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63"/>
  </p:notesMasterIdLst>
  <p:handoutMasterIdLst>
    <p:handoutMasterId r:id="rId64"/>
  </p:handoutMasterIdLst>
  <p:sldIdLst>
    <p:sldId id="266" r:id="rId2"/>
    <p:sldId id="258" r:id="rId3"/>
    <p:sldId id="256" r:id="rId4"/>
    <p:sldId id="264" r:id="rId5"/>
    <p:sldId id="305" r:id="rId6"/>
    <p:sldId id="308" r:id="rId7"/>
    <p:sldId id="259" r:id="rId8"/>
    <p:sldId id="269" r:id="rId9"/>
    <p:sldId id="263" r:id="rId10"/>
    <p:sldId id="270" r:id="rId11"/>
    <p:sldId id="257" r:id="rId12"/>
    <p:sldId id="309" r:id="rId13"/>
    <p:sldId id="294" r:id="rId14"/>
    <p:sldId id="338" r:id="rId15"/>
    <p:sldId id="339" r:id="rId16"/>
    <p:sldId id="337" r:id="rId17"/>
    <p:sldId id="340" r:id="rId18"/>
    <p:sldId id="278" r:id="rId19"/>
    <p:sldId id="260" r:id="rId20"/>
    <p:sldId id="296" r:id="rId21"/>
    <p:sldId id="314" r:id="rId22"/>
    <p:sldId id="333" r:id="rId23"/>
    <p:sldId id="315" r:id="rId24"/>
    <p:sldId id="297" r:id="rId25"/>
    <p:sldId id="316" r:id="rId26"/>
    <p:sldId id="317" r:id="rId27"/>
    <p:sldId id="298" r:id="rId28"/>
    <p:sldId id="318" r:id="rId29"/>
    <p:sldId id="319" r:id="rId30"/>
    <p:sldId id="299" r:id="rId31"/>
    <p:sldId id="320" r:id="rId32"/>
    <p:sldId id="321" r:id="rId33"/>
    <p:sldId id="323" r:id="rId34"/>
    <p:sldId id="286" r:id="rId35"/>
    <p:sldId id="282" r:id="rId36"/>
    <p:sldId id="343" r:id="rId37"/>
    <p:sldId id="342" r:id="rId38"/>
    <p:sldId id="328" r:id="rId39"/>
    <p:sldId id="344" r:id="rId40"/>
    <p:sldId id="345" r:id="rId41"/>
    <p:sldId id="329" r:id="rId42"/>
    <p:sldId id="346" r:id="rId43"/>
    <p:sldId id="347" r:id="rId44"/>
    <p:sldId id="272" r:id="rId45"/>
    <p:sldId id="273" r:id="rId46"/>
    <p:sldId id="348" r:id="rId47"/>
    <p:sldId id="324" r:id="rId48"/>
    <p:sldId id="325" r:id="rId49"/>
    <p:sldId id="349" r:id="rId50"/>
    <p:sldId id="274" r:id="rId51"/>
    <p:sldId id="275" r:id="rId52"/>
    <p:sldId id="326" r:id="rId53"/>
    <p:sldId id="350" r:id="rId54"/>
    <p:sldId id="334" r:id="rId55"/>
    <p:sldId id="335" r:id="rId56"/>
    <p:sldId id="336" r:id="rId57"/>
    <p:sldId id="310" r:id="rId58"/>
    <p:sldId id="311" r:id="rId59"/>
    <p:sldId id="312" r:id="rId60"/>
    <p:sldId id="332" r:id="rId61"/>
    <p:sldId id="288" r:id="rId62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700"/>
    <a:srgbClr val="FFAE37"/>
    <a:srgbClr val="FFB343"/>
    <a:srgbClr val="FFB953"/>
    <a:srgbClr val="FF9D0D"/>
    <a:srgbClr val="4F5355"/>
    <a:srgbClr val="575B5D"/>
    <a:srgbClr val="5F6365"/>
    <a:srgbClr val="662B0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29"/>
    <p:restoredTop sz="78185" autoAdjust="0"/>
  </p:normalViewPr>
  <p:slideViewPr>
    <p:cSldViewPr>
      <p:cViewPr varScale="1">
        <p:scale>
          <a:sx n="79" d="100"/>
          <a:sy n="79" d="100"/>
        </p:scale>
        <p:origin x="12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05AB2D3F-BC25-45F0-A61B-3A3856F19BB9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EE396C41-09EA-49DC-B817-0A984FC4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92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DEBC1-8C41-4C85-AF46-B0918B678246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21188"/>
            <a:ext cx="5643563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CDC7B-A0F5-4995-9B61-4FC37EE7B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1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 parking credit very cheap compared</a:t>
            </a:r>
            <a:r>
              <a:rPr lang="en-US" baseline="0" dirty="0"/>
              <a:t> to parking space; if rates were lowered, parking credit fee would need to be raised.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DC7B-A0F5-4995-9B61-4FC37EE7B0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8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 parking credit very cheap compared</a:t>
            </a:r>
            <a:r>
              <a:rPr lang="en-US" baseline="0" dirty="0"/>
              <a:t> to parking space; if rates were lowered, parking credit fee would need to be raised.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DC7B-A0F5-4995-9B61-4FC37EE7B0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2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 parking credit very cheap compared</a:t>
            </a:r>
            <a:r>
              <a:rPr lang="en-US" baseline="0" dirty="0"/>
              <a:t> to parking space; if rates were lowered, parking credit fee would need to be raised.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DC7B-A0F5-4995-9B61-4FC37EE7B0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77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 parking credit very cheap compared</a:t>
            </a:r>
            <a:r>
              <a:rPr lang="en-US" baseline="0" dirty="0"/>
              <a:t> to parking space; if rates were lowered, parking credit fee would need to be raised.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DC7B-A0F5-4995-9B61-4FC37EE7B0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1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 parking credit very cheap compared</a:t>
            </a:r>
            <a:r>
              <a:rPr lang="en-US" baseline="0" dirty="0"/>
              <a:t> to parking space; if rates were lowered, parking credit fee would need to be raised.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DC7B-A0F5-4995-9B61-4FC37EE7B0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42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Challenges of measuring</a:t>
            </a:r>
            <a:r>
              <a:rPr lang="en-US" baseline="0" dirty="0"/>
              <a:t> occupancy in mixed use districts – overall counts and duration; intercept survey; data collection conditioned for new developments</a:t>
            </a: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Variation among uses, e.g., traditional retail versus</a:t>
            </a:r>
            <a:r>
              <a:rPr lang="en-US" baseline="0" dirty="0"/>
              <a:t> mom and pop retail – how many categories can you have?  Greater precision can lead to excess complexity, gaming the system…</a:t>
            </a:r>
          </a:p>
          <a:p>
            <a:pPr marL="228600" indent="-228600">
              <a:buAutoNum type="arabicParenR"/>
            </a:pPr>
            <a:r>
              <a:rPr lang="en-US" baseline="0" dirty="0"/>
              <a:t>Technology supported </a:t>
            </a:r>
            <a:r>
              <a:rPr lang="en-US" baseline="0" dirty="0" err="1"/>
              <a:t>revoluation</a:t>
            </a:r>
            <a:r>
              <a:rPr lang="en-US" baseline="0" dirty="0"/>
              <a:t> reducing vehicle ownership and use – zip car, use your neighbor’s car, real time </a:t>
            </a:r>
            <a:r>
              <a:rPr lang="en-US" baseline="0" dirty="0" err="1"/>
              <a:t>ridematching</a:t>
            </a:r>
            <a:r>
              <a:rPr lang="en-US" baseline="0" dirty="0"/>
              <a:t>, </a:t>
            </a:r>
            <a:r>
              <a:rPr lang="en-US" baseline="0" dirty="0" err="1"/>
              <a:t>lyft</a:t>
            </a:r>
            <a:r>
              <a:rPr lang="en-US" baseline="0" dirty="0"/>
              <a:t>, etc., telecommunication substitution of trips (building on less frequent car use, greater acceptability of off-site car storage)  </a:t>
            </a:r>
            <a:r>
              <a:rPr lang="en-US" baseline="0" dirty="0" err="1"/>
              <a:t>Greenprint</a:t>
            </a:r>
            <a:r>
              <a:rPr lang="en-US" baseline="0" dirty="0"/>
              <a:t> story that many cars in the neighborhood are not </a:t>
            </a:r>
            <a:r>
              <a:rPr lang="en-US" baseline="0"/>
              <a:t>use during the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CDC7B-A0F5-4995-9B61-4FC37EE7B0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5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18F6-06C3-9440-8D5C-B33E28F3CC8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4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2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6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1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7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2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3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D50AB-9341-4953-B37F-7628BEEED7A4}" type="datetimeFigureOut">
              <a:rPr lang="en-US" smtClean="0"/>
              <a:t>11/7/18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0E92E-23CC-4811-9E59-7C6FC9832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9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457200"/>
            <a:ext cx="7772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Mineta</a:t>
            </a:r>
            <a:r>
              <a:rPr lang="en-US" dirty="0" smtClean="0"/>
              <a:t> Transportation Institute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/>
              <a:t>Parking Reform for Housing Production </a:t>
            </a:r>
            <a:endParaRPr lang="en-US" sz="2800" i="1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November 7, </a:t>
            </a:r>
            <a:r>
              <a:rPr lang="en-US" sz="1600" dirty="0"/>
              <a:t>2018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133600"/>
            <a:ext cx="9169400" cy="6138194"/>
          </a:xfrm>
        </p:spPr>
      </p:pic>
      <p:sp>
        <p:nvSpPr>
          <p:cNvPr id="6" name="TextBox 5"/>
          <p:cNvSpPr txBox="1"/>
          <p:nvPr/>
        </p:nvSpPr>
        <p:spPr>
          <a:xfrm>
            <a:off x="3886200" y="6105048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Richard Willson, Ph.D., FAICP</a:t>
            </a:r>
          </a:p>
          <a:p>
            <a:r>
              <a:rPr lang="en-US" sz="1400" dirty="0" smtClean="0"/>
              <a:t>Department of Urban and Regional Planning</a:t>
            </a:r>
          </a:p>
          <a:p>
            <a:r>
              <a:rPr lang="en-US" sz="1400" dirty="0" smtClean="0"/>
              <a:t>Cal Poly Pomona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49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B343"/>
                </a:solidFill>
              </a:rPr>
              <a:t>Putting parking requirements “in their place”</a:t>
            </a:r>
          </a:p>
        </p:txBody>
      </p:sp>
    </p:spTree>
    <p:extLst>
      <p:ext uri="{BB962C8B-B14F-4D97-AF65-F5344CB8AC3E}">
        <p14:creationId xmlns:p14="http://schemas.microsoft.com/office/powerpoint/2010/main" val="117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0"/>
            <a:ext cx="9476978" cy="6854371"/>
          </a:xfrm>
        </p:spPr>
      </p:pic>
    </p:spTree>
    <p:extLst>
      <p:ext uri="{BB962C8B-B14F-4D97-AF65-F5344CB8AC3E}">
        <p14:creationId xmlns:p14="http://schemas.microsoft.com/office/powerpoint/2010/main" val="27567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8382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B343"/>
                </a:solidFill>
              </a:rPr>
              <a:t>Habit, leverage, addiction, or what?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0386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18858911"/>
              </p:ext>
            </p:extLst>
          </p:nvPr>
        </p:nvGraphicFramePr>
        <p:xfrm>
          <a:off x="-76200" y="0"/>
          <a:ext cx="9220200" cy="216336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88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1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Stakeholder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Reason for the Status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Quo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0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Individuals who park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Maintain free parking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Territoriality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6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5372676"/>
              </p:ext>
            </p:extLst>
          </p:nvPr>
        </p:nvGraphicFramePr>
        <p:xfrm>
          <a:off x="-76200" y="0"/>
          <a:ext cx="9220200" cy="332554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88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1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Stakeholder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Reason for the Status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Quo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0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Individuals who park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Maintain free parking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Territoriality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62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Local planners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Leverage public benefits, e.g., affordable housing.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Nexus questions for other types of fees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14074436"/>
              </p:ext>
            </p:extLst>
          </p:nvPr>
        </p:nvGraphicFramePr>
        <p:xfrm>
          <a:off x="-76200" y="0"/>
          <a:ext cx="9220200" cy="423994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88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1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Stakeholder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Reason for the Status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Quo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0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Individuals who park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Maintain free parking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Territoriality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62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Local planners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Leverage public benefits, e.g., affordable housing.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Nexus questions for other types of fees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Public works/police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Less on-street parking management and enforcement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0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1483893"/>
              </p:ext>
            </p:extLst>
          </p:nvPr>
        </p:nvGraphicFramePr>
        <p:xfrm>
          <a:off x="-76200" y="0"/>
          <a:ext cx="9220200" cy="565726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88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1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Stakeholder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Reason for the Status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Quo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0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Individuals who park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Maintain free parking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Territoriality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62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Local planners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Leverage public benefits, e.g., affordable housing.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Nexus questions for other types of fees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Public works/police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Less on-street parking management and enforcement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392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Development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community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Reduce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 risk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Level playing field with competitors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Other parking standards: tenants, lenders, appraisers, etc.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8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76200" y="0"/>
          <a:ext cx="9220200" cy="684597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88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19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Stakeholder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Reason for the Status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Quo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0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Individuals who park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Maintain free parking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Territoriality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62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Local planners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Leverage public benefits, e.g., affordable housing.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Nexus questions for other types of fees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Public works/police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Less on-street parking management and enforcement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392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Development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community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Reduce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 risk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Level playing field with competitors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Other parking standards: tenants, lenders, appraisers, etc.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8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NIMBY groups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Limit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</a:rPr>
                        <a:t> density, challenge projects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00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B343"/>
                </a:solidFill>
              </a:rPr>
              <a:t> A twelve-step reform method…</a:t>
            </a:r>
          </a:p>
        </p:txBody>
      </p:sp>
    </p:spTree>
    <p:extLst>
      <p:ext uri="{BB962C8B-B14F-4D97-AF65-F5344CB8AC3E}">
        <p14:creationId xmlns:p14="http://schemas.microsoft.com/office/powerpoint/2010/main" val="37953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-76200"/>
            <a:ext cx="6704968" cy="7112714"/>
          </a:xfrm>
        </p:spPr>
      </p:pic>
    </p:spTree>
    <p:extLst>
      <p:ext uri="{BB962C8B-B14F-4D97-AF65-F5344CB8AC3E}">
        <p14:creationId xmlns:p14="http://schemas.microsoft.com/office/powerpoint/2010/main" val="122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4231" y="-28575"/>
            <a:ext cx="123382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635168"/>
            <a:ext cx="7162800" cy="76944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2B06"/>
                </a:solidFill>
              </a:rPr>
              <a:t>Single site, peak use  parking…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258" y="5486400"/>
            <a:ext cx="8694058" cy="76944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2B06"/>
                </a:solidFill>
              </a:rPr>
              <a:t>Walkability and land use challenges…</a:t>
            </a:r>
          </a:p>
        </p:txBody>
      </p:sp>
    </p:spTree>
    <p:extLst>
      <p:ext uri="{BB962C8B-B14F-4D97-AF65-F5344CB8AC3E}">
        <p14:creationId xmlns:p14="http://schemas.microsoft.com/office/powerpoint/2010/main" val="40360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1379912"/>
              </p:ext>
            </p:extLst>
          </p:nvPr>
        </p:nvGraphicFramePr>
        <p:xfrm>
          <a:off x="-76200" y="-152400"/>
          <a:ext cx="9220200" cy="256540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66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7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1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98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Existing utilization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Measure local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utilization using 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ounts, air photo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interpretation, census data (vehicle availability) for housing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Existing rates may reflect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past practice of free parking, separated land uses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4807" r="28150" b="7073"/>
          <a:stretch/>
        </p:blipFill>
        <p:spPr>
          <a:xfrm>
            <a:off x="5305425" y="2817261"/>
            <a:ext cx="3454400" cy="36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923884"/>
              </p:ext>
            </p:extLst>
          </p:nvPr>
        </p:nvGraphicFramePr>
        <p:xfrm>
          <a:off x="0" y="981075"/>
          <a:ext cx="9220200" cy="153352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66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7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533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Future baseline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Identify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 year trends in demographics, economics, culture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Most trends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 suggest declining parking utilization rates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37326"/>
              </p:ext>
            </p:extLst>
          </p:nvPr>
        </p:nvGraphicFramePr>
        <p:xfrm>
          <a:off x="3629" y="0"/>
          <a:ext cx="9220200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66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7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2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08539"/>
              </p:ext>
            </p:extLst>
          </p:nvPr>
        </p:nvGraphicFramePr>
        <p:xfrm>
          <a:off x="2667000" y="2667000"/>
          <a:ext cx="6134927" cy="3962400"/>
        </p:xfrm>
        <a:graphic>
          <a:graphicData uri="http://schemas.openxmlformats.org/drawingml/2006/table">
            <a:tbl>
              <a:tblPr firstRow="1" firstCol="1" bandRow="1"/>
              <a:tblGrid>
                <a:gridCol w="4095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91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Factor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Likely Effect Per Unit of Development</a:t>
                      </a:r>
                      <a:endParaRPr lang="en-US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Local and regional land use and transportation plans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Demographic changes, aging population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Dense, mixed-use development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Changes in intensity of occupancy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Transit development and non-motorized transportation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Energy prices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Congestion as a travel disincentive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TNC’s and autonomous vehicles lower fleet size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Telecommunication substitution of travel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~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Cultural preferences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699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Parking management, shared parking, and pricing</a:t>
                      </a:r>
                    </a:p>
                  </a:txBody>
                  <a:tcPr marL="40410" marR="4041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40410" marR="404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7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466A99-FDFC-1A4B-B080-A7348CCF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5188324" cy="5345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EFD46A-7669-A84F-B2CD-0DB958480AFA}"/>
              </a:ext>
            </a:extLst>
          </p:cNvPr>
          <p:cNvSpPr txBox="1"/>
          <p:nvPr/>
        </p:nvSpPr>
        <p:spPr>
          <a:xfrm>
            <a:off x="2133600" y="60198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www.economist.com</a:t>
            </a:r>
            <a:r>
              <a:rPr lang="en-US" sz="1200" dirty="0"/>
              <a:t>/news/special-report/21737422-carmakers-tech-companies-and-ride-hailing-firms-are-all-fighting-piece</a:t>
            </a:r>
          </a:p>
        </p:txBody>
      </p:sp>
    </p:spTree>
    <p:extLst>
      <p:ext uri="{BB962C8B-B14F-4D97-AF65-F5344CB8AC3E}">
        <p14:creationId xmlns:p14="http://schemas.microsoft.com/office/powerpoint/2010/main" val="26560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728584"/>
              </p:ext>
            </p:extLst>
          </p:nvPr>
        </p:nvGraphicFramePr>
        <p:xfrm>
          <a:off x="-76200" y="981075"/>
          <a:ext cx="9220200" cy="183832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66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7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38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Basis for the rate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requirements be based on average or percentile rates?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Higher percentiles (e.g., 85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) are wasteful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Shared parking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 reduces risk of using average rate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552191"/>
              </p:ext>
            </p:extLst>
          </p:nvPr>
        </p:nvGraphicFramePr>
        <p:xfrm>
          <a:off x="-1766" y="0"/>
          <a:ext cx="9220200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66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7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3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963444"/>
              </p:ext>
            </p:extLst>
          </p:nvPr>
        </p:nvGraphicFramePr>
        <p:xfrm>
          <a:off x="1295400" y="3733800"/>
          <a:ext cx="7467600" cy="2133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44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Adjustment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7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0417387"/>
              </p:ext>
            </p:extLst>
          </p:nvPr>
        </p:nvGraphicFramePr>
        <p:xfrm>
          <a:off x="-76200" y="-19049"/>
          <a:ext cx="9220200" cy="238125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00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3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6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4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751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and context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Adjust for special characteristics of the land use and the subarea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May lead to differentiated rates in land use categories; affordable housing a prime example</a:t>
                      </a: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/>
          <a:stretch/>
        </p:blipFill>
        <p:spPr>
          <a:xfrm>
            <a:off x="3409950" y="2698701"/>
            <a:ext cx="5372100" cy="38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151707"/>
              </p:ext>
            </p:extLst>
          </p:nvPr>
        </p:nvGraphicFramePr>
        <p:xfrm>
          <a:off x="-39914" y="0"/>
          <a:ext cx="9220200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00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3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5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517420"/>
              </p:ext>
            </p:extLst>
          </p:nvPr>
        </p:nvGraphicFramePr>
        <p:xfrm>
          <a:off x="0" y="981075"/>
          <a:ext cx="9143999" cy="157397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815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3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141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573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Pricing/un-bundling/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effectLst/>
                        </a:rPr>
                        <a:t>cashout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Adjust for impact of pricing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policies – renting/buy parking separate from residential unit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Studies of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 price elasticity show that parking demand is responsive to price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43400" y="39624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-0.3 +/-</a:t>
            </a:r>
          </a:p>
        </p:txBody>
      </p:sp>
    </p:spTree>
    <p:extLst>
      <p:ext uri="{BB962C8B-B14F-4D97-AF65-F5344CB8AC3E}">
        <p14:creationId xmlns:p14="http://schemas.microsoft.com/office/powerpoint/2010/main" val="41525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085015"/>
              </p:ext>
            </p:extLst>
          </p:nvPr>
        </p:nvGraphicFramePr>
        <p:xfrm>
          <a:off x="-50800" y="0"/>
          <a:ext cx="9220200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00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3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459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6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261917"/>
              </p:ext>
            </p:extLst>
          </p:nvPr>
        </p:nvGraphicFramePr>
        <p:xfrm>
          <a:off x="0" y="981075"/>
          <a:ext cx="9144000" cy="191452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3005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37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697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14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Transit/ pedestrian/ bicycle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Adjust for local and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subregional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plans for alternative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access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Affects travel mode choice for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</a:rPr>
                        <a:t> all land uses; affects household vehicle ownership for housing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53" y="3314700"/>
            <a:ext cx="5260298" cy="31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16110849"/>
              </p:ext>
            </p:extLst>
          </p:nvPr>
        </p:nvGraphicFramePr>
        <p:xfrm>
          <a:off x="0" y="0"/>
          <a:ext cx="9129485" cy="24384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9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7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19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Space use efficiency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Adjust for assigned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versus pooled spaces, circulation factor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Real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-time parking information and guidance systems reduce need for circulation factor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4" b="10714"/>
          <a:stretch/>
        </p:blipFill>
        <p:spPr>
          <a:xfrm rot="5400000">
            <a:off x="5248910" y="2994156"/>
            <a:ext cx="3686628" cy="33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298720"/>
              </p:ext>
            </p:extLst>
          </p:nvPr>
        </p:nvGraphicFramePr>
        <p:xfrm>
          <a:off x="0" y="8618"/>
          <a:ext cx="9129485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8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31442"/>
              </p:ext>
            </p:extLst>
          </p:nvPr>
        </p:nvGraphicFramePr>
        <p:xfrm>
          <a:off x="0" y="990600"/>
          <a:ext cx="9129485" cy="16764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Off-site parking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Reduce on-site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requirement to account for portion of off-site parking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may be oversupplied with parking. Overnight parking for residential uses could occupy empty spaces in office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buildlings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8238" b="2273"/>
          <a:stretch/>
        </p:blipFill>
        <p:spPr>
          <a:xfrm>
            <a:off x="3573357" y="3009900"/>
            <a:ext cx="5227743" cy="35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778163"/>
              </p:ext>
            </p:extLst>
          </p:nvPr>
        </p:nvGraphicFramePr>
        <p:xfrm>
          <a:off x="0" y="8618"/>
          <a:ext cx="9129485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9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232310"/>
              </p:ext>
            </p:extLst>
          </p:nvPr>
        </p:nvGraphicFramePr>
        <p:xfrm>
          <a:off x="0" y="990600"/>
          <a:ext cx="9129485" cy="1905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905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Internal shared parking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multi-use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sites, reduce overall rate to account for different peak use periods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Land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uses can be strategically selected to maximize shared parking potential. A challenge for residential uses, but growing in use in urban areas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4457015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Urban Land Institute </a:t>
            </a:r>
            <a:r>
              <a:rPr lang="en-US" i="1" dirty="0"/>
              <a:t>Shared Parking</a:t>
            </a:r>
            <a:r>
              <a:rPr lang="en-US" dirty="0"/>
              <a:t> or free models (MTC)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3320535"/>
            <a:ext cx="3854958" cy="31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gure1_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5506" y="0"/>
            <a:ext cx="96295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1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2642720"/>
              </p:ext>
            </p:extLst>
          </p:nvPr>
        </p:nvGraphicFramePr>
        <p:xfrm>
          <a:off x="-1" y="-906"/>
          <a:ext cx="9129486" cy="267376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10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73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Evaluate and iterate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Does the prospective rate support community goals?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Consider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transportation, urban form, housing affordability, economic development, sustainability, and regulatory practicality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50" y="2894405"/>
            <a:ext cx="3778822" cy="3601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40386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Administrative feasibility +</a:t>
            </a:r>
          </a:p>
        </p:txBody>
      </p:sp>
    </p:spTree>
    <p:extLst>
      <p:ext uri="{BB962C8B-B14F-4D97-AF65-F5344CB8AC3E}">
        <p14:creationId xmlns:p14="http://schemas.microsoft.com/office/powerpoint/2010/main" val="28747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699972"/>
              </p:ext>
            </p:extLst>
          </p:nvPr>
        </p:nvGraphicFramePr>
        <p:xfrm>
          <a:off x="0" y="-907"/>
          <a:ext cx="9129485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11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354207"/>
              </p:ext>
            </p:extLst>
          </p:nvPr>
        </p:nvGraphicFramePr>
        <p:xfrm>
          <a:off x="0" y="971550"/>
          <a:ext cx="9129486" cy="146685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 size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Decide on minimum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size, compact spaces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vehicle size is declining. If spaces are assigned, can allocate by vehicle size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2924175"/>
            <a:ext cx="4590288" cy="34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023185"/>
              </p:ext>
            </p:extLst>
          </p:nvPr>
        </p:nvGraphicFramePr>
        <p:xfrm>
          <a:off x="0" y="-907"/>
          <a:ext cx="9129485" cy="96688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68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Step 12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Method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Comments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599678"/>
              </p:ext>
            </p:extLst>
          </p:nvPr>
        </p:nvGraphicFramePr>
        <p:xfrm>
          <a:off x="14514" y="971551"/>
          <a:ext cx="9129486" cy="170688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7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23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08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954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Tandem,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valet, mechanical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the yield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cars parked per square foot of land or building area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Potential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varies by land use, district context, and market. Tenant </a:t>
                      </a:r>
                      <a:r>
                        <a:rPr lang="en-US" sz="2000" b="0" i="1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prefer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side-by-side, but large density gains possible, lowering housing cost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32004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304800"/>
            <a:ext cx="615553" cy="6248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>
                <a:solidFill>
                  <a:srgbClr val="FFAE37"/>
                </a:solidFill>
              </a:rPr>
              <a:t>Example for suburban multifamily housing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324600" cy="6971869"/>
          </a:xfrm>
        </p:spPr>
      </p:pic>
    </p:spTree>
    <p:extLst>
      <p:ext uri="{BB962C8B-B14F-4D97-AF65-F5344CB8AC3E}">
        <p14:creationId xmlns:p14="http://schemas.microsoft.com/office/powerpoint/2010/main" val="239667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4857" y="1066800"/>
            <a:ext cx="670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B343"/>
                </a:solidFill>
              </a:rPr>
              <a:t>Requirement options…and developer responses</a:t>
            </a:r>
          </a:p>
        </p:txBody>
      </p:sp>
    </p:spTree>
    <p:extLst>
      <p:ext uri="{BB962C8B-B14F-4D97-AF65-F5344CB8AC3E}">
        <p14:creationId xmlns:p14="http://schemas.microsoft.com/office/powerpoint/2010/main" val="38550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66923907"/>
              </p:ext>
            </p:extLst>
          </p:nvPr>
        </p:nvGraphicFramePr>
        <p:xfrm>
          <a:off x="0" y="-1"/>
          <a:ext cx="9169400" cy="296674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4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11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Requirement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Developer response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Traditional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&gt; utilization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                    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maximum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Rarely build more than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Moderate reform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= utilization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maximum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Assess market for project, may exceed minimum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3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0070649"/>
              </p:ext>
            </p:extLst>
          </p:nvPr>
        </p:nvGraphicFramePr>
        <p:xfrm>
          <a:off x="0" y="-1"/>
          <a:ext cx="9169400" cy="41840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4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11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Requirement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Developer response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Traditional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&gt; utilization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                    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maximum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Rarely build more than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Moderate reform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= utilization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maximum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Assess market for project, may exceed minimum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7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Big city approach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= % of utilization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Maximum = ratio or % of minimum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Market decision whether to supply minimum or build to maximum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56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-1"/>
          <a:ext cx="9169400" cy="685800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4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11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Requirement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Developer response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Traditional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&gt; utilization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                    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maximum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Rarely build more than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Moderate reform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= utilization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maximum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Assess market for project, may exceed minimum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7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Big city approach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Minimum = % of utilization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Maximum = ratio or % of minimum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Market decision whether to supply minimum or build to maximum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8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Partial deregulation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minimum 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Maximum = ratio or % of minimum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Market decision whether to supply parking or build to maximum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65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Deregulation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minimum or maximum; Performance measures, e.g., traffic impacts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Market decision on whether/how much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7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88054362"/>
              </p:ext>
            </p:extLst>
          </p:nvPr>
        </p:nvGraphicFramePr>
        <p:xfrm>
          <a:off x="0" y="-1"/>
          <a:ext cx="9169400" cy="25908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4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Priorities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Reform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How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to sell it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Allow on-street parking to be counted for visitor parking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On-street parking is traditionally devoted to short-term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visitor uses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Eliminate visitor parking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On-street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parking pricing manages use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3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70846728"/>
              </p:ext>
            </p:extLst>
          </p:nvPr>
        </p:nvGraphicFramePr>
        <p:xfrm>
          <a:off x="0" y="-1"/>
          <a:ext cx="9169400" cy="450684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4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Priorities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Reform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How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to sell it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Allow on-street parking to be counted for visitor parking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On-street parking is traditionally devoted to short-term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visitor uses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Eliminate visitor parking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On-street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parking pricing manages use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Unbundle</a:t>
                      </a:r>
                      <a:r>
                        <a:rPr lang="en-US" baseline="0" dirty="0"/>
                        <a:t> parking cost from rent or purchase price</a:t>
                      </a:r>
                      <a:endParaRPr lang="en-US" dirty="0"/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Non-auto households deserve lower housing costs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3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 minimums to expected vehicle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availability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 housing costs, allow greater density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75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6751" y="0"/>
            <a:ext cx="9794251" cy="6915150"/>
          </a:xfrm>
        </p:spPr>
      </p:pic>
      <p:sp>
        <p:nvSpPr>
          <p:cNvPr id="5" name="TextBox 4"/>
          <p:cNvSpPr txBox="1"/>
          <p:nvPr/>
        </p:nvSpPr>
        <p:spPr>
          <a:xfrm>
            <a:off x="3733800" y="660400"/>
            <a:ext cx="5410200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2B06"/>
                </a:solidFill>
              </a:rPr>
              <a:t>Fine grained livability…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486400"/>
            <a:ext cx="6858000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2B06"/>
                </a:solidFill>
              </a:rPr>
              <a:t>Roadblocks to revitalization…</a:t>
            </a:r>
          </a:p>
        </p:txBody>
      </p:sp>
    </p:spTree>
    <p:extLst>
      <p:ext uri="{BB962C8B-B14F-4D97-AF65-F5344CB8AC3E}">
        <p14:creationId xmlns:p14="http://schemas.microsoft.com/office/powerpoint/2010/main" val="233672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-1"/>
          <a:ext cx="9169400" cy="697801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8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24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Priorities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Reform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How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to sell it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Allow on-street parking to be counted for visitor parking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On-street parking is traditionally devoted to short-term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visitor uses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Eliminate visitor parking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On-street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parking pricing manages use 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Unbundle</a:t>
                      </a:r>
                      <a:r>
                        <a:rPr lang="en-US" baseline="0" dirty="0"/>
                        <a:t> parking cost from rent or purchase price</a:t>
                      </a:r>
                      <a:endParaRPr lang="en-US" dirty="0"/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Non-auto households deserve lower housing costs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3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 minimums to expected vehicle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availability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 housing costs, allow greater density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5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 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minimums to below expected vehicle availability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Allow for market choice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65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No minimum requirement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Market decision on whether/how much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9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2529698"/>
              </p:ext>
            </p:extLst>
          </p:nvPr>
        </p:nvGraphicFramePr>
        <p:xfrm>
          <a:off x="0" y="-1"/>
          <a:ext cx="9169400" cy="25908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0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8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Priorities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Alternatives to parking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How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to sell it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Free transit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passes to residents for defined period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Lowers vehicle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ownership rates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Provide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s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paces for temporary car rental, shared mobility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pickup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As above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0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894400"/>
              </p:ext>
            </p:extLst>
          </p:nvPr>
        </p:nvGraphicFramePr>
        <p:xfrm>
          <a:off x="0" y="-1"/>
          <a:ext cx="9169400" cy="450684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0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8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Priorities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Alternatives to parking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How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to sell it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Free transit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passes to residents for defined period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Lowers vehicle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ownership rates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Provide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s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paces for temporary car rental, shared mobility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pickup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As above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Bicycle parking</a:t>
                      </a: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Accommodates</a:t>
                      </a:r>
                      <a:r>
                        <a:rPr lang="en-US" baseline="0" dirty="0"/>
                        <a:t> a more efficient mode</a:t>
                      </a:r>
                      <a:endParaRPr lang="en-US" dirty="0"/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3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Agree to add mechanical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parking if needed, based on monitoring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Reduces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risk perceived by city in lowering minimums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4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-1"/>
          <a:ext cx="9169400" cy="697801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060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03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8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Priorities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Alternatives to parking</a:t>
                      </a: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How</a:t>
                      </a:r>
                      <a:r>
                        <a:rPr lang="en-US" sz="2800" baseline="0" dirty="0">
                          <a:solidFill>
                            <a:srgbClr val="FFB343"/>
                          </a:solidFill>
                          <a:effectLst/>
                        </a:rPr>
                        <a:t> to sell it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4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Free transit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passes to residents for defined period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Lowers vehicle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ownership rates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Provide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s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paces for temporary car rental, shared mobility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pickup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As above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2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Bicycle parking</a:t>
                      </a: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Accommodates</a:t>
                      </a:r>
                      <a:r>
                        <a:rPr lang="en-US" baseline="0" dirty="0"/>
                        <a:t> a more efficient mode</a:t>
                      </a:r>
                      <a:endParaRPr lang="en-US" dirty="0"/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3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Agree to add mechanical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parking if needed, based on monitoring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Reduces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risk perceived by city in lowering minimums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5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Preference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for rentals to those employed locally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Argues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for lower vehicle ownership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653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Pedestrian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improvements, bike facilities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Enhances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alternative modes, for residents and neighborhoods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2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B343"/>
                </a:solidFill>
              </a:rPr>
              <a:t>Bells and whistles…</a:t>
            </a:r>
          </a:p>
        </p:txBody>
      </p:sp>
    </p:spTree>
    <p:extLst>
      <p:ext uri="{BB962C8B-B14F-4D97-AF65-F5344CB8AC3E}">
        <p14:creationId xmlns:p14="http://schemas.microsoft.com/office/powerpoint/2010/main" val="15759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323" y="0"/>
            <a:ext cx="522735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2601"/>
            <a:ext cx="16764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B343"/>
                </a:solidFill>
              </a:rPr>
              <a:t>“Taming”</a:t>
            </a:r>
          </a:p>
          <a:p>
            <a:pPr algn="ctr"/>
            <a:r>
              <a:rPr lang="en-US" sz="2000" b="1" dirty="0">
                <a:solidFill>
                  <a:srgbClr val="FFB343"/>
                </a:solidFill>
              </a:rPr>
              <a:t>Parking</a:t>
            </a:r>
          </a:p>
          <a:p>
            <a:pPr algn="ctr"/>
            <a:endParaRPr lang="en-US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Driveway regulations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Prohibit surface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Ground floor retail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Height restrictions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% of block facades for garage doors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Discretionary design review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Shading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Permeable pavement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Solar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Real-time information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Guidance systems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4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323" y="0"/>
            <a:ext cx="52273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5677" y="332601"/>
            <a:ext cx="195832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B343"/>
                </a:solidFill>
              </a:rPr>
              <a:t>Supply Regulations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Eliminate minimums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Maximums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Discretionary determination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Tandem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Re-use projects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Overlays zones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On-street credit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Performance-based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In lieu/access fees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Carsharing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Off-site parking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Pricing, unbundling, cash-out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TDM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Bike parking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Electric vehicle parking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2601"/>
            <a:ext cx="16764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B343"/>
                </a:solidFill>
              </a:rPr>
              <a:t>“Taming”</a:t>
            </a:r>
          </a:p>
          <a:p>
            <a:pPr algn="ctr"/>
            <a:r>
              <a:rPr lang="en-US" sz="2000" b="1" dirty="0">
                <a:solidFill>
                  <a:srgbClr val="FFB343"/>
                </a:solidFill>
              </a:rPr>
              <a:t>Parking</a:t>
            </a:r>
          </a:p>
          <a:p>
            <a:pPr algn="ctr"/>
            <a:endParaRPr lang="en-US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Driveway regulations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Prohibit surface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Ground floor retail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Height restrictions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% of block facades for garage doors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Discretionary design review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Shading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Permeable pavement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Solar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Real-time information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Guidance systems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B343"/>
                </a:solidFill>
              </a:rPr>
              <a:t>Parking management</a:t>
            </a:r>
          </a:p>
        </p:txBody>
      </p:sp>
    </p:spTree>
    <p:extLst>
      <p:ext uri="{BB962C8B-B14F-4D97-AF65-F5344CB8AC3E}">
        <p14:creationId xmlns:p14="http://schemas.microsoft.com/office/powerpoint/2010/main" val="41173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33402568"/>
              </p:ext>
            </p:extLst>
          </p:nvPr>
        </p:nvGraphicFramePr>
        <p:xfrm>
          <a:off x="0" y="-1"/>
          <a:ext cx="9144000" cy="399288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96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Strategy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On-street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parking in commercial districts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Time limits, space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designations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Pricing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Dynamic pricing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Parking benefit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districts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On-street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parking in residential neighborhoods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Residential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permits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Priced residential permits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Parking benefit districts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-1"/>
          <a:ext cx="9144000" cy="688848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96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Strategy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On-street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parking in commercial districts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Time limits, space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designations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Pricing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Dynamic pricing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Parking benefit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districts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On-street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parking in residential neighborhoods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Residential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permits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Priced residential permits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Parking benefit districts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68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Off-street parking, private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Access control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Pricing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/>
                        </a:rPr>
                        <a:t>Shared parking arrangements</a:t>
                      </a:r>
                      <a:endParaRPr lang="en-US" sz="200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27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Off-street parking,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ublic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Time limits, space designations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Cost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recovery 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ricing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Prioritize use through pricing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95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18924"/>
            <a:ext cx="11021852" cy="7334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60400"/>
            <a:ext cx="5943600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2B06"/>
                </a:solidFill>
              </a:rPr>
              <a:t>Built out, small parcels…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86400"/>
            <a:ext cx="8001000" cy="76944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2B06"/>
                </a:solidFill>
              </a:rPr>
              <a:t>..people density = parking anxiety</a:t>
            </a:r>
          </a:p>
        </p:txBody>
      </p:sp>
    </p:spTree>
    <p:extLst>
      <p:ext uri="{BB962C8B-B14F-4D97-AF65-F5344CB8AC3E}">
        <p14:creationId xmlns:p14="http://schemas.microsoft.com/office/powerpoint/2010/main" val="4395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B343"/>
                </a:solidFill>
              </a:rPr>
              <a:t>Politics and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3187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2710152"/>
              </p:ext>
            </p:extLst>
          </p:nvPr>
        </p:nvGraphicFramePr>
        <p:xfrm>
          <a:off x="0" y="-1"/>
          <a:ext cx="9144000" cy="39624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610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82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Strategy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Link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reform to community goals and  plans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 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way of achieving urban design, housing, economic development, transportation, or environmental goals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Educate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Costs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of status quo – wasted land, livability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Fairness to non-drivers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Practice in successful, admired places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6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-1"/>
          <a:ext cx="9144000" cy="685800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610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82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30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Approach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B343"/>
                          </a:solidFill>
                          <a:effectLst/>
                        </a:rPr>
                        <a:t>Strategy</a:t>
                      </a:r>
                      <a:endParaRPr lang="en-US" sz="2800" dirty="0">
                        <a:solidFill>
                          <a:srgbClr val="FFB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19" marR="4351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Link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reform to community goals and  plans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 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way of achieving urban design, housing, economic development, transportation, or environmental goals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Educate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Costs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of status quo – wasted land, livability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Fairness to non-drivers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Practice in successful, admired places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68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Appeal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to 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elf interest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City managers: lost tax revenues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Owners of existing parking and parking operators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Revenue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return to district or neighborhood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Developers/property owners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Compensate those disadvantaged by change</a:t>
                      </a: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27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Attract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allies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Transit operators, cyclists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Infill developers, affordable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housing developers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mall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 business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solidFill>
                            <a:schemeClr val="tx1"/>
                          </a:solidFill>
                          <a:effectLst/>
                        </a:rPr>
                        <a:t>Historic preservation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5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BADD8D-98BC-9446-BC34-289E4D7D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8423809" cy="5999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370AEA-35E5-6B4D-8B64-59486149E15C}"/>
              </a:ext>
            </a:extLst>
          </p:cNvPr>
          <p:cNvSpPr txBox="1"/>
          <p:nvPr/>
        </p:nvSpPr>
        <p:spPr>
          <a:xfrm>
            <a:off x="1295400" y="6546842"/>
            <a:ext cx="678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www.sightline.org</a:t>
            </a:r>
            <a:r>
              <a:rPr lang="en-US" sz="1200" dirty="0"/>
              <a:t>/2013/07/23/infographic-living-space-v-parking-space/</a:t>
            </a:r>
          </a:p>
        </p:txBody>
      </p:sp>
    </p:spTree>
    <p:extLst>
      <p:ext uri="{BB962C8B-B14F-4D97-AF65-F5344CB8AC3E}">
        <p14:creationId xmlns:p14="http://schemas.microsoft.com/office/powerpoint/2010/main" val="13725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566568-3FD9-1B43-BE17-3434C53BD015}"/>
              </a:ext>
            </a:extLst>
          </p:cNvPr>
          <p:cNvSpPr txBox="1"/>
          <p:nvPr/>
        </p:nvSpPr>
        <p:spPr>
          <a:xfrm>
            <a:off x="2514600" y="60198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www.rightsizeparking.org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2F20F3-E44D-E647-A473-2596FB44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7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0C5BEB-5908-6C46-8FFA-925BB0543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33ADA2-C848-8140-B2EB-F9D85D4A9270}"/>
              </a:ext>
            </a:extLst>
          </p:cNvPr>
          <p:cNvSpPr txBox="1"/>
          <p:nvPr/>
        </p:nvSpPr>
        <p:spPr>
          <a:xfrm>
            <a:off x="2552700" y="54864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www.transformca.org</a:t>
            </a:r>
            <a:r>
              <a:rPr lang="en-US" sz="1200" dirty="0"/>
              <a:t>/</a:t>
            </a:r>
            <a:r>
              <a:rPr lang="en-US" sz="1200" dirty="0" err="1"/>
              <a:t>greentrip</a:t>
            </a:r>
            <a:r>
              <a:rPr lang="en-US" sz="1200" dirty="0"/>
              <a:t>/apply-for-certification</a:t>
            </a:r>
          </a:p>
        </p:txBody>
      </p:sp>
    </p:spTree>
    <p:extLst>
      <p:ext uri="{BB962C8B-B14F-4D97-AF65-F5344CB8AC3E}">
        <p14:creationId xmlns:p14="http://schemas.microsoft.com/office/powerpoint/2010/main" val="7399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B343"/>
                </a:solidFill>
              </a:rPr>
              <a:t>If Joni Mitchell and Bob Dylan wrote a song together…</a:t>
            </a:r>
          </a:p>
        </p:txBody>
      </p:sp>
    </p:spTree>
    <p:extLst>
      <p:ext uri="{BB962C8B-B14F-4D97-AF65-F5344CB8AC3E}">
        <p14:creationId xmlns:p14="http://schemas.microsoft.com/office/powerpoint/2010/main" val="33187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B343"/>
                </a:solidFill>
              </a:rPr>
              <a:t>…it would be entitled…</a:t>
            </a:r>
          </a:p>
        </p:txBody>
      </p:sp>
    </p:spTree>
    <p:extLst>
      <p:ext uri="{BB962C8B-B14F-4D97-AF65-F5344CB8AC3E}">
        <p14:creationId xmlns:p14="http://schemas.microsoft.com/office/powerpoint/2010/main" val="2952698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609600"/>
            <a:ext cx="6934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i="1" dirty="0">
                <a:solidFill>
                  <a:srgbClr val="FFB343"/>
                </a:solidFill>
              </a:rPr>
              <a:t>Paved Paradise Revisited</a:t>
            </a:r>
          </a:p>
          <a:p>
            <a:endParaRPr lang="en-US" sz="2400" i="1" dirty="0">
              <a:solidFill>
                <a:srgbClr val="FFB343"/>
              </a:solidFill>
            </a:endParaRPr>
          </a:p>
          <a:p>
            <a:endParaRPr lang="en-US" sz="2400" i="1" dirty="0">
              <a:solidFill>
                <a:srgbClr val="FFB343"/>
              </a:solidFill>
            </a:endParaRPr>
          </a:p>
          <a:p>
            <a:r>
              <a:rPr lang="en-US" sz="2800" i="1" dirty="0"/>
              <a:t>It’s time to reform parking requirements!</a:t>
            </a:r>
          </a:p>
        </p:txBody>
      </p:sp>
    </p:spTree>
    <p:extLst>
      <p:ext uri="{BB962C8B-B14F-4D97-AF65-F5344CB8AC3E}">
        <p14:creationId xmlns:p14="http://schemas.microsoft.com/office/powerpoint/2010/main" val="33255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2192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>
                <a:solidFill>
                  <a:srgbClr val="FFB343"/>
                </a:solidFill>
              </a:rPr>
              <a:t>The circle of 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28700"/>
                </a:solidFill>
              </a:rPr>
              <a:t>Resources…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1406652"/>
            <a:ext cx="6413500" cy="3927348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Parking Management for Smart Growth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(2015) Island Press</a:t>
            </a:r>
          </a:p>
          <a:p>
            <a:pPr>
              <a:buClrTx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implement comprehensive and coordinated parking management</a:t>
            </a:r>
          </a:p>
          <a:p>
            <a:pPr marL="0" indent="0">
              <a:buClrTx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Tx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ClrTx/>
              <a:buNone/>
            </a:pP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Parking Reform Made Easy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(2013)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Island Press</a:t>
            </a:r>
          </a:p>
          <a:p>
            <a:pPr>
              <a:buClrTx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revise (or eliminate) minimum parking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806" y="3527473"/>
            <a:ext cx="1470779" cy="1730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406652"/>
            <a:ext cx="1489862" cy="17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0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609600"/>
            <a:ext cx="6705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B343"/>
                </a:solidFill>
              </a:rPr>
              <a:t>Questions and comments</a:t>
            </a:r>
          </a:p>
          <a:p>
            <a:endParaRPr lang="en-US" sz="3600" dirty="0">
              <a:solidFill>
                <a:srgbClr val="FFB343"/>
              </a:solidFill>
            </a:endParaRPr>
          </a:p>
          <a:p>
            <a:endParaRPr lang="en-US" sz="3600" dirty="0">
              <a:solidFill>
                <a:srgbClr val="FFB343"/>
              </a:solidFill>
            </a:endParaRPr>
          </a:p>
          <a:p>
            <a:endParaRPr lang="en-US" sz="8800" dirty="0">
              <a:solidFill>
                <a:srgbClr val="FFB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-228600"/>
            <a:ext cx="8527143" cy="7402417"/>
          </a:xfrm>
        </p:spPr>
      </p:pic>
    </p:spTree>
    <p:extLst>
      <p:ext uri="{BB962C8B-B14F-4D97-AF65-F5344CB8AC3E}">
        <p14:creationId xmlns:p14="http://schemas.microsoft.com/office/powerpoint/2010/main" val="33724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2192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B343"/>
                </a:solidFill>
              </a:rPr>
              <a:t>Parking </a:t>
            </a:r>
            <a:r>
              <a:rPr lang="en-US" sz="12000" i="1" dirty="0">
                <a:solidFill>
                  <a:srgbClr val="FFB343"/>
                </a:solidFill>
              </a:rPr>
              <a:t>is</a:t>
            </a:r>
            <a:r>
              <a:rPr lang="en-US" sz="12000" dirty="0">
                <a:solidFill>
                  <a:srgbClr val="FFB343"/>
                </a:solidFill>
              </a:rPr>
              <a:t> policy</a:t>
            </a:r>
          </a:p>
        </p:txBody>
      </p:sp>
    </p:spTree>
    <p:extLst>
      <p:ext uri="{BB962C8B-B14F-4D97-AF65-F5344CB8AC3E}">
        <p14:creationId xmlns:p14="http://schemas.microsoft.com/office/powerpoint/2010/main" val="41559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0"/>
            <a:ext cx="7315200" cy="6972391"/>
          </a:xfrm>
        </p:spPr>
      </p:pic>
    </p:spTree>
    <p:extLst>
      <p:ext uri="{BB962C8B-B14F-4D97-AF65-F5344CB8AC3E}">
        <p14:creationId xmlns:p14="http://schemas.microsoft.com/office/powerpoint/2010/main" val="204424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</TotalTime>
  <Words>1995</Words>
  <Application>Microsoft Macintosh PowerPoint</Application>
  <PresentationFormat>On-screen Show (4:3)</PresentationFormat>
  <Paragraphs>463</Paragraphs>
  <Slides>61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Resources…</vt:lpstr>
      <vt:lpstr>PowerPoint Presentation</vt:lpstr>
    </vt:vector>
  </TitlesOfParts>
  <Company>Cal Poly Pomona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W. Willson</dc:creator>
  <cp:lastModifiedBy>Richard W. Willson</cp:lastModifiedBy>
  <cp:revision>88</cp:revision>
  <cp:lastPrinted>2018-03-13T04:10:05Z</cp:lastPrinted>
  <dcterms:created xsi:type="dcterms:W3CDTF">2013-04-02T21:15:12Z</dcterms:created>
  <dcterms:modified xsi:type="dcterms:W3CDTF">2018-11-07T23:51:56Z</dcterms:modified>
</cp:coreProperties>
</file>