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69"/>
  </p:notesMasterIdLst>
  <p:handoutMasterIdLst>
    <p:handoutMasterId r:id="rId70"/>
  </p:handoutMasterIdLst>
  <p:sldIdLst>
    <p:sldId id="264" r:id="rId2"/>
    <p:sldId id="481" r:id="rId3"/>
    <p:sldId id="652" r:id="rId4"/>
    <p:sldId id="465" r:id="rId5"/>
    <p:sldId id="482" r:id="rId6"/>
    <p:sldId id="660" r:id="rId7"/>
    <p:sldId id="673" r:id="rId8"/>
    <p:sldId id="674" r:id="rId9"/>
    <p:sldId id="675" r:id="rId10"/>
    <p:sldId id="676" r:id="rId11"/>
    <p:sldId id="677" r:id="rId12"/>
    <p:sldId id="672" r:id="rId13"/>
    <p:sldId id="668" r:id="rId14"/>
    <p:sldId id="669" r:id="rId15"/>
    <p:sldId id="670" r:id="rId16"/>
    <p:sldId id="671" r:id="rId17"/>
    <p:sldId id="483" r:id="rId18"/>
    <p:sldId id="495" r:id="rId19"/>
    <p:sldId id="494" r:id="rId20"/>
    <p:sldId id="474" r:id="rId21"/>
    <p:sldId id="653" r:id="rId22"/>
    <p:sldId id="579" r:id="rId23"/>
    <p:sldId id="666" r:id="rId24"/>
    <p:sldId id="667" r:id="rId25"/>
    <p:sldId id="678" r:id="rId26"/>
    <p:sldId id="551" r:id="rId27"/>
    <p:sldId id="553" r:id="rId28"/>
    <p:sldId id="554" r:id="rId29"/>
    <p:sldId id="555" r:id="rId30"/>
    <p:sldId id="516" r:id="rId31"/>
    <p:sldId id="556" r:id="rId32"/>
    <p:sldId id="567" r:id="rId33"/>
    <p:sldId id="568" r:id="rId34"/>
    <p:sldId id="570" r:id="rId35"/>
    <p:sldId id="572" r:id="rId36"/>
    <p:sldId id="557" r:id="rId37"/>
    <p:sldId id="563" r:id="rId38"/>
    <p:sldId id="562" r:id="rId39"/>
    <p:sldId id="538" r:id="rId40"/>
    <p:sldId id="503" r:id="rId41"/>
    <p:sldId id="658" r:id="rId42"/>
    <p:sldId id="651" r:id="rId43"/>
    <p:sldId id="582" r:id="rId44"/>
    <p:sldId id="585" r:id="rId45"/>
    <p:sldId id="587" r:id="rId46"/>
    <p:sldId id="657" r:id="rId47"/>
    <p:sldId id="586" r:id="rId48"/>
    <p:sldId id="588" r:id="rId49"/>
    <p:sldId id="599" r:id="rId50"/>
    <p:sldId id="600" r:id="rId51"/>
    <p:sldId id="601" r:id="rId52"/>
    <p:sldId id="602" r:id="rId53"/>
    <p:sldId id="603" r:id="rId54"/>
    <p:sldId id="604" r:id="rId55"/>
    <p:sldId id="605" r:id="rId56"/>
    <p:sldId id="606" r:id="rId57"/>
    <p:sldId id="607" r:id="rId58"/>
    <p:sldId id="661" r:id="rId59"/>
    <p:sldId id="617" r:id="rId60"/>
    <p:sldId id="639" r:id="rId61"/>
    <p:sldId id="260" r:id="rId62"/>
    <p:sldId id="662" r:id="rId63"/>
    <p:sldId id="609" r:id="rId64"/>
    <p:sldId id="641" r:id="rId65"/>
    <p:sldId id="642" r:id="rId66"/>
    <p:sldId id="611" r:id="rId67"/>
    <p:sldId id="659" r:id="rId6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80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20" autoAdjust="0"/>
    <p:restoredTop sz="75796" autoAdjust="0"/>
  </p:normalViewPr>
  <p:slideViewPr>
    <p:cSldViewPr snapToGrid="0" snapToObjects="1">
      <p:cViewPr varScale="1">
        <p:scale>
          <a:sx n="76" d="100"/>
          <a:sy n="76" d="100"/>
        </p:scale>
        <p:origin x="28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6DC0B-F93B-4ACA-B27E-433CE4BCEDE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285F0-F34B-46DB-94CC-578F37634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50647-3C15-B049-B82E-9E451E907418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F18F6-06C3-9440-8D5C-B33E28F3C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7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09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1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23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26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1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85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5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82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09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30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3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AB04-69D6-E943-A671-EB662FA1F026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04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28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10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22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0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9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5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6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48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pPr/>
              <a:t>Wednesday, November 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pPr/>
              <a:t>Wednesday, November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132" y="611806"/>
            <a:ext cx="9521953" cy="1927225"/>
          </a:xfrm>
        </p:spPr>
        <p:txBody>
          <a:bodyPr/>
          <a:lstStyle/>
          <a:p>
            <a:pPr algn="r"/>
            <a:r>
              <a:rPr lang="en-US" cap="none" dirty="0">
                <a:solidFill>
                  <a:srgbClr val="760000"/>
                </a:solidFill>
              </a:rPr>
              <a:t>Launching and Navigating Your Transportation Career</a:t>
            </a:r>
            <a:endParaRPr lang="en-US" sz="3200" i="1" cap="none" spc="400" dirty="0">
              <a:solidFill>
                <a:srgbClr val="76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514" y="3746012"/>
            <a:ext cx="5638799" cy="1752600"/>
          </a:xfrm>
        </p:spPr>
        <p:txBody>
          <a:bodyPr>
            <a:noAutofit/>
          </a:bodyPr>
          <a:lstStyle/>
          <a:p>
            <a:endParaRPr lang="en-US" sz="1600" dirty="0"/>
          </a:p>
          <a:p>
            <a:r>
              <a:rPr lang="en-US" sz="1600" dirty="0" err="1" smtClean="0"/>
              <a:t>Mineta</a:t>
            </a:r>
            <a:r>
              <a:rPr lang="en-US" sz="1600" dirty="0" smtClean="0"/>
              <a:t> Transportation Institute, San Jose State University</a:t>
            </a:r>
          </a:p>
          <a:p>
            <a:endParaRPr lang="en-US" sz="1600" dirty="0" smtClean="0"/>
          </a:p>
          <a:p>
            <a:r>
              <a:rPr lang="en-US" sz="1600" dirty="0" smtClean="0"/>
              <a:t>November </a:t>
            </a:r>
            <a:r>
              <a:rPr lang="en-US" sz="1600" dirty="0"/>
              <a:t>7, 2018</a:t>
            </a:r>
          </a:p>
          <a:p>
            <a:endParaRPr lang="en-US" sz="1200" dirty="0"/>
          </a:p>
          <a:p>
            <a:r>
              <a:rPr lang="en-US" sz="1200" dirty="0"/>
              <a:t>Richard Willson Ph.D., FAICP</a:t>
            </a:r>
          </a:p>
          <a:p>
            <a:r>
              <a:rPr lang="en-US" sz="1200" dirty="0"/>
              <a:t>Department of Urban and Regional Planning, Cal Poly Pomona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F3FE7B-6E78-AB4D-B2BE-8A8228E06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2" y="4031793"/>
            <a:ext cx="2120053" cy="21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Sentinels and Explorers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2" y="1764438"/>
            <a:ext cx="6619158" cy="4826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37FF22-6A2B-FB46-8042-16FB41A7D8A9}"/>
              </a:ext>
            </a:extLst>
          </p:cNvPr>
          <p:cNvSpPr txBox="1"/>
          <p:nvPr/>
        </p:nvSpPr>
        <p:spPr>
          <a:xfrm>
            <a:off x="9500010" y="5726307"/>
            <a:ext cx="237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https://www.16personalities.com/personality-types</a:t>
            </a:r>
          </a:p>
        </p:txBody>
      </p:sp>
    </p:spTree>
    <p:extLst>
      <p:ext uri="{BB962C8B-B14F-4D97-AF65-F5344CB8AC3E}">
        <p14:creationId xmlns:p14="http://schemas.microsoft.com/office/powerpoint/2010/main" val="17332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5815"/>
            <a:ext cx="10972800" cy="990600"/>
          </a:xfrm>
        </p:spPr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Personality type affects work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alone or in groups (coding, modelling versus team projects)</a:t>
            </a:r>
          </a:p>
          <a:p>
            <a:r>
              <a:rPr lang="en-US" dirty="0"/>
              <a:t>Deskwork, public counter work, presentations, facilitation, field studies</a:t>
            </a:r>
          </a:p>
          <a:p>
            <a:r>
              <a:rPr lang="en-US" dirty="0"/>
              <a:t>Amount of travel</a:t>
            </a:r>
          </a:p>
          <a:p>
            <a:r>
              <a:rPr lang="en-US" dirty="0"/>
              <a:t>Creativity/innovation versus regular </a:t>
            </a:r>
            <a:r>
              <a:rPr lang="en-US" dirty="0" smtClean="0"/>
              <a:t>processes</a:t>
            </a:r>
          </a:p>
          <a:p>
            <a:r>
              <a:rPr lang="en-US" dirty="0" smtClean="0"/>
              <a:t>Level of engagement with politics, stakeholders, and community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The real you: owning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Self-assessment tools help you </a:t>
            </a:r>
            <a:r>
              <a:rPr lang="en-US" dirty="0" smtClean="0"/>
              <a:t>recognize the </a:t>
            </a:r>
            <a:r>
              <a:rPr lang="en-US" dirty="0"/>
              <a:t>“real you”</a:t>
            </a:r>
          </a:p>
          <a:p>
            <a:pPr lvl="1"/>
            <a:r>
              <a:rPr lang="en-US" dirty="0"/>
              <a:t>Organize and target job searches; navigate career moves</a:t>
            </a:r>
          </a:p>
          <a:p>
            <a:pPr lvl="1"/>
            <a:endParaRPr lang="en-US" dirty="0"/>
          </a:p>
          <a:p>
            <a:r>
              <a:rPr lang="en-US" dirty="0"/>
              <a:t>Personality tools don’t indicate core values</a:t>
            </a:r>
          </a:p>
          <a:p>
            <a:pPr lvl="1"/>
            <a:r>
              <a:rPr lang="en-US" dirty="0"/>
              <a:t>Different core values lead to different career paths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912A99-3FBD-3840-80ED-463A2F8ED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7" y="3899780"/>
            <a:ext cx="2405743" cy="24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4425" y="1721223"/>
          <a:ext cx="11035552" cy="1858271"/>
        </p:xfrm>
        <a:graphic>
          <a:graphicData uri="http://schemas.openxmlformats.org/drawingml/2006/table">
            <a:tbl>
              <a:tblPr firstRow="1" firstCol="1" bandRow="1"/>
              <a:tblGrid>
                <a:gridCol w="187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2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04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30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Type of planning work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Example jobs</a:t>
                      </a:r>
                      <a:endParaRPr lang="en-US" sz="18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Care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People work: organizing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groups and communities normally excluded in transportation planning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Transportation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c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ommunity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organizer/advocate, service provider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Motivating values</a:t>
            </a:r>
          </a:p>
        </p:txBody>
      </p:sp>
    </p:spTree>
    <p:extLst>
      <p:ext uri="{BB962C8B-B14F-4D97-AF65-F5344CB8AC3E}">
        <p14:creationId xmlns:p14="http://schemas.microsoft.com/office/powerpoint/2010/main" val="2817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4425" y="1721223"/>
          <a:ext cx="11035552" cy="3101842"/>
        </p:xfrm>
        <a:graphic>
          <a:graphicData uri="http://schemas.openxmlformats.org/drawingml/2006/table">
            <a:tbl>
              <a:tblPr firstRow="1" firstCol="1" bandRow="1"/>
              <a:tblGrid>
                <a:gridCol w="187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2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04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30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Type of planning work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Example jobs</a:t>
                      </a:r>
                      <a:endParaRPr lang="en-US" sz="18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Care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People work: organizing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groups and communities normally excluded in transportation planning 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Transportation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c</a:t>
                      </a: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ommunity </a:t>
                      </a:r>
                      <a:r>
                        <a:rPr lang="en-US" sz="1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organizer/advocate; service provider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Justice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Equity work: transit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programming and route planning, regulation of TNC’s, Vision Zero programs, transportation finance reform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Regulatory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reformer, program designer, program evaluator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Motivating values</a:t>
            </a:r>
          </a:p>
        </p:txBody>
      </p:sp>
    </p:spTree>
    <p:extLst>
      <p:ext uri="{BB962C8B-B14F-4D97-AF65-F5344CB8AC3E}">
        <p14:creationId xmlns:p14="http://schemas.microsoft.com/office/powerpoint/2010/main" val="596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4425" y="1721223"/>
          <a:ext cx="11035552" cy="4283749"/>
        </p:xfrm>
        <a:graphic>
          <a:graphicData uri="http://schemas.openxmlformats.org/drawingml/2006/table">
            <a:tbl>
              <a:tblPr firstRow="1" firstCol="1" bandRow="1"/>
              <a:tblGrid>
                <a:gridCol w="187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2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04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30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Type of planning work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Example jobs</a:t>
                      </a:r>
                      <a:endParaRPr lang="en-US" sz="18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Care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People work: organizing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groups and communities normally excluded in transportation planning 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Transportation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c</a:t>
                      </a: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ommunity </a:t>
                      </a:r>
                      <a:r>
                        <a:rPr lang="en-US" sz="1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organizer/advocate, service provider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Justice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Equity work: transit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programming and route planning, regulation of TNC’s, Vision Zero programs, transportation finance reform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Regulatory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reformer, program designer, program evaluator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19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Truth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Efficiency work: travel modeling, economic analysis, operations planning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Design engineer, transportation modeler, transportation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finance, analyst, transit agency service planner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Motivating values</a:t>
            </a:r>
          </a:p>
        </p:txBody>
      </p:sp>
    </p:spTree>
    <p:extLst>
      <p:ext uri="{BB962C8B-B14F-4D97-AF65-F5344CB8AC3E}">
        <p14:creationId xmlns:p14="http://schemas.microsoft.com/office/powerpoint/2010/main" val="20399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4425" y="1721223"/>
          <a:ext cx="11035552" cy="5136778"/>
        </p:xfrm>
        <a:graphic>
          <a:graphicData uri="http://schemas.openxmlformats.org/drawingml/2006/table">
            <a:tbl>
              <a:tblPr firstRow="1" firstCol="1" bandRow="1"/>
              <a:tblGrid>
                <a:gridCol w="187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2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04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30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Type of planning work</a:t>
                      </a:r>
                      <a:endParaRPr lang="en-US" sz="18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Example jobs</a:t>
                      </a:r>
                      <a:endParaRPr lang="en-US" sz="18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Care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People work: organizing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groups and communities normally excluded in transportation planning 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Transportation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c</a:t>
                      </a: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ommunity </a:t>
                      </a:r>
                      <a:r>
                        <a:rPr lang="en-US" sz="15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organizer/advocate, service</a:t>
                      </a:r>
                      <a:r>
                        <a:rPr lang="en-US" sz="15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provider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Justice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Equity work: transit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programming and route planning, regulation of TNC’s, Vision Zero programs, transportation finance reform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Regulatory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reformer, program designer, program evaluator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19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Truth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Efficiency work: travel modeling, economic analysis, operations planning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Design engineer, transportation modeler, transportation</a:t>
                      </a:r>
                      <a:r>
                        <a:rPr lang="en-US" sz="15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finance, analyst, transit agency service planner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3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Beauty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Placemaking</a:t>
                      </a:r>
                      <a:r>
                        <a:rPr lang="en-US" sz="15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and aesthetics: facility design, integrated transportation/land</a:t>
                      </a:r>
                      <a:r>
                        <a:rPr lang="en-US" sz="1500" baseline="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use planning</a:t>
                      </a:r>
                      <a:r>
                        <a:rPr lang="en-US" sz="15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, public art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Transportation facility designer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Motivating values</a:t>
            </a:r>
          </a:p>
        </p:txBody>
      </p:sp>
    </p:spTree>
    <p:extLst>
      <p:ext uri="{BB962C8B-B14F-4D97-AF65-F5344CB8AC3E}">
        <p14:creationId xmlns:p14="http://schemas.microsoft.com/office/powerpoint/2010/main" val="15256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What work setting?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5812" y="1615430"/>
            <a:ext cx="103281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Sector</a:t>
            </a:r>
            <a:r>
              <a:rPr lang="en-US" sz="2400" dirty="0"/>
              <a:t> (private, public, non-profit)</a:t>
            </a:r>
          </a:p>
          <a:p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Job satisfaction, effectiveness, and public good orientation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Autonomy in work and working conditions, and level of effort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63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760000"/>
                </a:solidFill>
              </a:rPr>
              <a:t>Satisfaction, effectiveness, and public good across </a:t>
            </a:r>
            <a:r>
              <a:rPr lang="en-US" sz="3500" b="1" dirty="0">
                <a:solidFill>
                  <a:srgbClr val="760000"/>
                </a:solidFill>
              </a:rPr>
              <a:t>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360635"/>
              </p:ext>
            </p:extLst>
          </p:nvPr>
        </p:nvGraphicFramePr>
        <p:xfrm>
          <a:off x="769856" y="1700129"/>
          <a:ext cx="10652287" cy="5136661"/>
        </p:xfrm>
        <a:graphic>
          <a:graphicData uri="http://schemas.openxmlformats.org/drawingml/2006/table">
            <a:tbl>
              <a:tblPr firstRow="1" firstCol="1" bandRow="1"/>
              <a:tblGrid>
                <a:gridCol w="1873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4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5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9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4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Characteristic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Public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7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Primary job satisfaction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Serve the public good; long-term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Understand context and witness implementation</a:t>
                      </a: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5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Effectiveness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Systemic (you set the rules)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Long-term, process-heavy, and slow pace of implementation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Orientation to</a:t>
                      </a:r>
                      <a:r>
                        <a:rPr lang="en-US" sz="15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the public good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Assumed, subject to political determination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More comprehensive approach (What?)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760000"/>
                </a:solidFill>
              </a:rPr>
              <a:t>Satisfaction, effectiveness, and public good across </a:t>
            </a:r>
            <a:r>
              <a:rPr lang="en-US" sz="3500" b="1" dirty="0">
                <a:solidFill>
                  <a:srgbClr val="760000"/>
                </a:solidFill>
              </a:rPr>
              <a:t>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27705"/>
              </p:ext>
            </p:extLst>
          </p:nvPr>
        </p:nvGraphicFramePr>
        <p:xfrm>
          <a:off x="769856" y="1700129"/>
          <a:ext cx="10652287" cy="5136661"/>
        </p:xfrm>
        <a:graphic>
          <a:graphicData uri="http://schemas.openxmlformats.org/drawingml/2006/table">
            <a:tbl>
              <a:tblPr firstRow="1" firstCol="1" bandRow="1"/>
              <a:tblGrid>
                <a:gridCol w="1873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4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5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9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4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Characteristic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Public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Non-profit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7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Primary job satisfaction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Serve the public good; long-term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Understand context and witness implementation</a:t>
                      </a: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Mission-based; passion; “speak your truth”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Flexible strategies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5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Effectiveness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Systemic (you set the rules)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Long-term, process-heavy, and slow pace of implementation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Depends on stability, funding, and leverage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Short-term focus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Orientation to</a:t>
                      </a:r>
                      <a:r>
                        <a:rPr lang="en-US" sz="15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the public good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Assumed, subject to political determination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More comprehensive approach (What?)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Yes, but often focused on undeserved constituency/ underrepresented issue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Founder/board/funder determined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7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60000"/>
                </a:solidFill>
              </a:rPr>
              <a:t>My background</a:t>
            </a:r>
            <a:r>
              <a:rPr lang="is-IS" dirty="0" smtClean="0">
                <a:solidFill>
                  <a:srgbClr val="760000"/>
                </a:solidFill>
              </a:rPr>
              <a:t>…</a:t>
            </a:r>
            <a:endParaRPr lang="en-US" dirty="0">
              <a:solidFill>
                <a:srgbClr val="76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160851" cy="4876800"/>
          </a:xfrm>
        </p:spPr>
        <p:txBody>
          <a:bodyPr/>
          <a:lstStyle/>
          <a:p>
            <a:r>
              <a:rPr lang="en-US" dirty="0"/>
              <a:t>30+ years of teaching and research at Cal Poly Pomona</a:t>
            </a:r>
          </a:p>
          <a:p>
            <a:r>
              <a:rPr lang="en-US" dirty="0"/>
              <a:t>Planning practice in Canada and California, primarily transportation planning</a:t>
            </a:r>
          </a:p>
          <a:p>
            <a:r>
              <a:rPr lang="en-US" dirty="0"/>
              <a:t>Research on parking reform and transit-oriented development</a:t>
            </a:r>
          </a:p>
          <a:p>
            <a:r>
              <a:rPr lang="en-US" dirty="0"/>
              <a:t>APA blog: </a:t>
            </a:r>
            <a:r>
              <a:rPr lang="en-US" i="1" dirty="0"/>
              <a:t>Launching Your Planning Career: A Guide for Idealists</a:t>
            </a:r>
          </a:p>
          <a:p>
            <a:r>
              <a:rPr lang="en-US" i="1" dirty="0"/>
              <a:t>A Guide for the Idealist: Launching and Navigating Your Career </a:t>
            </a:r>
            <a:r>
              <a:rPr lang="en-US" dirty="0"/>
              <a:t>(Routledge 2018)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C75B41-0940-414F-9FF4-B6DF79E126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41" y="1631445"/>
            <a:ext cx="1489862" cy="175277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A4A910C9-E229-7C4E-9EA2-3344AE2F6A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491" y="3384223"/>
            <a:ext cx="1527944" cy="1797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5A83BF-8E73-764C-9616-D5F6DC1E7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41" y="4479790"/>
            <a:ext cx="1324466" cy="19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760000"/>
                </a:solidFill>
              </a:rPr>
              <a:t>Satisfaction, effectiveness, and public good across </a:t>
            </a:r>
            <a:r>
              <a:rPr lang="en-US" sz="3500" b="1" dirty="0">
                <a:solidFill>
                  <a:srgbClr val="760000"/>
                </a:solidFill>
              </a:rPr>
              <a:t>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72958"/>
              </p:ext>
            </p:extLst>
          </p:nvPr>
        </p:nvGraphicFramePr>
        <p:xfrm>
          <a:off x="769856" y="1700129"/>
          <a:ext cx="10652287" cy="5136661"/>
        </p:xfrm>
        <a:graphic>
          <a:graphicData uri="http://schemas.openxmlformats.org/drawingml/2006/table">
            <a:tbl>
              <a:tblPr firstRow="1" firstCol="1" bandRow="1"/>
              <a:tblGrid>
                <a:gridCol w="1873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4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5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9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4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Characteristic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Public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Non-profit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Private (consulting)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7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Primary job satisfaction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Serve the public good; long-term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Understand context and witness implementation</a:t>
                      </a: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Mission-based; passion; “speak your truth”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Flexible strategies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Mission-and profit- driven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"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Teamwork, project completion, quality, winning in the marketplace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5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Effectiveness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Systemic (you set the rules)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Long-term, process-heavy, and slow pace of implementation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Depends on stability, funding, and leverage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Short-term focus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Tangible products, clear milestones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Quick wins, projects “in the ground”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Short-term focus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Orientation to</a:t>
                      </a:r>
                      <a:r>
                        <a:rPr lang="en-US" sz="15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the public good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Assumed, subject to political determination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More comprehensive approach (What?)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Yes, but often focused on undeserved constituency/ underrepresented issue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Founder/board/funder determined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Yes/No –Yes at the staff level (perhaps), but market orientation competes with the public good at the management level (customers, lenders, investors, etc.)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2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760000"/>
                </a:solidFill>
              </a:rPr>
              <a:t>Satisfaction, effectiveness, and public good across </a:t>
            </a:r>
            <a:r>
              <a:rPr lang="en-US" sz="3500" b="1" dirty="0">
                <a:solidFill>
                  <a:srgbClr val="760000"/>
                </a:solidFill>
              </a:rPr>
              <a:t>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4521"/>
              </p:ext>
            </p:extLst>
          </p:nvPr>
        </p:nvGraphicFramePr>
        <p:xfrm>
          <a:off x="0" y="1700129"/>
          <a:ext cx="12192000" cy="5136661"/>
        </p:xfrm>
        <a:graphic>
          <a:graphicData uri="http://schemas.openxmlformats.org/drawingml/2006/table">
            <a:tbl>
              <a:tblPr firstRow="1" firstCol="1" bandRow="1"/>
              <a:tblGrid>
                <a:gridCol w="1659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0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1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547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547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4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Characteristic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Public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Non-profit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Private (consulting)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Private (services, tech)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71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Primary job satisfaction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Serve the public good; long-term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Understand context and witness implementation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Mission-based; passion; “speak your truth”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Flexible strategies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Mission- and profit-driven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"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Teamwork, project completion, quality, winning in the marketplace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Innovation, discovery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Prospects </a:t>
                      </a:r>
                      <a:r>
                        <a:rPr lang="en-US" sz="15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of financial reward</a:t>
                      </a: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5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Effectiveness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Systemic (you set the rules)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Long-term, process-heavy, and slow pace of implementation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Depends on stability, funding, and leverage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Short-term focus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Tangible products, clear milestones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Quick wins, projects “in the ground”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Short-term focus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Tangible results, clear milestones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Potential</a:t>
                      </a:r>
                      <a:r>
                        <a:rPr lang="en-US" sz="15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for </a:t>
                      </a:r>
                      <a:r>
                        <a:rPr lang="en-US" sz="15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transformative </a:t>
                      </a:r>
                      <a:r>
                        <a:rPr lang="en-US" sz="15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change</a:t>
                      </a:r>
                      <a:endParaRPr lang="en-US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Risk of missing window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Orientation to</a:t>
                      </a:r>
                      <a:r>
                        <a:rPr lang="en-US" sz="15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the public good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Assumed, subject to political determination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More comprehensive approach (What?)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Often focused on undeserved constituency/ underrepresented issue 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Founder/board/funder determined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Yes at the staff level (perhaps), but market at the management level (customers, lenders, investors, etc.)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In a market framework:</a:t>
                      </a:r>
                      <a:r>
                        <a:rPr lang="en-US" sz="15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 innovation produces efficiency = public good</a:t>
                      </a:r>
                      <a:endParaRPr lang="en-US" sz="15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2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Other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Organization size </a:t>
            </a:r>
            <a:r>
              <a:rPr lang="en-US" dirty="0"/>
              <a:t>(small to large)</a:t>
            </a:r>
          </a:p>
          <a:p>
            <a:pPr marL="914400" lvl="1" indent="-457200"/>
            <a:r>
              <a:rPr lang="en-US" sz="2400" dirty="0"/>
              <a:t>Autonomy in work, social interaction, security and stability</a:t>
            </a:r>
          </a:p>
          <a:p>
            <a:endParaRPr lang="en-US" b="1" dirty="0"/>
          </a:p>
          <a:p>
            <a:r>
              <a:rPr lang="en-US" b="1" dirty="0"/>
              <a:t>Organizational type </a:t>
            </a:r>
            <a:r>
              <a:rPr lang="en-US" dirty="0"/>
              <a:t>(flat versus hierarchical)</a:t>
            </a:r>
          </a:p>
          <a:p>
            <a:pPr marL="914400" lvl="1" indent="-457200"/>
            <a:r>
              <a:rPr lang="en-US" sz="2400" dirty="0"/>
              <a:t>Autonomy, work process, frustrations, and satisfactions</a:t>
            </a:r>
          </a:p>
          <a:p>
            <a:pPr marL="914400" lvl="1" indent="-457200"/>
            <a:endParaRPr lang="en-US" sz="2400" dirty="0"/>
          </a:p>
          <a:p>
            <a:pPr marL="242888" indent="-227013"/>
            <a:r>
              <a:rPr lang="en-US" b="1" dirty="0"/>
              <a:t>Other dimensions: </a:t>
            </a:r>
          </a:p>
          <a:p>
            <a:pPr marL="907415" lvl="2" indent="-342900"/>
            <a:r>
              <a:rPr lang="en-US" sz="2400" dirty="0"/>
              <a:t>In-office versus fieldwork</a:t>
            </a:r>
          </a:p>
          <a:p>
            <a:pPr marL="907415" lvl="2" indent="-342900"/>
            <a:r>
              <a:rPr lang="en-US" sz="2400" dirty="0"/>
              <a:t>Amount of travel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28653"/>
              </p:ext>
            </p:extLst>
          </p:nvPr>
        </p:nvGraphicFramePr>
        <p:xfrm>
          <a:off x="491066" y="1693333"/>
          <a:ext cx="10972801" cy="2794000"/>
        </p:xfrm>
        <a:graphic>
          <a:graphicData uri="http://schemas.openxmlformats.org/drawingml/2006/table">
            <a:tbl>
              <a:tblPr firstRow="1" firstCol="1" bandRow="1"/>
              <a:tblGrid>
                <a:gridCol w="224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09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1867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Direct Strategies 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Indirect Strategies </a:t>
                      </a:r>
                      <a:endParaRPr lang="en-US" sz="180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21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Monetary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($’s do the work)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1. Provide, purchase, program, aka “The Engineer”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Design roadways,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transit systems, terminals, etc.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Implement road diets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Install new technology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2. Tax, price, subsidize, aka “The Economist”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Price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peak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hour road use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Distance-based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transit fares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Gas tax to VMT fee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Electric vehicle rebates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Ways of effectuating change</a:t>
            </a:r>
          </a:p>
        </p:txBody>
      </p:sp>
    </p:spTree>
    <p:extLst>
      <p:ext uri="{BB962C8B-B14F-4D97-AF65-F5344CB8AC3E}">
        <p14:creationId xmlns:p14="http://schemas.microsoft.com/office/powerpoint/2010/main" val="17570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91940"/>
              </p:ext>
            </p:extLst>
          </p:nvPr>
        </p:nvGraphicFramePr>
        <p:xfrm>
          <a:off x="491066" y="1693333"/>
          <a:ext cx="10972801" cy="5164667"/>
        </p:xfrm>
        <a:graphic>
          <a:graphicData uri="http://schemas.openxmlformats.org/drawingml/2006/table">
            <a:tbl>
              <a:tblPr firstRow="1" firstCol="1" bandRow="1"/>
              <a:tblGrid>
                <a:gridCol w="224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09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1867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Direct Strategies 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Indirect Strategies </a:t>
                      </a:r>
                      <a:endParaRPr lang="en-US" sz="180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21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Monetary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($’s do the work)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1. Provide, purchase, program, aka “The Engineer”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Design roadways,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transit systems, terminals, etc.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Implement road diets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Install new technology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2. Tax, price, subsidize, aka “The Economist”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Price </a:t>
                      </a:r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peak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hour road use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Distance-based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transit fares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Gas tax to VMT fee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Electric vehicle rebates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0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Non-Monetary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(rules, convincing, agreements)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3. Require, prohibit, allow, aka “The Regulator”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Odd/even driving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days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Rules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regarding using the curb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baseline="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Speed limits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 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4. Inform, implore, facilitate, aka “The Educator/Marketer” </a:t>
                      </a: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Rideshare marketing, apps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Transit apps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en-US" sz="180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Climate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MS Mincho" charset="-128"/>
                          <a:cs typeface="Times New Roman" charset="0"/>
                        </a:rPr>
                        <a:t> change education</a:t>
                      </a:r>
                      <a:endParaRPr lang="en-US" sz="1800" dirty="0" smtClean="0">
                        <a:effectLst/>
                        <a:latin typeface="+mj-lt"/>
                        <a:ea typeface="MS Mincho" charset="-128"/>
                        <a:cs typeface="Times New Roman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endParaRPr lang="en-US" sz="18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6596" marR="6659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Ways of effectuating change</a:t>
            </a:r>
          </a:p>
        </p:txBody>
      </p:sp>
    </p:spTree>
    <p:extLst>
      <p:ext uri="{BB962C8B-B14F-4D97-AF65-F5344CB8AC3E}">
        <p14:creationId xmlns:p14="http://schemas.microsoft.com/office/powerpoint/2010/main" val="19941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CBB2E-E33B-6E45-9107-6AC2B5CD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Learning more about work options…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77DA1-CD97-DF4A-8E9B-A2CD97F52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0"/>
            <a:ext cx="84201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Try different types of work in internships or jobs</a:t>
            </a:r>
          </a:p>
          <a:p>
            <a:r>
              <a:rPr lang="en-US" dirty="0" smtClean="0"/>
              <a:t>Reflect </a:t>
            </a:r>
            <a:r>
              <a:rPr lang="en-US" dirty="0"/>
              <a:t>on the appeal of different types </a:t>
            </a:r>
          </a:p>
          <a:p>
            <a:pPr lvl="1"/>
            <a:r>
              <a:rPr lang="en-US" dirty="0"/>
              <a:t>Read job descriptions</a:t>
            </a:r>
          </a:p>
          <a:p>
            <a:pPr lvl="1"/>
            <a:r>
              <a:rPr lang="en-US" dirty="0"/>
              <a:t>Find job websites for desired work</a:t>
            </a:r>
          </a:p>
          <a:p>
            <a:pPr lvl="1"/>
            <a:r>
              <a:rPr lang="en-US" dirty="0"/>
              <a:t>Find respected organizations (awards, media stories, etc.); </a:t>
            </a:r>
          </a:p>
          <a:p>
            <a:pPr lvl="1"/>
            <a:r>
              <a:rPr lang="en-US" dirty="0"/>
              <a:t>Seek informational meetings and job shadowing</a:t>
            </a:r>
          </a:p>
          <a:p>
            <a:r>
              <a:rPr lang="en-US" dirty="0"/>
              <a:t>Research types different from your first preference</a:t>
            </a:r>
          </a:p>
          <a:p>
            <a:r>
              <a:rPr lang="en-US" dirty="0"/>
              <a:t>Develop “elevator pitch” oral presentation on job objective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4D8013-DAC2-E946-B2F7-9026AD4A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7" y="4524882"/>
            <a:ext cx="2405743" cy="180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Making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83286" cy="4876800"/>
          </a:xfrm>
        </p:spPr>
        <p:txBody>
          <a:bodyPr/>
          <a:lstStyle/>
          <a:p>
            <a:r>
              <a:rPr lang="en-US" dirty="0"/>
              <a:t>Cultivate a robust and systematic way of making choices</a:t>
            </a:r>
          </a:p>
          <a:p>
            <a:pPr lvl="1"/>
            <a:r>
              <a:rPr lang="en-US" dirty="0"/>
              <a:t>Not deciding is choosing the status quo</a:t>
            </a:r>
          </a:p>
          <a:p>
            <a:endParaRPr lang="en-US" dirty="0"/>
          </a:p>
          <a:p>
            <a:r>
              <a:rPr lang="en-US" dirty="0"/>
              <a:t>Job choices: apply, accept, and negotiate terms</a:t>
            </a:r>
          </a:p>
          <a:p>
            <a:endParaRPr lang="en-US" dirty="0"/>
          </a:p>
          <a:p>
            <a:r>
              <a:rPr lang="en-US" dirty="0"/>
              <a:t>Practice choices: methods, interactions with stakeholders, compromise or hold firm, comprehensive or incremental progress,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4B501-6DD2-3141-B963-5997B281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1" y="4054861"/>
            <a:ext cx="2340429" cy="23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Three steps in choosing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Feelings</a:t>
            </a:r>
          </a:p>
          <a:p>
            <a:endParaRPr lang="en-US" dirty="0"/>
          </a:p>
          <a:p>
            <a:r>
              <a:rPr lang="en-US" dirty="0"/>
              <a:t>Rational thought</a:t>
            </a:r>
          </a:p>
          <a:p>
            <a:endParaRPr lang="en-US" dirty="0"/>
          </a:p>
          <a:p>
            <a:r>
              <a:rPr lang="en-US" dirty="0"/>
              <a:t>Purpose</a:t>
            </a:r>
          </a:p>
          <a:p>
            <a:endParaRPr lang="en-US" dirty="0"/>
          </a:p>
          <a:p>
            <a:r>
              <a:rPr lang="en-US" dirty="0"/>
              <a:t>Philosophers debate this:</a:t>
            </a:r>
          </a:p>
          <a:p>
            <a:pPr lvl="1"/>
            <a:r>
              <a:rPr lang="en-US" dirty="0"/>
              <a:t>Careful, systematic deliberation, don’t “go with your gut”</a:t>
            </a:r>
          </a:p>
          <a:p>
            <a:pPr lvl="1"/>
            <a:r>
              <a:rPr lang="en-US" dirty="0"/>
              <a:t>Or, you really know the right course (conscience) immediately and talk yourself out it with deliberation</a:t>
            </a:r>
            <a:r>
              <a:rPr lang="is-IS" dirty="0" smtClean="0"/>
              <a:t>…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13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4596" y="3597266"/>
            <a:ext cx="609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211705" y="4229100"/>
            <a:ext cx="5715" cy="851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4" idx="0"/>
          </p:cNvCxnSpPr>
          <p:nvPr/>
        </p:nvCxnSpPr>
        <p:spPr>
          <a:xfrm>
            <a:off x="2217420" y="2737485"/>
            <a:ext cx="1976" cy="859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231527" y="2732625"/>
            <a:ext cx="2071231" cy="12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53417" y="2425319"/>
            <a:ext cx="171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Job A – relocation</a:t>
            </a:r>
          </a:p>
        </p:txBody>
      </p:sp>
      <p:sp>
        <p:nvSpPr>
          <p:cNvPr id="11" name="Flowchart: Extract 10"/>
          <p:cNvSpPr/>
          <p:nvPr/>
        </p:nvSpPr>
        <p:spPr>
          <a:xfrm rot="16200000">
            <a:off x="8113857" y="1539399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931261" y="2742616"/>
            <a:ext cx="12001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67772" y="2329855"/>
            <a:ext cx="895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Dislike job, like city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216609" y="5076197"/>
            <a:ext cx="2074734" cy="2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306680" y="4817738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7" idx="0"/>
          </p:cNvCxnSpPr>
          <p:nvPr/>
        </p:nvCxnSpPr>
        <p:spPr>
          <a:xfrm flipV="1">
            <a:off x="4611480" y="4588064"/>
            <a:ext cx="0" cy="229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2" idx="0"/>
          </p:cNvCxnSpPr>
          <p:nvPr/>
        </p:nvCxnSpPr>
        <p:spPr>
          <a:xfrm flipV="1">
            <a:off x="4621229" y="4587849"/>
            <a:ext cx="3398346" cy="4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Extract 21"/>
          <p:cNvSpPr/>
          <p:nvPr/>
        </p:nvSpPr>
        <p:spPr>
          <a:xfrm rot="16200000">
            <a:off x="8038625" y="4302099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37799" y="4313430"/>
            <a:ext cx="1200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Like job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597501" y="5431981"/>
            <a:ext cx="0" cy="608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35794" y="5126769"/>
            <a:ext cx="1784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Job B – </a:t>
            </a:r>
            <a:r>
              <a:rPr lang="en-US" sz="1000"/>
              <a:t>In your home town</a:t>
            </a:r>
            <a:endParaRPr lang="en-US" sz="1000" dirty="0"/>
          </a:p>
        </p:txBody>
      </p:sp>
      <p:cxnSp>
        <p:nvCxnSpPr>
          <p:cNvPr id="34" name="Straight Connector 33"/>
          <p:cNvCxnSpPr>
            <a:stCxn id="75" idx="0"/>
          </p:cNvCxnSpPr>
          <p:nvPr/>
        </p:nvCxnSpPr>
        <p:spPr>
          <a:xfrm flipH="1">
            <a:off x="6000750" y="5734843"/>
            <a:ext cx="2022619" cy="8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endCxn id="37" idx="4"/>
          </p:cNvCxnSpPr>
          <p:nvPr/>
        </p:nvCxnSpPr>
        <p:spPr>
          <a:xfrm flipH="1" flipV="1">
            <a:off x="4607558" y="3069590"/>
            <a:ext cx="2542" cy="702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5995988" y="2947988"/>
            <a:ext cx="0" cy="157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 flipH="1" flipV="1">
            <a:off x="5989382" y="3110763"/>
            <a:ext cx="1482981" cy="8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Decision tree example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200B668-1B7C-874A-B710-E1408E8F7B41}"/>
              </a:ext>
            </a:extLst>
          </p:cNvPr>
          <p:cNvSpPr/>
          <p:nvPr/>
        </p:nvSpPr>
        <p:spPr>
          <a:xfrm>
            <a:off x="4302758" y="2459990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B942D211-41B9-684F-A7F3-3C7196BA9806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4607558" y="1824038"/>
            <a:ext cx="2542" cy="635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88927C7-9F04-8F43-9F6F-35C3BC538B92}"/>
              </a:ext>
            </a:extLst>
          </p:cNvPr>
          <p:cNvCxnSpPr>
            <a:cxnSpLocks/>
          </p:cNvCxnSpPr>
          <p:nvPr/>
        </p:nvCxnSpPr>
        <p:spPr>
          <a:xfrm>
            <a:off x="4598867" y="1826104"/>
            <a:ext cx="3476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8263E51-017D-804C-A51F-842F6C84F5C0}"/>
              </a:ext>
            </a:extLst>
          </p:cNvPr>
          <p:cNvSpPr/>
          <p:nvPr/>
        </p:nvSpPr>
        <p:spPr>
          <a:xfrm>
            <a:off x="5785682" y="2511879"/>
            <a:ext cx="428292" cy="4259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8AE188B-A305-DD46-8E2D-98F0428C19E2}"/>
              </a:ext>
            </a:extLst>
          </p:cNvPr>
          <p:cNvSpPr txBox="1"/>
          <p:nvPr/>
        </p:nvSpPr>
        <p:spPr>
          <a:xfrm>
            <a:off x="4597053" y="1546405"/>
            <a:ext cx="1372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Like job and city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1EE0ED70-290D-B443-A721-9EEB6BFF091C}"/>
              </a:ext>
            </a:extLst>
          </p:cNvPr>
          <p:cNvCxnSpPr>
            <a:cxnSpLocks/>
            <a:stCxn id="57" idx="0"/>
          </p:cNvCxnSpPr>
          <p:nvPr/>
        </p:nvCxnSpPr>
        <p:spPr>
          <a:xfrm flipH="1">
            <a:off x="6002448" y="2424906"/>
            <a:ext cx="2092359" cy="10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84EBCADA-659F-234D-91A6-E1ADE6CA5F58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999828" y="2428875"/>
            <a:ext cx="922" cy="83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Extract 10">
            <a:extLst>
              <a:ext uri="{FF2B5EF4-FFF2-40B4-BE49-F238E27FC236}">
                <a16:creationId xmlns:a16="http://schemas.microsoft.com/office/drawing/2014/main" xmlns="" id="{5D712719-C73A-C54A-BA46-A941225DB2ED}"/>
              </a:ext>
            </a:extLst>
          </p:cNvPr>
          <p:cNvSpPr/>
          <p:nvPr/>
        </p:nvSpPr>
        <p:spPr>
          <a:xfrm rot="16200000">
            <a:off x="8113857" y="2139156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FC82395-42D2-A34C-9F76-4BEDDA397A00}"/>
              </a:ext>
            </a:extLst>
          </p:cNvPr>
          <p:cNvSpPr txBox="1"/>
          <p:nvPr/>
        </p:nvSpPr>
        <p:spPr>
          <a:xfrm>
            <a:off x="6164912" y="2198694"/>
            <a:ext cx="1372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Find new job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D798E8F-C406-4048-B6DB-8EC57200C631}"/>
              </a:ext>
            </a:extLst>
          </p:cNvPr>
          <p:cNvCxnSpPr/>
          <p:nvPr/>
        </p:nvCxnSpPr>
        <p:spPr>
          <a:xfrm flipH="1" flipV="1">
            <a:off x="4599160" y="3766243"/>
            <a:ext cx="2858915" cy="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20DF6A4-71B6-084D-9B02-E38C7EE46754}"/>
              </a:ext>
            </a:extLst>
          </p:cNvPr>
          <p:cNvSpPr txBox="1"/>
          <p:nvPr/>
        </p:nvSpPr>
        <p:spPr>
          <a:xfrm>
            <a:off x="4667992" y="3457136"/>
            <a:ext cx="1315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Like job, dislike city</a:t>
            </a:r>
          </a:p>
        </p:txBody>
      </p:sp>
      <p:sp>
        <p:nvSpPr>
          <p:cNvPr id="58" name="Flowchart: Extract 10">
            <a:extLst>
              <a:ext uri="{FF2B5EF4-FFF2-40B4-BE49-F238E27FC236}">
                <a16:creationId xmlns:a16="http://schemas.microsoft.com/office/drawing/2014/main" xmlns="" id="{5D712719-C73A-C54A-BA46-A941225DB2ED}"/>
              </a:ext>
            </a:extLst>
          </p:cNvPr>
          <p:cNvSpPr/>
          <p:nvPr/>
        </p:nvSpPr>
        <p:spPr>
          <a:xfrm rot="16200000">
            <a:off x="7503692" y="2831981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FC82395-42D2-A34C-9F76-4BEDDA397A00}"/>
              </a:ext>
            </a:extLst>
          </p:cNvPr>
          <p:cNvSpPr txBox="1"/>
          <p:nvPr/>
        </p:nvSpPr>
        <p:spPr>
          <a:xfrm>
            <a:off x="6161517" y="2847666"/>
            <a:ext cx="1372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Quit, start over</a:t>
            </a:r>
          </a:p>
        </p:txBody>
      </p:sp>
      <p:sp>
        <p:nvSpPr>
          <p:cNvPr id="66" name="Flowchart: Extract 10">
            <a:extLst>
              <a:ext uri="{FF2B5EF4-FFF2-40B4-BE49-F238E27FC236}">
                <a16:creationId xmlns:a16="http://schemas.microsoft.com/office/drawing/2014/main" xmlns="" id="{5D712719-C73A-C54A-BA46-A941225DB2ED}"/>
              </a:ext>
            </a:extLst>
          </p:cNvPr>
          <p:cNvSpPr/>
          <p:nvPr/>
        </p:nvSpPr>
        <p:spPr>
          <a:xfrm rot="16200000">
            <a:off x="7494167" y="3490912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cxnSpLocks/>
          </p:cNvCxnSpPr>
          <p:nvPr/>
        </p:nvCxnSpPr>
        <p:spPr>
          <a:xfrm>
            <a:off x="4595813" y="6048375"/>
            <a:ext cx="1240323" cy="4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855391" y="5792192"/>
            <a:ext cx="895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Dislike job</a:t>
            </a:r>
            <a:endParaRPr lang="en-US" sz="1000" dirty="0"/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5991226" y="6276975"/>
            <a:ext cx="0" cy="157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D8263E51-017D-804C-A51F-842F6C84F5C0}"/>
              </a:ext>
            </a:extLst>
          </p:cNvPr>
          <p:cNvSpPr/>
          <p:nvPr/>
        </p:nvSpPr>
        <p:spPr>
          <a:xfrm>
            <a:off x="5780919" y="5836103"/>
            <a:ext cx="428292" cy="4259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84EBCADA-659F-234D-91A6-E1ADE6CA5F58}"/>
              </a:ext>
            </a:extLst>
          </p:cNvPr>
          <p:cNvCxnSpPr>
            <a:cxnSpLocks/>
          </p:cNvCxnSpPr>
          <p:nvPr/>
        </p:nvCxnSpPr>
        <p:spPr>
          <a:xfrm flipV="1">
            <a:off x="5995066" y="5738812"/>
            <a:ext cx="922" cy="83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lowchart: Extract 10">
            <a:extLst>
              <a:ext uri="{FF2B5EF4-FFF2-40B4-BE49-F238E27FC236}">
                <a16:creationId xmlns:a16="http://schemas.microsoft.com/office/drawing/2014/main" xmlns="" id="{5D712719-C73A-C54A-BA46-A941225DB2ED}"/>
              </a:ext>
            </a:extLst>
          </p:cNvPr>
          <p:cNvSpPr/>
          <p:nvPr/>
        </p:nvSpPr>
        <p:spPr>
          <a:xfrm rot="16200000">
            <a:off x="8042419" y="5449093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FC82395-42D2-A34C-9F76-4BEDDA397A00}"/>
              </a:ext>
            </a:extLst>
          </p:cNvPr>
          <p:cNvSpPr txBox="1"/>
          <p:nvPr/>
        </p:nvSpPr>
        <p:spPr>
          <a:xfrm>
            <a:off x="6158394" y="5499106"/>
            <a:ext cx="1372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Find new job</a:t>
            </a:r>
          </a:p>
        </p:txBody>
      </p:sp>
      <p:sp>
        <p:nvSpPr>
          <p:cNvPr id="77" name="Flowchart: Extract 10">
            <a:extLst>
              <a:ext uri="{FF2B5EF4-FFF2-40B4-BE49-F238E27FC236}">
                <a16:creationId xmlns:a16="http://schemas.microsoft.com/office/drawing/2014/main" xmlns="" id="{5D712719-C73A-C54A-BA46-A941225DB2ED}"/>
              </a:ext>
            </a:extLst>
          </p:cNvPr>
          <p:cNvSpPr/>
          <p:nvPr/>
        </p:nvSpPr>
        <p:spPr>
          <a:xfrm rot="16200000">
            <a:off x="7489404" y="6151443"/>
            <a:ext cx="533400" cy="5715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FC82395-42D2-A34C-9F76-4BEDDA397A00}"/>
              </a:ext>
            </a:extLst>
          </p:cNvPr>
          <p:cNvSpPr txBox="1"/>
          <p:nvPr/>
        </p:nvSpPr>
        <p:spPr>
          <a:xfrm>
            <a:off x="6192220" y="6181416"/>
            <a:ext cx="1372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Quit, start over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 flipH="1" flipV="1">
            <a:off x="5979857" y="6430226"/>
            <a:ext cx="1482981" cy="8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The resume, cover letter, and application game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1600200"/>
            <a:ext cx="8071413" cy="4876800"/>
          </a:xfrm>
        </p:spPr>
        <p:txBody>
          <a:bodyPr/>
          <a:lstStyle/>
          <a:p>
            <a:r>
              <a:rPr lang="en-US" dirty="0"/>
              <a:t>A game to master</a:t>
            </a:r>
          </a:p>
          <a:p>
            <a:r>
              <a:rPr lang="en-US" dirty="0"/>
              <a:t>Applicant Tracking Systems (ATS) sort resumes before human review – key words</a:t>
            </a:r>
          </a:p>
          <a:p>
            <a:r>
              <a:rPr lang="en-US" dirty="0"/>
              <a:t>Apply </a:t>
            </a:r>
            <a:r>
              <a:rPr lang="en-US" i="1" dirty="0"/>
              <a:t>well</a:t>
            </a:r>
            <a:r>
              <a:rPr lang="en-US" dirty="0"/>
              <a:t> to a smaller number of jobs rather than apply superficially to every job</a:t>
            </a:r>
          </a:p>
          <a:p>
            <a:pPr lvl="1"/>
            <a:r>
              <a:rPr lang="en-US" dirty="0"/>
              <a:t>Research target employer</a:t>
            </a:r>
          </a:p>
          <a:p>
            <a:pPr lvl="1"/>
            <a:r>
              <a:rPr lang="en-US" dirty="0"/>
              <a:t>Network for word of mouth</a:t>
            </a:r>
          </a:p>
          <a:p>
            <a:pPr lvl="1"/>
            <a:r>
              <a:rPr lang="en-US" dirty="0"/>
              <a:t>Informational interviews</a:t>
            </a:r>
          </a:p>
          <a:p>
            <a:pPr lvl="1"/>
            <a:r>
              <a:rPr lang="en-US" dirty="0"/>
              <a:t>Craft a compelling story</a:t>
            </a:r>
          </a:p>
          <a:p>
            <a:pPr lvl="1"/>
            <a:endParaRPr lang="en-US" dirty="0"/>
          </a:p>
          <a:p>
            <a:endParaRPr lang="en-US" i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8504"/>
          <a:stretch/>
        </p:blipFill>
        <p:spPr>
          <a:xfrm>
            <a:off x="8627860" y="4229101"/>
            <a:ext cx="2926354" cy="2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CB9EE-37E5-9D4B-9668-81A394E3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91A"/>
                </a:solidFill>
              </a:rPr>
              <a:t>Part I. Launching and re-launching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55D76-4255-CD41-A7D3-A825A556A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The resume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 second rule – recruiter needs to “get” your resume in 10 seconds</a:t>
            </a:r>
          </a:p>
          <a:p>
            <a:r>
              <a:rPr lang="en-US" dirty="0"/>
              <a:t>Pages (1-2), normal fonts, vary font sizes</a:t>
            </a:r>
          </a:p>
          <a:p>
            <a:r>
              <a:rPr lang="en-US" dirty="0"/>
              <a:t>Use key words from job descriptions, customize to jobs</a:t>
            </a:r>
          </a:p>
          <a:p>
            <a:r>
              <a:rPr lang="en-US" dirty="0"/>
              <a:t>Job objective not necessary – use skills section (say what you can do)</a:t>
            </a:r>
          </a:p>
          <a:p>
            <a:r>
              <a:rPr lang="en-US" dirty="0"/>
              <a:t>Limit # bullets describing job duties (3-5)</a:t>
            </a:r>
          </a:p>
          <a:p>
            <a:r>
              <a:rPr lang="en-US" dirty="0"/>
              <a:t>Put text on a “word diet”</a:t>
            </a:r>
          </a:p>
          <a:p>
            <a:r>
              <a:rPr lang="en-US" dirty="0"/>
              <a:t>Jobs from most recent to last</a:t>
            </a:r>
          </a:p>
          <a:p>
            <a:pPr lvl="1"/>
            <a:r>
              <a:rPr lang="en-US" dirty="0"/>
              <a:t>Explain a</a:t>
            </a:r>
            <a:r>
              <a:rPr lang="en-US" i="0" dirty="0"/>
              <a:t>bsences from the labor market</a:t>
            </a:r>
          </a:p>
        </p:txBody>
      </p:sp>
    </p:spTree>
    <p:extLst>
      <p:ext uri="{BB962C8B-B14F-4D97-AF65-F5344CB8AC3E}">
        <p14:creationId xmlns:p14="http://schemas.microsoft.com/office/powerpoint/2010/main" val="3689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The cover letter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Tell a story, provide insights beyond the resume</a:t>
            </a:r>
          </a:p>
          <a:p>
            <a:r>
              <a:rPr lang="en-US" dirty="0"/>
              <a:t>Don’t repeat the resume – value added</a:t>
            </a:r>
          </a:p>
          <a:p>
            <a:r>
              <a:rPr lang="en-US" dirty="0"/>
              <a:t>Craft cover letter to each job</a:t>
            </a:r>
          </a:p>
          <a:p>
            <a:r>
              <a:rPr lang="en-US" dirty="0"/>
              <a:t>Don’t undersell experience outside planning</a:t>
            </a:r>
          </a:p>
          <a:p>
            <a:pPr lvl="1"/>
            <a:r>
              <a:rPr lang="en-US" dirty="0"/>
              <a:t>Skills in working with people</a:t>
            </a:r>
          </a:p>
          <a:p>
            <a:pPr lvl="1"/>
            <a:r>
              <a:rPr lang="en-US" dirty="0"/>
              <a:t>Creative solutions, innovation, solving problems</a:t>
            </a:r>
          </a:p>
          <a:p>
            <a:pPr lvl="1"/>
            <a:r>
              <a:rPr lang="en-US" i="0" dirty="0"/>
              <a:t>Multitasking</a:t>
            </a:r>
          </a:p>
        </p:txBody>
      </p:sp>
    </p:spTree>
    <p:extLst>
      <p:ext uri="{BB962C8B-B14F-4D97-AF65-F5344CB8AC3E}">
        <p14:creationId xmlns:p14="http://schemas.microsoft.com/office/powerpoint/2010/main" val="17204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760000"/>
                </a:solidFill>
              </a:rPr>
              <a:t>Interview questions</a:t>
            </a:r>
          </a:p>
        </p:txBody>
      </p:sp>
      <p:sp>
        <p:nvSpPr>
          <p:cNvPr id="22530" name="Content Placeholder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Why should we hire you?</a:t>
            </a:r>
          </a:p>
          <a:p>
            <a:pPr eaLnBrk="1" hangingPunct="1"/>
            <a:r>
              <a:rPr lang="en-US" altLang="en-US" dirty="0"/>
              <a:t>Why did you choose planning?</a:t>
            </a:r>
          </a:p>
          <a:p>
            <a:pPr eaLnBrk="1" hangingPunct="1"/>
            <a:r>
              <a:rPr lang="en-US" altLang="en-US" dirty="0"/>
              <a:t>Describe a difficult workplace decision and how you made it.</a:t>
            </a:r>
          </a:p>
          <a:p>
            <a:pPr eaLnBrk="1" hangingPunct="1"/>
            <a:r>
              <a:rPr lang="en-US" altLang="en-US" dirty="0"/>
              <a:t>Provide an example of a time you explained a complicated concept.</a:t>
            </a:r>
          </a:p>
          <a:p>
            <a:pPr eaLnBrk="1" hangingPunct="1"/>
            <a:r>
              <a:rPr lang="en-US" altLang="en-US" dirty="0"/>
              <a:t>What is the last book you read for recreation?</a:t>
            </a:r>
          </a:p>
          <a:p>
            <a:pPr eaLnBrk="1" hangingPunct="1"/>
            <a:r>
              <a:rPr lang="en-US" altLang="en-US" dirty="0"/>
              <a:t>What were your favorite and least favorite classes?</a:t>
            </a:r>
          </a:p>
          <a:p>
            <a:pPr eaLnBrk="1" hangingPunct="1"/>
            <a:r>
              <a:rPr lang="en-US" altLang="en-US" dirty="0"/>
              <a:t>Name three strengths in interacting with people and give an example.</a:t>
            </a:r>
          </a:p>
          <a:p>
            <a:pPr eaLnBrk="1" hangingPunct="1"/>
            <a:r>
              <a:rPr lang="en-US" altLang="en-US" dirty="0"/>
              <a:t>What area of planning interests you?</a:t>
            </a:r>
          </a:p>
          <a:p>
            <a:pPr eaLnBrk="1" hangingPunct="1"/>
            <a:r>
              <a:rPr lang="en-US" altLang="en-US" dirty="0"/>
              <a:t>What is a weakness and how do you address it?</a:t>
            </a:r>
          </a:p>
          <a:p>
            <a:pPr eaLnBrk="1" hangingPunct="1"/>
            <a:r>
              <a:rPr lang="en-US" altLang="en-US" dirty="0"/>
              <a:t>How did you prepare for this interview?</a:t>
            </a:r>
          </a:p>
          <a:p>
            <a:pPr eaLnBrk="1" hangingPunct="1"/>
            <a:r>
              <a:rPr lang="en-US" altLang="en-US" dirty="0"/>
              <a:t>What questions do you have for us?</a:t>
            </a:r>
          </a:p>
        </p:txBody>
      </p:sp>
    </p:spTree>
    <p:extLst>
      <p:ext uri="{BB962C8B-B14F-4D97-AF65-F5344CB8AC3E}">
        <p14:creationId xmlns:p14="http://schemas.microsoft.com/office/powerpoint/2010/main" val="11909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760000"/>
                </a:solidFill>
              </a:rPr>
              <a:t>Prepare for interview exams/assignments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Multiple choice tests</a:t>
            </a:r>
          </a:p>
          <a:p>
            <a:pPr eaLnBrk="1" hangingPunct="1"/>
            <a:r>
              <a:rPr lang="en-US" altLang="en-US" dirty="0"/>
              <a:t>Write a short staff report or memo</a:t>
            </a:r>
          </a:p>
          <a:p>
            <a:pPr eaLnBrk="1" hangingPunct="1"/>
            <a:r>
              <a:rPr lang="en-US" altLang="en-US" dirty="0"/>
              <a:t>Interpret a site plan, including measurements</a:t>
            </a:r>
          </a:p>
          <a:p>
            <a:pPr eaLnBrk="1" hangingPunct="1"/>
            <a:r>
              <a:rPr lang="en-US" altLang="en-US" dirty="0"/>
              <a:t>Respond to a scenario</a:t>
            </a:r>
          </a:p>
          <a:p>
            <a:pPr eaLnBrk="1" hangingPunct="1"/>
            <a:r>
              <a:rPr lang="en-US" altLang="en-US" dirty="0"/>
              <a:t>Basic math</a:t>
            </a:r>
          </a:p>
          <a:p>
            <a:pPr eaLnBrk="1" hangingPunct="1"/>
            <a:r>
              <a:rPr lang="en-US" altLang="en-US" dirty="0"/>
              <a:t>Reading and interpretation skills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Employers key concern: writing quality</a:t>
            </a:r>
          </a:p>
        </p:txBody>
      </p:sp>
    </p:spTree>
    <p:extLst>
      <p:ext uri="{BB962C8B-B14F-4D97-AF65-F5344CB8AC3E}">
        <p14:creationId xmlns:p14="http://schemas.microsoft.com/office/powerpoint/2010/main" val="195384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760000"/>
                </a:solidFill>
              </a:rPr>
              <a:t>Steps for preparing for an interview, city example 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Staff reports</a:t>
            </a:r>
          </a:p>
          <a:p>
            <a:pPr eaLnBrk="1" hangingPunct="1"/>
            <a:r>
              <a:rPr lang="en-US" altLang="en-US" dirty="0"/>
              <a:t>Windshield survey</a:t>
            </a:r>
          </a:p>
          <a:p>
            <a:pPr eaLnBrk="1" hangingPunct="1"/>
            <a:r>
              <a:rPr lang="en-US" altLang="en-US" dirty="0"/>
              <a:t>On-line city newsletter, major development projects</a:t>
            </a:r>
          </a:p>
          <a:p>
            <a:pPr eaLnBrk="1" hangingPunct="1"/>
            <a:r>
              <a:rPr lang="en-US" altLang="en-US" dirty="0"/>
              <a:t>Local media and </a:t>
            </a:r>
            <a:r>
              <a:rPr lang="en-US" altLang="en-US" dirty="0" err="1"/>
              <a:t>Nextdoor</a:t>
            </a:r>
            <a:endParaRPr lang="en-US" altLang="en-US" dirty="0"/>
          </a:p>
          <a:p>
            <a:pPr eaLnBrk="1" hangingPunct="1"/>
            <a:r>
              <a:rPr lang="en-US" altLang="en-US" dirty="0"/>
              <a:t>Organizational charts</a:t>
            </a:r>
          </a:p>
          <a:p>
            <a:pPr eaLnBrk="1" hangingPunct="1"/>
            <a:r>
              <a:rPr lang="en-US" altLang="en-US" dirty="0"/>
              <a:t>Comprehensive plans, strategic plans, currency of zoning</a:t>
            </a:r>
          </a:p>
          <a:p>
            <a:pPr eaLnBrk="1" hangingPunct="1"/>
            <a:r>
              <a:rPr lang="en-US" altLang="en-US" dirty="0"/>
              <a:t>Look at bios of key staff, alumni connections</a:t>
            </a:r>
          </a:p>
          <a:p>
            <a:pPr eaLnBrk="1" hangingPunct="1"/>
            <a:r>
              <a:rPr lang="en-US" altLang="en-US" dirty="0"/>
              <a:t>Awards won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07" y="4363039"/>
            <a:ext cx="2922537" cy="20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>
                <a:solidFill>
                  <a:srgbClr val="760000"/>
                </a:solidFill>
              </a:rPr>
              <a:t>Why is mentoring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400081" cy="48768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Transition from school to practice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Professional artistry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Generational change in the profession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Background: </a:t>
            </a:r>
            <a:r>
              <a:rPr lang="en-US" dirty="0" err="1"/>
              <a:t>Schön’s</a:t>
            </a:r>
            <a:r>
              <a:rPr lang="en-US" dirty="0"/>
              <a:t> (1982) “espoused theory” versus “theory in use”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77" y="4250800"/>
            <a:ext cx="2958904" cy="20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Cultivating and benefiting from mentors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type of mentoring</a:t>
            </a:r>
          </a:p>
          <a:p>
            <a:pPr lvl="1"/>
            <a:r>
              <a:rPr lang="en-US" dirty="0"/>
              <a:t>Launching and re-launching</a:t>
            </a:r>
          </a:p>
          <a:p>
            <a:pPr lvl="1"/>
            <a:r>
              <a:rPr lang="en-US" dirty="0"/>
              <a:t>Mentor-by-doing</a:t>
            </a:r>
          </a:p>
          <a:p>
            <a:pPr lvl="1"/>
            <a:r>
              <a:rPr lang="en-US" dirty="0"/>
              <a:t>Professional coach</a:t>
            </a:r>
          </a:p>
          <a:p>
            <a:pPr lvl="1"/>
            <a:r>
              <a:rPr lang="en-US" dirty="0"/>
              <a:t>Life coach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2751CD-D971-3546-AF51-DBCD1FF35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05" y="4205610"/>
            <a:ext cx="2738095" cy="21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3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Where does mentoring occur?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At work, in formal and informal programs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Informally with planning 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Informally in community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Academic programs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Alumni groups of academic programs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APA Career Center, website and conference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Chapter and Section APA programs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Allied professional organizations, e.g., Association of Environmental Professionals, Transportation Research Board,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Tracking your mentors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2660"/>
              </p:ext>
            </p:extLst>
          </p:nvPr>
        </p:nvGraphicFramePr>
        <p:xfrm>
          <a:off x="489283" y="2013993"/>
          <a:ext cx="11213433" cy="4548852"/>
        </p:xfrm>
        <a:graphic>
          <a:graphicData uri="http://schemas.openxmlformats.org/drawingml/2006/table">
            <a:tbl>
              <a:tblPr firstRow="1" firstCol="1" bandRow="1"/>
              <a:tblGrid>
                <a:gridCol w="1215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9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67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03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53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65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1519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010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Mentor name, profession, and position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Start Date/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End Date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What type?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(career; mentor-by-doing; life coach)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Involved in evaluation of work performance?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Primary style : supportive, critical, or both?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Formal or informal relationship?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Episodic or long-term?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What are you learning about yourself?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What are you learning about the planning profession?</a:t>
                      </a:r>
                      <a:endParaRPr lang="en-US" sz="120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#1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#2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 #3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#4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#5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#6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69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Job search in six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97" y="1996633"/>
            <a:ext cx="10445670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Step 1: Motivating values -&gt; desired type of planning work (people and equity, place and environment, systems and efficiency)</a:t>
            </a:r>
          </a:p>
          <a:p>
            <a:pPr marL="0" indent="0">
              <a:buNone/>
            </a:pPr>
            <a:r>
              <a:rPr lang="en-US" dirty="0"/>
              <a:t>Step 2: Desired type of planning work + preference for form of implementation (build, price, regulate, or educate) -&gt; specific job descriptions</a:t>
            </a:r>
          </a:p>
          <a:p>
            <a:pPr marL="0" indent="0">
              <a:buNone/>
            </a:pPr>
            <a:r>
              <a:rPr lang="en-US" i="1" dirty="0"/>
              <a:t>Now filter jobs by</a:t>
            </a:r>
            <a:r>
              <a:rPr lang="is-IS" i="1" dirty="0"/>
              <a:t>…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Step 3. Personal work-style preference (e.g., autonomy, workplace interaction, effort, stability) - &gt; Sector preference (public, private, non-profit), </a:t>
            </a:r>
          </a:p>
          <a:p>
            <a:pPr marL="0" indent="0">
              <a:buNone/>
            </a:pPr>
            <a:r>
              <a:rPr lang="en-US" dirty="0"/>
              <a:t>Step 4. Sector opportunities filtered by organizational size and culture preference.</a:t>
            </a:r>
          </a:p>
          <a:p>
            <a:pPr marL="0" indent="0">
              <a:buNone/>
            </a:pPr>
            <a:r>
              <a:rPr lang="en-US" i="1" dirty="0"/>
              <a:t>And then</a:t>
            </a:r>
            <a:r>
              <a:rPr lang="is-IS" i="1" dirty="0"/>
              <a:t>…</a:t>
            </a:r>
          </a:p>
          <a:p>
            <a:pPr marL="0" indent="0">
              <a:buNone/>
            </a:pPr>
            <a:r>
              <a:rPr lang="en-US" dirty="0"/>
              <a:t>Step 5. Acceptable location and commute</a:t>
            </a:r>
          </a:p>
          <a:p>
            <a:pPr marL="0" indent="0">
              <a:buNone/>
            </a:pPr>
            <a:r>
              <a:rPr lang="is-IS" dirty="0"/>
              <a:t>Step 6. Track record of organization + advancement opportunities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Navigating in a moving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22" y="1590473"/>
            <a:ext cx="6769180" cy="4876800"/>
          </a:xfrm>
        </p:spPr>
        <p:txBody>
          <a:bodyPr/>
          <a:lstStyle/>
          <a:p>
            <a:r>
              <a:rPr lang="en-US" sz="3200" dirty="0"/>
              <a:t>Navigation versus blueprint</a:t>
            </a:r>
          </a:p>
          <a:p>
            <a:r>
              <a:rPr lang="en-US" sz="3200" dirty="0"/>
              <a:t>Decisions under uncertainty</a:t>
            </a:r>
          </a:p>
          <a:p>
            <a:pPr lvl="1"/>
            <a:r>
              <a:rPr lang="en-US" sz="2800" dirty="0"/>
              <a:t>Your goals</a:t>
            </a:r>
          </a:p>
          <a:p>
            <a:pPr lvl="1"/>
            <a:r>
              <a:rPr lang="en-US" sz="2800" dirty="0"/>
              <a:t>Changing practices</a:t>
            </a:r>
          </a:p>
          <a:p>
            <a:pPr lvl="1"/>
            <a:r>
              <a:rPr lang="en-US" sz="2800" dirty="0"/>
              <a:t>Changing nature of work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0" y="3952240"/>
            <a:ext cx="4193540" cy="24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0" y="533400"/>
            <a:ext cx="10116273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Putting the pieces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13" y="1577050"/>
            <a:ext cx="8826626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Career plans are useless but career planning is not</a:t>
            </a:r>
          </a:p>
          <a:p>
            <a:pPr lvl="1"/>
            <a:r>
              <a:rPr lang="en-US" sz="2800" dirty="0"/>
              <a:t>From blueprint to ongoing guidance</a:t>
            </a:r>
          </a:p>
          <a:p>
            <a:pPr marL="0" indent="0">
              <a:buNone/>
            </a:pPr>
            <a:r>
              <a:rPr lang="en-US" sz="3200" dirty="0"/>
              <a:t>Career advancement process</a:t>
            </a:r>
            <a:r>
              <a:rPr lang="is-IS" sz="3200" dirty="0"/>
              <a:t> </a:t>
            </a:r>
          </a:p>
          <a:p>
            <a:pPr lvl="1"/>
            <a:r>
              <a:rPr lang="en-US" sz="2800" dirty="0"/>
              <a:t>Pay attention to your experience in current job</a:t>
            </a:r>
          </a:p>
          <a:p>
            <a:pPr lvl="1"/>
            <a:r>
              <a:rPr lang="en-US" sz="2800" dirty="0"/>
              <a:t>Reflect</a:t>
            </a:r>
          </a:p>
          <a:p>
            <a:pPr lvl="1"/>
            <a:r>
              <a:rPr lang="en-US" sz="2800" dirty="0"/>
              <a:t>Be attentive to opportunities</a:t>
            </a:r>
          </a:p>
          <a:p>
            <a:r>
              <a:rPr lang="en-US" sz="3200" dirty="0"/>
              <a:t>Career planning is decision-making under uncertainty</a:t>
            </a: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C5C6A2-D269-C54D-9C9E-7C3D5639F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57" y="4193343"/>
            <a:ext cx="2803727" cy="21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3F5A7-9DE8-D74B-93D2-9A3BCA2A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 for questions on career launching/relaunching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B5EE927-CCA7-DE4A-B20A-CF44595AF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77447"/>
            <a:ext cx="10972800" cy="3382178"/>
          </a:xfrm>
        </p:spPr>
      </p:pic>
    </p:spTree>
    <p:extLst>
      <p:ext uri="{BB962C8B-B14F-4D97-AF65-F5344CB8AC3E}">
        <p14:creationId xmlns:p14="http://schemas.microsoft.com/office/powerpoint/2010/main" val="1052141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67645-35AF-024A-9552-C474EFA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91A"/>
                </a:solidFill>
              </a:rPr>
              <a:t>Part II. Early career practice issues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8A8882B-0241-3B46-ACB8-C93FE17FC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91" y="4151167"/>
            <a:ext cx="2999508" cy="2249631"/>
          </a:xfrm>
        </p:spPr>
      </p:pic>
    </p:spTree>
    <p:extLst>
      <p:ext uri="{BB962C8B-B14F-4D97-AF65-F5344CB8AC3E}">
        <p14:creationId xmlns:p14="http://schemas.microsoft.com/office/powerpoint/2010/main" val="1572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Can theory improve practice?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22" y="1590473"/>
            <a:ext cx="8331072" cy="4876800"/>
          </a:xfrm>
        </p:spPr>
        <p:txBody>
          <a:bodyPr/>
          <a:lstStyle/>
          <a:p>
            <a:r>
              <a:rPr lang="en-US" sz="3200" dirty="0"/>
              <a:t>Yes, but</a:t>
            </a:r>
            <a:r>
              <a:rPr lang="is-IS" sz="3200" dirty="0"/>
              <a:t>…</a:t>
            </a:r>
            <a:r>
              <a:rPr lang="en-US" sz="3200" dirty="0"/>
              <a:t>theories are partial</a:t>
            </a:r>
          </a:p>
          <a:p>
            <a:pPr lvl="1"/>
            <a:r>
              <a:rPr lang="en-US" sz="2800" dirty="0"/>
              <a:t>Procedural</a:t>
            </a:r>
          </a:p>
          <a:p>
            <a:pPr lvl="1"/>
            <a:r>
              <a:rPr lang="en-US" sz="2800" dirty="0"/>
              <a:t>Substantive</a:t>
            </a:r>
          </a:p>
          <a:p>
            <a:pPr lvl="1"/>
            <a:r>
              <a:rPr lang="en-US" sz="2800" dirty="0"/>
              <a:t>Ethical</a:t>
            </a:r>
          </a:p>
          <a:p>
            <a:r>
              <a:rPr lang="en-US" sz="3200" dirty="0"/>
              <a:t>Most theorists don’t practice</a:t>
            </a:r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29C882-1B3C-1540-9B58-AE3F4DC5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9" y="3723076"/>
            <a:ext cx="3020291" cy="26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6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4" y="355980"/>
            <a:ext cx="5486400" cy="24418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Example procedural rational comprehensive planning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2529" y="6172200"/>
            <a:ext cx="2942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Source: http://opr.ca.gov/docs/OPR_C2_final.pdf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02" y="362354"/>
            <a:ext cx="5361485" cy="64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04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64" y="451515"/>
            <a:ext cx="11468668" cy="1418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Example substantive theory: 5d’s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2529" y="6172200"/>
            <a:ext cx="2942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Source: http://opr.ca.gov/docs/OPR_C2_final.pdf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87" y="1600200"/>
            <a:ext cx="8387817" cy="51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39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Ethical theory example: AICP Code of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Aspirational principles – ideals to which AICP planners strive. Failure to achieve these principles is not a violation</a:t>
            </a:r>
          </a:p>
          <a:p>
            <a:endParaRPr lang="en-US" dirty="0"/>
          </a:p>
          <a:p>
            <a:r>
              <a:rPr lang="en-US" dirty="0"/>
              <a:t>Rules of conduct – rules to which AICP members are held accountable</a:t>
            </a:r>
          </a:p>
          <a:p>
            <a:endParaRPr lang="en-US" dirty="0"/>
          </a:p>
          <a:p>
            <a:r>
              <a:rPr lang="en-US" dirty="0"/>
              <a:t>Procedural provisions – what to do if there is a violation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Ethical reasoning capability at a personal level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6918" y="5791200"/>
            <a:ext cx="444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information: https://planning.org/ethics/ethicscode/</a:t>
            </a:r>
          </a:p>
        </p:txBody>
      </p:sp>
    </p:spTree>
    <p:extLst>
      <p:ext uri="{BB962C8B-B14F-4D97-AF65-F5344CB8AC3E}">
        <p14:creationId xmlns:p14="http://schemas.microsoft.com/office/powerpoint/2010/main" val="303834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Ethical theory example: ASCE Code of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Hold safety paramount</a:t>
            </a:r>
          </a:p>
          <a:p>
            <a:r>
              <a:rPr lang="en-US" sz="3600" dirty="0"/>
              <a:t>Service with competence </a:t>
            </a:r>
          </a:p>
          <a:p>
            <a:r>
              <a:rPr lang="en-US" sz="3600" dirty="0"/>
              <a:t>Issue true statements</a:t>
            </a:r>
          </a:p>
          <a:p>
            <a:r>
              <a:rPr lang="en-US" sz="3600" dirty="0"/>
              <a:t>Act as a faithful agent </a:t>
            </a:r>
          </a:p>
          <a:p>
            <a:r>
              <a:rPr lang="en-US" sz="3600" dirty="0"/>
              <a:t>Reputation by merit</a:t>
            </a:r>
          </a:p>
          <a:p>
            <a:r>
              <a:rPr lang="en-US" sz="3600" dirty="0"/>
              <a:t>Uphold profession honor</a:t>
            </a:r>
          </a:p>
          <a:p>
            <a:r>
              <a:rPr lang="en-US" sz="3600" dirty="0"/>
              <a:t>Continue professional development </a:t>
            </a:r>
          </a:p>
          <a:p>
            <a:r>
              <a:rPr lang="en-US" sz="3600" dirty="0"/>
              <a:t>Treat all people fairly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5543" y="5698672"/>
            <a:ext cx="3265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more information: https://</a:t>
            </a:r>
            <a:r>
              <a:rPr lang="en-US" sz="1600" dirty="0" err="1"/>
              <a:t>www.asce.org</a:t>
            </a:r>
            <a:r>
              <a:rPr lang="en-US" sz="1600" dirty="0"/>
              <a:t>/code-of-ethics/</a:t>
            </a:r>
          </a:p>
        </p:txBody>
      </p:sp>
    </p:spTree>
    <p:extLst>
      <p:ext uri="{BB962C8B-B14F-4D97-AF65-F5344CB8AC3E}">
        <p14:creationId xmlns:p14="http://schemas.microsoft.com/office/powerpoint/2010/main" val="35762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Theory-in-use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006936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Professionals craft a theory-in-use as they go (Schön)</a:t>
            </a:r>
          </a:p>
          <a:p>
            <a:endParaRPr lang="en-US" dirty="0"/>
          </a:p>
          <a:p>
            <a:r>
              <a:rPr lang="en-US" dirty="0"/>
              <a:t>Move from technique to reflection-in-practice</a:t>
            </a:r>
          </a:p>
          <a:p>
            <a:endParaRPr lang="en-US" dirty="0"/>
          </a:p>
          <a:p>
            <a:r>
              <a:rPr lang="en-US" dirty="0"/>
              <a:t>Practitioners embroiled in uncertainty, complexity, instability, uniqueness, and value conflict</a:t>
            </a:r>
          </a:p>
          <a:p>
            <a:endParaRPr lang="en-US" dirty="0"/>
          </a:p>
          <a:p>
            <a:r>
              <a:rPr lang="en-US" dirty="0"/>
              <a:t>No single theory can suffice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200" dirty="0"/>
              <a:t>Schön, D. (1983). The Reflective Practitioners: How Professionals Think 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ACFA2C-B209-E44C-BC47-234AECDB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0164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58F4DE-74BD-064E-8E6A-DE947F58D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3778" y="2854469"/>
            <a:ext cx="4021282" cy="30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4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What is my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49265" cy="48768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What is your passion?</a:t>
            </a:r>
          </a:p>
          <a:p>
            <a:pPr lvl="1"/>
            <a:r>
              <a:rPr lang="en-US" dirty="0"/>
              <a:t>Translate it to planning</a:t>
            </a:r>
          </a:p>
          <a:p>
            <a:pPr lvl="1"/>
            <a:r>
              <a:rPr lang="en-US" dirty="0"/>
              <a:t>Match your passion with what the world needs</a:t>
            </a:r>
          </a:p>
          <a:p>
            <a:endParaRPr lang="en-US" sz="2800" dirty="0"/>
          </a:p>
          <a:p>
            <a:r>
              <a:rPr lang="en-US" sz="2800" dirty="0"/>
              <a:t>Organizing </a:t>
            </a:r>
            <a:r>
              <a:rPr lang="en-US" sz="2800" dirty="0" smtClean="0"/>
              <a:t>framework for intent</a:t>
            </a:r>
            <a:endParaRPr lang="en-US" sz="2800" dirty="0"/>
          </a:p>
          <a:p>
            <a:pPr lvl="1"/>
            <a:r>
              <a:rPr lang="en-US" dirty="0"/>
              <a:t>People and equity</a:t>
            </a:r>
          </a:p>
          <a:p>
            <a:pPr lvl="1"/>
            <a:r>
              <a:rPr lang="en-US" dirty="0"/>
              <a:t>Place and environment</a:t>
            </a:r>
          </a:p>
          <a:p>
            <a:pPr lvl="1"/>
            <a:r>
              <a:rPr lang="en-US" dirty="0"/>
              <a:t>Systems and efficiency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>
              <a:solidFill>
                <a:srgbClr val="76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1B82FE-56B0-1A41-83F0-6079503A5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44" y="3602231"/>
            <a:ext cx="2036956" cy="27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942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518246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7652" y="332459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Principled adaptability 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6627" y="3452672"/>
            <a:ext cx="133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Technocratic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sp>
        <p:nvSpPr>
          <p:cNvPr id="65" name="Flowchart: Alternate Process 64"/>
          <p:cNvSpPr/>
          <p:nvPr/>
        </p:nvSpPr>
        <p:spPr>
          <a:xfrm>
            <a:off x="1953659" y="3098152"/>
            <a:ext cx="1297560" cy="1016814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Planning style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036069" y="2679980"/>
            <a:ext cx="468305" cy="51979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19773" y="2679980"/>
            <a:ext cx="4176" cy="50833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6627" y="2679979"/>
            <a:ext cx="454285" cy="545920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50247" y="3429001"/>
            <a:ext cx="1417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Agenda-driven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87573" y="3081459"/>
            <a:ext cx="12447" cy="100468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947768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5113" y="3387098"/>
            <a:ext cx="136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No-compromise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/>
              <a:t>zero-sum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52695" y="3392020"/>
            <a:ext cx="121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Passive, status quo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7652" y="332459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Principled adaptability 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6627" y="3452672"/>
            <a:ext cx="133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Technocratic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sp>
        <p:nvSpPr>
          <p:cNvPr id="65" name="Flowchart: Alternate Process 64"/>
          <p:cNvSpPr/>
          <p:nvPr/>
        </p:nvSpPr>
        <p:spPr>
          <a:xfrm>
            <a:off x="1953659" y="3098152"/>
            <a:ext cx="1297560" cy="1016814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Planning style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036069" y="2679980"/>
            <a:ext cx="468305" cy="51979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19773" y="2679980"/>
            <a:ext cx="4176" cy="50833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6627" y="2679979"/>
            <a:ext cx="454285" cy="545920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83296" y="3443794"/>
            <a:ext cx="142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Agenda-driven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133846" y="2064756"/>
            <a:ext cx="3857" cy="104823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622430" y="2064757"/>
            <a:ext cx="3858" cy="116114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87573" y="3081459"/>
            <a:ext cx="12447" cy="100468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2287271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5113" y="3387098"/>
            <a:ext cx="136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No-compromise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/>
              <a:t>zero-sum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52695" y="3392020"/>
            <a:ext cx="121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Passive, status quo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7652" y="332459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Principled adaptability 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6627" y="3452672"/>
            <a:ext cx="133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Technocratic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sp>
        <p:nvSpPr>
          <p:cNvPr id="65" name="Flowchart: Alternate Process 64"/>
          <p:cNvSpPr/>
          <p:nvPr/>
        </p:nvSpPr>
        <p:spPr>
          <a:xfrm>
            <a:off x="1953659" y="3098152"/>
            <a:ext cx="1297560" cy="1016814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Planning style </a:t>
            </a:r>
          </a:p>
        </p:txBody>
      </p:sp>
      <p:sp>
        <p:nvSpPr>
          <p:cNvPr id="67" name="Flowchart: Alternate Process 66"/>
          <p:cNvSpPr/>
          <p:nvPr/>
        </p:nvSpPr>
        <p:spPr>
          <a:xfrm>
            <a:off x="1953659" y="4438127"/>
            <a:ext cx="1295835" cy="1434962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Personal outcomes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036069" y="2679980"/>
            <a:ext cx="468305" cy="51979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19773" y="2679980"/>
            <a:ext cx="4176" cy="50833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6627" y="2679979"/>
            <a:ext cx="454285" cy="545920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lowchart: Alternate Process 137"/>
          <p:cNvSpPr/>
          <p:nvPr/>
        </p:nvSpPr>
        <p:spPr>
          <a:xfrm>
            <a:off x="5638901" y="4621826"/>
            <a:ext cx="2523174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Motivation and resilience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05330" y="3443794"/>
            <a:ext cx="140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Agenda-driven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133846" y="2064756"/>
            <a:ext cx="3857" cy="104823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622430" y="2064757"/>
            <a:ext cx="3858" cy="116114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6714008" y="3069584"/>
            <a:ext cx="397567" cy="2392033"/>
          </a:xfrm>
          <a:prstGeom prst="rightBrace">
            <a:avLst>
              <a:gd name="adj1" fmla="val 32073"/>
              <a:gd name="adj2" fmla="val 48946"/>
            </a:avLst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87573" y="3081459"/>
            <a:ext cx="12447" cy="100468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05329" y="4438127"/>
            <a:ext cx="12447" cy="1434962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1435781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101429" y="5236645"/>
            <a:ext cx="2057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Ethical</a:t>
            </a:r>
          </a:p>
          <a:p>
            <a:pPr algn="ctr"/>
            <a:r>
              <a:rPr lang="en-US" sz="1200" dirty="0"/>
              <a:t>rigidity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999157" y="5236645"/>
            <a:ext cx="130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Ethical    avoidance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5113" y="3387098"/>
            <a:ext cx="136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No-compromise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/>
              <a:t>zero-sum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52695" y="3392020"/>
            <a:ext cx="121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Passive, status quo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7652" y="332459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Principled adaptability 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6627" y="3452672"/>
            <a:ext cx="133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Technocratic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sp>
        <p:nvSpPr>
          <p:cNvPr id="65" name="Flowchart: Alternate Process 64"/>
          <p:cNvSpPr/>
          <p:nvPr/>
        </p:nvSpPr>
        <p:spPr>
          <a:xfrm>
            <a:off x="1953659" y="3098152"/>
            <a:ext cx="1297560" cy="1016814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Planning style </a:t>
            </a:r>
          </a:p>
        </p:txBody>
      </p:sp>
      <p:sp>
        <p:nvSpPr>
          <p:cNvPr id="67" name="Flowchart: Alternate Process 66"/>
          <p:cNvSpPr/>
          <p:nvPr/>
        </p:nvSpPr>
        <p:spPr>
          <a:xfrm>
            <a:off x="1953659" y="4438127"/>
            <a:ext cx="1295835" cy="1434962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Personal outcomes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036069" y="2679980"/>
            <a:ext cx="468305" cy="51979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19773" y="2679980"/>
            <a:ext cx="4176" cy="50833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6627" y="2679979"/>
            <a:ext cx="454285" cy="545920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lowchart: Alternate Process 134"/>
          <p:cNvSpPr/>
          <p:nvPr/>
        </p:nvSpPr>
        <p:spPr>
          <a:xfrm>
            <a:off x="3508724" y="4624483"/>
            <a:ext cx="1237007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Burnout</a:t>
            </a:r>
          </a:p>
        </p:txBody>
      </p:sp>
      <p:sp>
        <p:nvSpPr>
          <p:cNvPr id="136" name="Flowchart: Alternate Process 135"/>
          <p:cNvSpPr/>
          <p:nvPr/>
        </p:nvSpPr>
        <p:spPr>
          <a:xfrm>
            <a:off x="9016914" y="4621826"/>
            <a:ext cx="1237007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Checkout</a:t>
            </a:r>
          </a:p>
        </p:txBody>
      </p:sp>
      <p:sp>
        <p:nvSpPr>
          <p:cNvPr id="138" name="Flowchart: Alternate Process 137"/>
          <p:cNvSpPr/>
          <p:nvPr/>
        </p:nvSpPr>
        <p:spPr>
          <a:xfrm>
            <a:off x="5638901" y="4621826"/>
            <a:ext cx="2523174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Motivation and resilience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72280" y="3443794"/>
            <a:ext cx="143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Agenda-driven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133846" y="2064756"/>
            <a:ext cx="3857" cy="104823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19399" y="3921501"/>
            <a:ext cx="2260" cy="740741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622430" y="2064757"/>
            <a:ext cx="3858" cy="116114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615266" y="3921501"/>
            <a:ext cx="7164" cy="678855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6714008" y="3069584"/>
            <a:ext cx="397567" cy="2392033"/>
          </a:xfrm>
          <a:prstGeom prst="rightBrace">
            <a:avLst>
              <a:gd name="adj1" fmla="val 32073"/>
              <a:gd name="adj2" fmla="val 48946"/>
            </a:avLst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87573" y="3081459"/>
            <a:ext cx="12447" cy="100468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05329" y="4438127"/>
            <a:ext cx="12447" cy="1434962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379743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24252" y="2115738"/>
            <a:ext cx="101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Idealist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99883" y="1713511"/>
            <a:ext cx="86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Nihilist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03038" y="5210010"/>
            <a:ext cx="235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Ethical complexity: </a:t>
            </a:r>
          </a:p>
          <a:p>
            <a:pPr algn="ctr"/>
            <a:r>
              <a:rPr lang="en-US" sz="1400" dirty="0">
                <a:solidFill>
                  <a:srgbClr val="760000"/>
                </a:solidFill>
              </a:rPr>
              <a:t>virtue - deontic - utilitarian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101429" y="5236645"/>
            <a:ext cx="2057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Ethical</a:t>
            </a:r>
          </a:p>
          <a:p>
            <a:pPr algn="ctr"/>
            <a:r>
              <a:rPr lang="en-US" sz="1200" dirty="0"/>
              <a:t>rigidity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999157" y="5236645"/>
            <a:ext cx="130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Ethical    avoidance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5113" y="3387098"/>
            <a:ext cx="136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No-compromise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/>
              <a:t>zero-sum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52695" y="3392020"/>
            <a:ext cx="121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Passive, status quo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7652" y="332459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Principled adaptability </a:t>
            </a:r>
          </a:p>
        </p:txBody>
      </p:sp>
      <p:sp>
        <p:nvSpPr>
          <p:cNvPr id="8" name="Oval 7"/>
          <p:cNvSpPr/>
          <p:nvPr/>
        </p:nvSpPr>
        <p:spPr>
          <a:xfrm>
            <a:off x="5202685" y="1882479"/>
            <a:ext cx="3505200" cy="797500"/>
          </a:xfrm>
          <a:prstGeom prst="ellipse">
            <a:avLst/>
          </a:prstGeom>
          <a:noFill/>
          <a:ln w="19050" cmpd="sng">
            <a:solidFill>
              <a:srgbClr val="76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42874" y="1691923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Doctrinaire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0411" y="1174224"/>
            <a:ext cx="2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60000"/>
                </a:solidFill>
              </a:rPr>
              <a:t>Each planning engagement begins anew</a:t>
            </a:r>
            <a:r>
              <a:rPr lang="mr-IN" sz="1200" dirty="0">
                <a:solidFill>
                  <a:srgbClr val="760000"/>
                </a:solidFill>
              </a:rPr>
              <a:t>…</a:t>
            </a:r>
            <a:endParaRPr lang="en-US" sz="1200" dirty="0">
              <a:solidFill>
                <a:srgbClr val="76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6627" y="3452672"/>
            <a:ext cx="133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Technocratic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13083" y="2113602"/>
            <a:ext cx="99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Realist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964676" y="973528"/>
            <a:ext cx="1297046" cy="1793948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Philosophical approach </a:t>
            </a:r>
          </a:p>
        </p:txBody>
      </p:sp>
      <p:sp>
        <p:nvSpPr>
          <p:cNvPr id="65" name="Flowchart: Alternate Process 64"/>
          <p:cNvSpPr/>
          <p:nvPr/>
        </p:nvSpPr>
        <p:spPr>
          <a:xfrm>
            <a:off x="1953659" y="3098152"/>
            <a:ext cx="1297560" cy="1016814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Planning style </a:t>
            </a:r>
          </a:p>
        </p:txBody>
      </p:sp>
      <p:sp>
        <p:nvSpPr>
          <p:cNvPr id="67" name="Flowchart: Alternate Process 66"/>
          <p:cNvSpPr/>
          <p:nvPr/>
        </p:nvSpPr>
        <p:spPr>
          <a:xfrm>
            <a:off x="1953659" y="4438127"/>
            <a:ext cx="1295835" cy="1434962"/>
          </a:xfrm>
          <a:prstGeom prst="flowChartAlternateProcess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Personal outcomes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036069" y="2679980"/>
            <a:ext cx="468305" cy="51979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19773" y="2679980"/>
            <a:ext cx="4176" cy="508339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6627" y="2679979"/>
            <a:ext cx="454285" cy="545920"/>
          </a:xfrm>
          <a:prstGeom prst="line">
            <a:avLst/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lowchart: Alternate Process 134"/>
          <p:cNvSpPr/>
          <p:nvPr/>
        </p:nvSpPr>
        <p:spPr>
          <a:xfrm>
            <a:off x="3508724" y="4624483"/>
            <a:ext cx="1237007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Burnout</a:t>
            </a:r>
          </a:p>
        </p:txBody>
      </p:sp>
      <p:sp>
        <p:nvSpPr>
          <p:cNvPr id="136" name="Flowchart: Alternate Process 135"/>
          <p:cNvSpPr/>
          <p:nvPr/>
        </p:nvSpPr>
        <p:spPr>
          <a:xfrm>
            <a:off x="9016914" y="4621826"/>
            <a:ext cx="1237007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Checkout</a:t>
            </a:r>
          </a:p>
        </p:txBody>
      </p:sp>
      <p:sp>
        <p:nvSpPr>
          <p:cNvPr id="138" name="Flowchart: Alternate Process 137"/>
          <p:cNvSpPr/>
          <p:nvPr/>
        </p:nvSpPr>
        <p:spPr>
          <a:xfrm>
            <a:off x="5638901" y="4621826"/>
            <a:ext cx="2523174" cy="41798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60000"/>
                </a:solidFill>
              </a:rPr>
              <a:t>Motivation and resilience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900487" y="1760292"/>
            <a:ext cx="5582" cy="458541"/>
          </a:xfrm>
          <a:prstGeom prst="line">
            <a:avLst/>
          </a:prstGeom>
          <a:ln w="12700">
            <a:solidFill>
              <a:srgbClr val="76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80118" y="3443793"/>
            <a:ext cx="133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60000"/>
                </a:solidFill>
              </a:rPr>
              <a:t>Agenda-driven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133846" y="2064756"/>
            <a:ext cx="3857" cy="104823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19399" y="3921501"/>
            <a:ext cx="2260" cy="740741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622430" y="2064757"/>
            <a:ext cx="3858" cy="116114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615266" y="3921501"/>
            <a:ext cx="7164" cy="678855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3521" y="763479"/>
            <a:ext cx="101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1775" y="778775"/>
            <a:ext cx="1267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Less effective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4580" y="749594"/>
            <a:ext cx="128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More effective</a:t>
            </a:r>
          </a:p>
        </p:txBody>
      </p:sp>
      <p:cxnSp>
        <p:nvCxnSpPr>
          <p:cNvPr id="6" name="Straight Connector 5"/>
          <p:cNvCxnSpPr>
            <a:stCxn id="3" idx="3"/>
            <a:endCxn id="39" idx="1"/>
          </p:cNvCxnSpPr>
          <p:nvPr/>
        </p:nvCxnSpPr>
        <p:spPr>
          <a:xfrm>
            <a:off x="4657817" y="886589"/>
            <a:ext cx="1586762" cy="150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9" idx="3"/>
          </p:cNvCxnSpPr>
          <p:nvPr/>
        </p:nvCxnSpPr>
        <p:spPr>
          <a:xfrm>
            <a:off x="7524842" y="888093"/>
            <a:ext cx="1367944" cy="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6714008" y="3069584"/>
            <a:ext cx="397567" cy="2392033"/>
          </a:xfrm>
          <a:prstGeom prst="rightBrace">
            <a:avLst>
              <a:gd name="adj1" fmla="val 32073"/>
              <a:gd name="adj2" fmla="val 48946"/>
            </a:avLst>
          </a:prstGeom>
          <a:ln w="127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96225" y="1022722"/>
            <a:ext cx="0" cy="1744754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87573" y="3081459"/>
            <a:ext cx="12447" cy="100468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05329" y="4438127"/>
            <a:ext cx="12447" cy="1434962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0654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Dreamer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08808" y="2589898"/>
            <a:ext cx="14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Hedonist</a:t>
            </a:r>
          </a:p>
        </p:txBody>
      </p:sp>
    </p:spTree>
    <p:extLst>
      <p:ext uri="{BB962C8B-B14F-4D97-AF65-F5344CB8AC3E}">
        <p14:creationId xmlns:p14="http://schemas.microsoft.com/office/powerpoint/2010/main" val="3081557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Being 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220308" cy="4876800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252" y="1840524"/>
            <a:ext cx="73053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Right in relation to?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Supervisor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Colleagues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Client/decision-maker</a:t>
            </a:r>
          </a:p>
          <a:p>
            <a:endParaRPr lang="en-US" sz="2800" dirty="0"/>
          </a:p>
          <a:p>
            <a:r>
              <a:rPr lang="en-US" sz="2800" dirty="0"/>
              <a:t>Right about what?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Values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Technical matters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Means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Tactics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/>
              <a:t>Next slides review different “I’m right” situations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EEC34-33F5-C942-922F-101466A4B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2326" y="3681845"/>
            <a:ext cx="2795155" cy="279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15551"/>
              </p:ext>
            </p:extLst>
          </p:nvPr>
        </p:nvGraphicFramePr>
        <p:xfrm>
          <a:off x="375557" y="393289"/>
          <a:ext cx="11381013" cy="3615932"/>
        </p:xfrm>
        <a:graphic>
          <a:graphicData uri="http://schemas.openxmlformats.org/drawingml/2006/table">
            <a:tbl>
              <a:tblPr firstRow="1" firstCol="1" bandRow="1"/>
              <a:tblGrid>
                <a:gridCol w="2294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6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6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13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Issue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Example 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Nature of the disagreement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Social justice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Financial analyst is directed to redeploy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budget from  “owl” transit service that supports many low income service workers towards an high income neighborhood demanding new services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Environmental sustainability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Project manager considers a wetland a “useless” swamp and directs design engineer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to develop a project that leads to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its degradation, while the design engineer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wants to preserve it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and technical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456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457096"/>
              </p:ext>
            </p:extLst>
          </p:nvPr>
        </p:nvGraphicFramePr>
        <p:xfrm>
          <a:off x="375557" y="393289"/>
          <a:ext cx="11381013" cy="6317471"/>
        </p:xfrm>
        <a:graphic>
          <a:graphicData uri="http://schemas.openxmlformats.org/drawingml/2006/table">
            <a:tbl>
              <a:tblPr firstRow="1" firstCol="1" bandRow="1"/>
              <a:tblGrid>
                <a:gridCol w="2294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6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6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13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Issue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Example 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Nature of the disagreement</a:t>
                      </a:r>
                      <a:endParaRPr lang="en-US" sz="2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Social justice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Financial analyst is directed to redeploy</a:t>
                      </a:r>
                      <a:r>
                        <a:rPr lang="en-US" sz="15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budget from  “owl” transit service that supports many low income service workers towards an high income neighborhood demanding new services </a:t>
                      </a:r>
                      <a:endParaRPr lang="en-US" sz="15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Environmental sustainability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Project manager considers a wetland a “useless” swamp and directs design engineer</a:t>
                      </a:r>
                      <a:r>
                        <a:rPr lang="en-US" sz="15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to develop a project that leads to</a:t>
                      </a: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its degradation, while the design engineer</a:t>
                      </a:r>
                      <a:r>
                        <a:rPr lang="en-US" sz="15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wants to preserve it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and technical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9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Rail transit development</a:t>
                      </a:r>
                      <a:endParaRPr lang="en-US" sz="15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Planner is directed to support a regional transit agency’s sale tax measure that focuses on rail transit rather than bus rapid transit, in opposition to research on cost effectiveness modes and needs of transit users</a:t>
                      </a:r>
                      <a:endParaRPr lang="en-US" sz="15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76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Problem frame and technical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23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Cost effectiveness</a:t>
                      </a:r>
                      <a:endParaRPr lang="en-US" sz="15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 client directs consultants</a:t>
                      </a:r>
                      <a:r>
                        <a:rPr lang="en-US" sz="1500" baseline="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to ‘buy’ support for initiatives by providing community benefits for a wide range of stakeholder groups, even if the extra elements are only tangentially </a:t>
                      </a:r>
                      <a:r>
                        <a:rPr lang="en-US" sz="1500" dirty="0" smtClean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relate </a:t>
                      </a:r>
                      <a:r>
                        <a:rPr lang="en-US" sz="1500" dirty="0">
                          <a:solidFill>
                            <a:srgbClr val="191919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to the main proposal </a:t>
                      </a:r>
                      <a:endParaRPr lang="en-US" sz="15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76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Tactic disagreement</a:t>
                      </a:r>
                    </a:p>
                  </a:txBody>
                  <a:tcPr marL="61279" marR="612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47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60000"/>
                </a:solidFill>
              </a:rPr>
              <a:t>Types of transportation work</a:t>
            </a:r>
            <a:endParaRPr lang="en-US" dirty="0">
              <a:solidFill>
                <a:srgbClr val="76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166797"/>
              </p:ext>
            </p:extLst>
          </p:nvPr>
        </p:nvGraphicFramePr>
        <p:xfrm>
          <a:off x="364672" y="1970314"/>
          <a:ext cx="11462655" cy="46583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43842"/>
                <a:gridCol w="1066800"/>
                <a:gridCol w="1148443"/>
                <a:gridCol w="1191986"/>
                <a:gridCol w="1600200"/>
                <a:gridCol w="1382486"/>
                <a:gridCol w="1393371"/>
                <a:gridCol w="123552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Highway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Regional</a:t>
                      </a:r>
                      <a:r>
                        <a:rPr lang="en-US" sz="1600" baseline="0" dirty="0" smtClean="0"/>
                        <a:t> transit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Local transit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Active transportation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TNC/ technology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Goods movement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Other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Visioning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Community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Modeling/analysis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Facility</a:t>
                      </a:r>
                      <a:r>
                        <a:rPr lang="en-US" sz="1600" baseline="0" dirty="0" smtClean="0"/>
                        <a:t> d</a:t>
                      </a:r>
                      <a:r>
                        <a:rPr lang="en-US" sz="1600" dirty="0" smtClean="0"/>
                        <a:t>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Programming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8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Options if you are sure you’re right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50B4B7-D3BF-7042-894C-1169B86F2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1" r="9748" b="22444"/>
          <a:stretch/>
        </p:blipFill>
        <p:spPr>
          <a:xfrm>
            <a:off x="3108959" y="1600200"/>
            <a:ext cx="5547361" cy="51257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822424-ECB3-D84D-94B1-53D5903C2BD8}"/>
              </a:ext>
            </a:extLst>
          </p:cNvPr>
          <p:cNvSpPr txBox="1"/>
          <p:nvPr/>
        </p:nvSpPr>
        <p:spPr>
          <a:xfrm>
            <a:off x="9682480" y="5902960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Weimer, D. and A. Vining. 1992. </a:t>
            </a:r>
            <a:r>
              <a:rPr lang="en-US" sz="1200" i="1" dirty="0"/>
              <a:t>Policy Analysis: Concepts and Practice.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6705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Process for ethical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800"/>
              </a:spcAft>
              <a:buClr>
                <a:schemeClr val="tx1"/>
              </a:buClr>
              <a:buAutoNum type="arabicParenR"/>
            </a:pPr>
            <a:r>
              <a:rPr lang="en-US" dirty="0"/>
              <a:t>Sense a pang of conscience, either before or after an action</a:t>
            </a:r>
          </a:p>
          <a:p>
            <a:pPr marL="514350" indent="-514350">
              <a:spcAft>
                <a:spcPts val="1800"/>
              </a:spcAft>
              <a:buClr>
                <a:schemeClr val="tx1"/>
              </a:buClr>
              <a:buAutoNum type="arabicParenR"/>
            </a:pPr>
            <a:r>
              <a:rPr lang="en-US" dirty="0"/>
              <a:t>Use a moral reasoning process </a:t>
            </a:r>
          </a:p>
          <a:p>
            <a:pPr marL="514350" indent="-514350">
              <a:spcAft>
                <a:spcPts val="1800"/>
              </a:spcAft>
              <a:buClr>
                <a:schemeClr val="tx1"/>
              </a:buClr>
              <a:buAutoNum type="arabicParenR"/>
            </a:pPr>
            <a:r>
              <a:rPr lang="en-US" dirty="0"/>
              <a:t>Avoid the mistake or make amends if it has already occurred. </a:t>
            </a:r>
          </a:p>
        </p:txBody>
      </p:sp>
    </p:spTree>
    <p:extLst>
      <p:ext uri="{BB962C8B-B14F-4D97-AF65-F5344CB8AC3E}">
        <p14:creationId xmlns:p14="http://schemas.microsoft.com/office/powerpoint/2010/main" val="38664918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How to think about the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38209" cy="4876800"/>
          </a:xfrm>
        </p:spPr>
        <p:txBody>
          <a:bodyPr/>
          <a:lstStyle/>
          <a:p>
            <a:r>
              <a:rPr lang="en-US" dirty="0"/>
              <a:t>Allow time for emotions to calm</a:t>
            </a:r>
          </a:p>
          <a:p>
            <a:r>
              <a:rPr lang="en-US" dirty="0"/>
              <a:t>Consider a “police report” – the context, the facts, external factors</a:t>
            </a:r>
          </a:p>
          <a:p>
            <a:r>
              <a:rPr lang="en-US" dirty="0"/>
              <a:t>Critically analyze competing ethical principles</a:t>
            </a:r>
          </a:p>
          <a:p>
            <a:r>
              <a:rPr lang="en-US" dirty="0"/>
              <a:t>Analyze alternative actions</a:t>
            </a:r>
          </a:p>
          <a:p>
            <a:r>
              <a:rPr lang="en-US" dirty="0"/>
              <a:t>Make a judgment, step back and reconsider ethical principles, adjust judgment</a:t>
            </a:r>
          </a:p>
          <a:p>
            <a:r>
              <a:rPr lang="en-US" dirty="0"/>
              <a:t>Iterate between judgments and principles – that is moral reasoning!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818B36-E71D-6E42-AB37-0A96DAAD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9441" y="3654715"/>
            <a:ext cx="3043382" cy="22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Navigating supervisors, organizations, and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15" y="1893779"/>
            <a:ext cx="6667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Understanding the supervisor’s perspective</a:t>
            </a:r>
          </a:p>
          <a:p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Organizational culture and norming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Teams and personality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D701A8-ED4B-0A47-B647-6499E18E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19612" y="4141933"/>
            <a:ext cx="3562788" cy="223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58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Understanding supervisors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16" y="1893779"/>
            <a:ext cx="9805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Recognize differences: generational,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Differences in context knowledge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Empathy for the manager’s situation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Pushing back on inappropriate manager behavior</a:t>
            </a:r>
          </a:p>
        </p:txBody>
      </p:sp>
    </p:spTree>
    <p:extLst>
      <p:ext uri="{BB962C8B-B14F-4D97-AF65-F5344CB8AC3E}">
        <p14:creationId xmlns:p14="http://schemas.microsoft.com/office/powerpoint/2010/main" val="4909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60000"/>
                </a:solidFill>
              </a:rPr>
              <a:t>Supervisor communication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 dirty="0"/>
              <a:t>	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16" y="1893779"/>
            <a:ext cx="82613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Too many questions versus not enough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Preferred communication styles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Level of formality and respect for hierarchy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supervisor challenges mean (attacking/testing/teaching/seeking?)</a:t>
            </a:r>
          </a:p>
        </p:txBody>
      </p:sp>
    </p:spTree>
    <p:extLst>
      <p:ext uri="{BB962C8B-B14F-4D97-AF65-F5344CB8AC3E}">
        <p14:creationId xmlns:p14="http://schemas.microsoft.com/office/powerpoint/2010/main" val="29836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398" y="1716323"/>
            <a:ext cx="8229600" cy="4876800"/>
          </a:xfrm>
        </p:spPr>
        <p:txBody>
          <a:bodyPr>
            <a:normAutofit/>
          </a:bodyPr>
          <a:lstStyle/>
          <a:p>
            <a:r>
              <a:rPr lang="en-US" sz="3600" dirty="0"/>
              <a:t>Real-time career navigation</a:t>
            </a:r>
          </a:p>
          <a:p>
            <a:r>
              <a:rPr lang="en-US" sz="3600" dirty="0"/>
              <a:t>Your obligation: moral reasoning </a:t>
            </a:r>
          </a:p>
          <a:p>
            <a:r>
              <a:rPr lang="en-US" sz="3600" dirty="0"/>
              <a:t>At stake: credibility, influence, and power</a:t>
            </a:r>
          </a:p>
          <a:p>
            <a:r>
              <a:rPr lang="en-US" sz="3600" dirty="0"/>
              <a:t>Success, for what end?</a:t>
            </a:r>
          </a:p>
          <a:p>
            <a:r>
              <a:rPr lang="en-US" sz="3600" dirty="0"/>
              <a:t>Reflection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Putting the pieces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1B82FE-56B0-1A41-83F0-6079503A5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3828973"/>
            <a:ext cx="1866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160851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Transportation Research Board</a:t>
            </a:r>
          </a:p>
          <a:p>
            <a:r>
              <a:rPr lang="en-US" dirty="0"/>
              <a:t>Women’s Transportation Seminar</a:t>
            </a:r>
          </a:p>
          <a:p>
            <a:r>
              <a:rPr lang="en-US" dirty="0"/>
              <a:t>Transportation Division of the American Planning Association</a:t>
            </a:r>
          </a:p>
          <a:p>
            <a:r>
              <a:rPr lang="en-US" dirty="0"/>
              <a:t>Institute of Transportation Engineers</a:t>
            </a:r>
          </a:p>
          <a:p>
            <a:r>
              <a:rPr lang="en-US" dirty="0"/>
              <a:t>Leadership NACTO</a:t>
            </a:r>
          </a:p>
          <a:p>
            <a:r>
              <a:rPr lang="en-US" dirty="0"/>
              <a:t>APTA Emerging Leaders Program</a:t>
            </a:r>
          </a:p>
          <a:p>
            <a:r>
              <a:rPr lang="en-US"/>
              <a:t>Employer programs</a:t>
            </a:r>
            <a:endParaRPr lang="en-US" dirty="0"/>
          </a:p>
          <a:p>
            <a:r>
              <a:rPr lang="en-US" dirty="0"/>
              <a:t>APA blog: </a:t>
            </a:r>
            <a:r>
              <a:rPr lang="en-US" i="1" dirty="0"/>
              <a:t>Launching Your Planning Career: A Guide for Idealists</a:t>
            </a:r>
          </a:p>
          <a:p>
            <a:r>
              <a:rPr lang="en-US" i="1" dirty="0"/>
              <a:t>A Guide for the Idealist: Launching and Navigating Your Career </a:t>
            </a:r>
            <a:r>
              <a:rPr lang="en-US" dirty="0"/>
              <a:t>(Routledge 2018)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C75B41-0940-414F-9FF4-B6DF79E126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41" y="1631445"/>
            <a:ext cx="1489862" cy="175277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A4A910C9-E229-7C4E-9EA2-3344AE2F6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491" y="3384223"/>
            <a:ext cx="1527944" cy="1797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5A83BF-8E73-764C-9616-D5F6DC1E7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41" y="4479790"/>
            <a:ext cx="1324466" cy="19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Personality Assessment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780339" cy="4876800"/>
          </a:xfrm>
        </p:spPr>
        <p:txBody>
          <a:bodyPr>
            <a:normAutofit/>
          </a:bodyPr>
          <a:lstStyle/>
          <a:p>
            <a:r>
              <a:rPr lang="en-US" sz="3200" dirty="0"/>
              <a:t>Meyers Briggs Type Indicator</a:t>
            </a:r>
          </a:p>
          <a:p>
            <a:pPr lvl="1"/>
            <a:r>
              <a:rPr lang="en-US" sz="2400" dirty="0"/>
              <a:t>16 Personalities (variation of Myers Briggs)</a:t>
            </a:r>
          </a:p>
          <a:p>
            <a:pPr lvl="1"/>
            <a:r>
              <a:rPr lang="en-US" sz="2400" dirty="0"/>
              <a:t>https://www.16personalities.com/free-personality-test</a:t>
            </a:r>
          </a:p>
          <a:p>
            <a:pPr lvl="1"/>
            <a:endParaRPr lang="en-US" sz="2400" dirty="0"/>
          </a:p>
          <a:p>
            <a:r>
              <a:rPr lang="en-US" sz="3200" dirty="0"/>
              <a:t>A fallible tool for self-awareness, not a label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134A7E-4104-7944-8CA0-2BA166EC1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39" y="4038600"/>
            <a:ext cx="2192461" cy="23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About </a:t>
            </a:r>
            <a:r>
              <a:rPr lang="en-US" i="1" dirty="0">
                <a:solidFill>
                  <a:srgbClr val="760000"/>
                </a:solidFill>
              </a:rPr>
              <a:t>16 Personalities </a:t>
            </a:r>
            <a:r>
              <a:rPr lang="en-US" dirty="0">
                <a:solidFill>
                  <a:srgbClr val="760000"/>
                </a:solidFill>
              </a:rPr>
              <a:t>(variation of Myers Briggs)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Assists in:</a:t>
            </a:r>
          </a:p>
          <a:p>
            <a:pPr lvl="1"/>
            <a:r>
              <a:rPr lang="en-US" sz="2400" dirty="0"/>
              <a:t>Understanding style/preferences – and articulating them</a:t>
            </a:r>
          </a:p>
          <a:p>
            <a:pPr lvl="1"/>
            <a:r>
              <a:rPr lang="en-US" sz="2400" dirty="0"/>
              <a:t>Sorting work types and settings for a fit</a:t>
            </a:r>
          </a:p>
          <a:p>
            <a:pPr lvl="1"/>
            <a:r>
              <a:rPr lang="en-US" sz="2400" dirty="0"/>
              <a:t>Correctly boasting of strengths</a:t>
            </a:r>
          </a:p>
          <a:p>
            <a:pPr lvl="1"/>
            <a:r>
              <a:rPr lang="en-US" sz="2400" dirty="0"/>
              <a:t>Awareness of weaknesses to prioritize professional development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Understanding other planners</a:t>
            </a:r>
          </a:p>
          <a:p>
            <a:pPr lvl="1"/>
            <a:r>
              <a:rPr lang="en-US" sz="2400" dirty="0"/>
              <a:t>Understanding other professionals</a:t>
            </a:r>
          </a:p>
          <a:p>
            <a:pPr lvl="1"/>
            <a:r>
              <a:rPr lang="en-US" sz="2400" dirty="0"/>
              <a:t>Creating balanced teams</a:t>
            </a:r>
          </a:p>
          <a:p>
            <a:pPr lvl="1"/>
            <a:r>
              <a:rPr lang="en-US" sz="2400" dirty="0"/>
              <a:t>Managing effectively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0000"/>
                </a:solidFill>
              </a:rPr>
              <a:t>Analysts and Diplomats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"/>
          <a:stretch/>
        </p:blipFill>
        <p:spPr>
          <a:xfrm>
            <a:off x="2889045" y="2067612"/>
            <a:ext cx="6413910" cy="4687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6453" y="5909187"/>
            <a:ext cx="237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https://www.16personalities.com/personality-types</a:t>
            </a:r>
          </a:p>
        </p:txBody>
      </p:sp>
    </p:spTree>
    <p:extLst>
      <p:ext uri="{BB962C8B-B14F-4D97-AF65-F5344CB8AC3E}">
        <p14:creationId xmlns:p14="http://schemas.microsoft.com/office/powerpoint/2010/main" val="10842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5391</TotalTime>
  <Words>3035</Words>
  <Application>Microsoft Macintosh PowerPoint</Application>
  <PresentationFormat>Widescreen</PresentationFormat>
  <Paragraphs>820</Paragraphs>
  <Slides>67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Calibri</vt:lpstr>
      <vt:lpstr>Franklin Gothic Book</vt:lpstr>
      <vt:lpstr>Mangal</vt:lpstr>
      <vt:lpstr>MS Mincho</vt:lpstr>
      <vt:lpstr>Symbol</vt:lpstr>
      <vt:lpstr>Times New Roman</vt:lpstr>
      <vt:lpstr>Wingdings</vt:lpstr>
      <vt:lpstr>Arial</vt:lpstr>
      <vt:lpstr>Clarity</vt:lpstr>
      <vt:lpstr>Launching and Navigating Your Transportation Career</vt:lpstr>
      <vt:lpstr>My background…</vt:lpstr>
      <vt:lpstr>Part I. Launching and re-launching</vt:lpstr>
      <vt:lpstr>Navigating in a moving stream</vt:lpstr>
      <vt:lpstr>What is my work?</vt:lpstr>
      <vt:lpstr>Types of transportation work</vt:lpstr>
      <vt:lpstr>Personality Assessment Tools</vt:lpstr>
      <vt:lpstr>About 16 Personalities (variation of Myers Briggs)</vt:lpstr>
      <vt:lpstr>Analysts and Diplomats</vt:lpstr>
      <vt:lpstr>Sentinels and Explorers</vt:lpstr>
      <vt:lpstr>Personality type affects work preferences</vt:lpstr>
      <vt:lpstr>The real you: owning values</vt:lpstr>
      <vt:lpstr>Motivating values</vt:lpstr>
      <vt:lpstr>Motivating values</vt:lpstr>
      <vt:lpstr>Motivating values</vt:lpstr>
      <vt:lpstr>Motivating values</vt:lpstr>
      <vt:lpstr>What work setting?</vt:lpstr>
      <vt:lpstr>Satisfaction, effectiveness, and public good across sectors</vt:lpstr>
      <vt:lpstr>Satisfaction, effectiveness, and public good across sectors</vt:lpstr>
      <vt:lpstr>Satisfaction, effectiveness, and public good across sectors</vt:lpstr>
      <vt:lpstr>Satisfaction, effectiveness, and public good across sectors</vt:lpstr>
      <vt:lpstr>Other considerations</vt:lpstr>
      <vt:lpstr>Ways of effectuating change</vt:lpstr>
      <vt:lpstr>Ways of effectuating change</vt:lpstr>
      <vt:lpstr>Learning more about work options…</vt:lpstr>
      <vt:lpstr>Making choices</vt:lpstr>
      <vt:lpstr>Three steps in choosing </vt:lpstr>
      <vt:lpstr>Decision tree example</vt:lpstr>
      <vt:lpstr>The resume, cover letter, and application game</vt:lpstr>
      <vt:lpstr>The resume</vt:lpstr>
      <vt:lpstr>The cover letter</vt:lpstr>
      <vt:lpstr>Interview questions</vt:lpstr>
      <vt:lpstr>Prepare for interview exams/assignments</vt:lpstr>
      <vt:lpstr>Steps for preparing for an interview, city example </vt:lpstr>
      <vt:lpstr>Why is mentoring important?</vt:lpstr>
      <vt:lpstr>Cultivating and benefiting from mentors</vt:lpstr>
      <vt:lpstr>Where does mentoring occur?</vt:lpstr>
      <vt:lpstr>Tracking your mentors</vt:lpstr>
      <vt:lpstr>Job search in six steps</vt:lpstr>
      <vt:lpstr>Putting the pieces together</vt:lpstr>
      <vt:lpstr>Pause for questions on career launching/relaunching</vt:lpstr>
      <vt:lpstr>Part II. Early career practice issues</vt:lpstr>
      <vt:lpstr>Can theory improve practice?</vt:lpstr>
      <vt:lpstr>Example procedural rational comprehensive planning</vt:lpstr>
      <vt:lpstr>Example substantive theory: 5d’s</vt:lpstr>
      <vt:lpstr>Ethical theory example: AICP Code of Ethics</vt:lpstr>
      <vt:lpstr>Ethical theory example: ASCE Code of Ethics</vt:lpstr>
      <vt:lpstr>Theory-in-use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Being right</vt:lpstr>
      <vt:lpstr>PowerPoint Presentation</vt:lpstr>
      <vt:lpstr>PowerPoint Presentation</vt:lpstr>
      <vt:lpstr>Options if you are sure you’re right</vt:lpstr>
      <vt:lpstr>Process for ethical reasoning</vt:lpstr>
      <vt:lpstr>How to think about the choices</vt:lpstr>
      <vt:lpstr>Navigating supervisors, organizations, and teams</vt:lpstr>
      <vt:lpstr>Understanding supervisors</vt:lpstr>
      <vt:lpstr>Supervisor communication styles</vt:lpstr>
      <vt:lpstr>Putting the pieces together</vt:lpstr>
      <vt:lpstr>Resources</vt:lpstr>
    </vt:vector>
  </TitlesOfParts>
  <Company>Parsons Brinckerhoff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Transparency vs. Leverage in Development Regulation:  Parking Requirements as a Negotiating Ploy</dc:title>
  <dc:creator>Arianna Allahyar</dc:creator>
  <cp:lastModifiedBy>Richard W. Willson</cp:lastModifiedBy>
  <cp:revision>342</cp:revision>
  <cp:lastPrinted>2018-08-24T18:40:49Z</cp:lastPrinted>
  <dcterms:created xsi:type="dcterms:W3CDTF">2014-10-21T03:27:27Z</dcterms:created>
  <dcterms:modified xsi:type="dcterms:W3CDTF">2018-11-07T18:40:50Z</dcterms:modified>
</cp:coreProperties>
</file>