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embeddedFontLst>
    <p:embeddedFont>
      <p:font typeface="Montserrat SemiBold"/>
      <p:regular r:id="rId33"/>
      <p:bold r:id="rId34"/>
      <p:italic r:id="rId35"/>
      <p:boldItalic r:id="rId36"/>
    </p:embeddedFont>
    <p:embeddedFont>
      <p:font typeface="Montserrat"/>
      <p:regular r:id="rId37"/>
      <p:bold r:id="rId38"/>
      <p:italic r:id="rId39"/>
      <p:boldItalic r:id="rId40"/>
    </p:embeddedFont>
    <p:embeddedFont>
      <p:font typeface="Montserrat Light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boldItalic.fntdata"/><Relationship Id="rId20" Type="http://schemas.openxmlformats.org/officeDocument/2006/relationships/slide" Target="slides/slide15.xml"/><Relationship Id="rId42" Type="http://schemas.openxmlformats.org/officeDocument/2006/relationships/font" Target="fonts/MontserratLight-bold.fntdata"/><Relationship Id="rId41" Type="http://schemas.openxmlformats.org/officeDocument/2006/relationships/font" Target="fonts/MontserratLight-regular.fntdata"/><Relationship Id="rId22" Type="http://schemas.openxmlformats.org/officeDocument/2006/relationships/slide" Target="slides/slide17.xml"/><Relationship Id="rId44" Type="http://schemas.openxmlformats.org/officeDocument/2006/relationships/font" Target="fonts/MontserratLight-boldItalic.fntdata"/><Relationship Id="rId21" Type="http://schemas.openxmlformats.org/officeDocument/2006/relationships/slide" Target="slides/slide16.xml"/><Relationship Id="rId43" Type="http://schemas.openxmlformats.org/officeDocument/2006/relationships/font" Target="fonts/MontserratLight-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MontserratSemiBold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MontserratSemiBold-italic.fntdata"/><Relationship Id="rId12" Type="http://schemas.openxmlformats.org/officeDocument/2006/relationships/slide" Target="slides/slide7.xml"/><Relationship Id="rId34" Type="http://schemas.openxmlformats.org/officeDocument/2006/relationships/font" Target="fonts/MontserratSemiBold-bold.fntdata"/><Relationship Id="rId15" Type="http://schemas.openxmlformats.org/officeDocument/2006/relationships/slide" Target="slides/slide10.xml"/><Relationship Id="rId37" Type="http://schemas.openxmlformats.org/officeDocument/2006/relationships/font" Target="fonts/Montserrat-regular.fntdata"/><Relationship Id="rId14" Type="http://schemas.openxmlformats.org/officeDocument/2006/relationships/slide" Target="slides/slide9.xml"/><Relationship Id="rId36" Type="http://schemas.openxmlformats.org/officeDocument/2006/relationships/font" Target="fonts/MontserratSemiBold-boldItalic.fntdata"/><Relationship Id="rId17" Type="http://schemas.openxmlformats.org/officeDocument/2006/relationships/slide" Target="slides/slide12.xml"/><Relationship Id="rId39" Type="http://schemas.openxmlformats.org/officeDocument/2006/relationships/font" Target="fonts/Montserrat-italic.fntdata"/><Relationship Id="rId16" Type="http://schemas.openxmlformats.org/officeDocument/2006/relationships/slide" Target="slides/slide11.xml"/><Relationship Id="rId38" Type="http://schemas.openxmlformats.org/officeDocument/2006/relationships/font" Target="fonts/Montserrat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6c6b5f85d2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6c6b5f85d2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6c6b5f85d2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6c6b5f85d2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6c6b5f85d2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6c6b5f85d2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6c6b5f85d2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6c6b5f85d2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6c6b5f85d2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6c6b5f85d2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6c6b5f85d2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6c6b5f85d2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6c6b5f85d2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6c6b5f85d2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6c6b5f85d2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6c6b5f85d2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6c6b5f85d2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6c6b5f85d2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6c6b5f85d2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6c6b5f85d2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6c6b5f85d2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6c6b5f85d2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6c6b5f85d2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6c6b5f85d2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6c6b5f85d2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6c6b5f85d2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6c6b5f85d2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6c6b5f85d2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6c6b5f85d2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6c6b5f85d2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6c6b5f85d2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6c6b5f85d2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6c6b5f85d2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6c6b5f85d2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6c6b5f85d2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6c6b5f85d2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6c6b5f85d2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6c6b5f85d2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6c6b5f85d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6c6b5f85d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6c6b5f85d2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6c6b5f85d2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6c6b5f85d2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6c6b5f85d2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c6b5f85d2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c6b5f85d2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6c6b5f85d2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6c6b5f85d2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6c6b5f85d2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6c6b5f85d2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6c6b5f85d2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6c6b5f85d2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Relationship Id="rId4" Type="http://schemas.openxmlformats.org/officeDocument/2006/relationships/image" Target="../media/image3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3.png"/><Relationship Id="rId4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image" Target="../media/image1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Relationship Id="rId4" Type="http://schemas.openxmlformats.org/officeDocument/2006/relationships/image" Target="../media/image3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Relationship Id="rId4" Type="http://schemas.openxmlformats.org/officeDocument/2006/relationships/image" Target="../media/image4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png"/><Relationship Id="rId4" Type="http://schemas.openxmlformats.org/officeDocument/2006/relationships/image" Target="../media/image2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3.png"/><Relationship Id="rId4" Type="http://schemas.openxmlformats.org/officeDocument/2006/relationships/image" Target="../media/image3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.png"/><Relationship Id="rId4" Type="http://schemas.openxmlformats.org/officeDocument/2006/relationships/image" Target="../media/image4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png"/><Relationship Id="rId4" Type="http://schemas.openxmlformats.org/officeDocument/2006/relationships/image" Target="../media/image3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Relationship Id="rId4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Relationship Id="rId4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887850" y="1492075"/>
            <a:ext cx="8520600" cy="125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414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D0D0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Emergency</a:t>
            </a:r>
            <a:r>
              <a:rPr lang="en" sz="3600">
                <a:solidFill>
                  <a:srgbClr val="0D0D0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Planning / Business Continuity Plans for</a:t>
            </a:r>
            <a:r>
              <a:rPr lang="en" sz="3600">
                <a:latin typeface="Montserrat SemiBold"/>
                <a:ea typeface="Montserrat SemiBold"/>
                <a:cs typeface="Montserrat SemiBold"/>
                <a:sym typeface="Montserrat SemiBold"/>
              </a:rPr>
              <a:t>​ </a:t>
            </a:r>
            <a:r>
              <a:rPr lang="en" sz="3600">
                <a:solidFill>
                  <a:srgbClr val="0D0D0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Railroads</a:t>
            </a:r>
            <a:r>
              <a:rPr lang="en" sz="3600">
                <a:latin typeface="Montserrat SemiBold"/>
                <a:ea typeface="Montserrat SemiBold"/>
                <a:cs typeface="Montserrat SemiBold"/>
                <a:sym typeface="Montserrat SemiBold"/>
              </a:rPr>
              <a:t>​</a:t>
            </a:r>
            <a:endParaRPr sz="3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887850" y="28588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  <a:highlight>
                  <a:srgbClr val="F5F5F5"/>
                </a:highlight>
                <a:latin typeface="Montserrat"/>
                <a:ea typeface="Montserrat"/>
                <a:cs typeface="Montserrat"/>
                <a:sym typeface="Montserrat"/>
              </a:rPr>
              <a:t>Planning for Extreme Events​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>
            <p:ph type="title"/>
          </p:nvPr>
        </p:nvSpPr>
        <p:spPr>
          <a:xfrm>
            <a:off x="4715025" y="445025"/>
            <a:ext cx="42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SemiBold"/>
                <a:ea typeface="Montserrat SemiBold"/>
                <a:cs typeface="Montserrat SemiBold"/>
                <a:sym typeface="Montserrat SemiBold"/>
              </a:rPr>
              <a:t>Risk Management: Insurance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4" name="Google Shape;124;p22"/>
          <p:cNvSpPr txBox="1"/>
          <p:nvPr>
            <p:ph idx="1" type="body"/>
          </p:nvPr>
        </p:nvSpPr>
        <p:spPr>
          <a:xfrm>
            <a:off x="4715025" y="14981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Enterprise-wide insurance policies that are in place may cover some of the damage from extreme events.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Flood insurance is usually a separate policy with coverage for buildings.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Railroad Protective Liability Insurance covers some extreme events when the railroad causes damage to others.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Natural disaster coverage is a separate policy. For example, Amtrak got $275 million to cover future damage from events like Hurricane Sandy.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5" name="Google Shape;12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900" y="1288325"/>
            <a:ext cx="3722001" cy="2126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2"/>
          <p:cNvSpPr txBox="1"/>
          <p:nvPr/>
        </p:nvSpPr>
        <p:spPr>
          <a:xfrm>
            <a:off x="395900" y="3415175"/>
            <a:ext cx="33741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5F5F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Storm surge over tracks in Hurricane Sandy</a:t>
            </a:r>
            <a:endParaRPr sz="800">
              <a:solidFill>
                <a:srgbClr val="F5F5F5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5F5F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Source: Adobe Stock</a:t>
            </a:r>
            <a:endParaRPr sz="800">
              <a:solidFill>
                <a:srgbClr val="F5F5F5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/>
          <p:nvPr>
            <p:ph type="title"/>
          </p:nvPr>
        </p:nvSpPr>
        <p:spPr>
          <a:xfrm>
            <a:off x="311700" y="350750"/>
            <a:ext cx="42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SemiBold"/>
                <a:ea typeface="Montserrat SemiBold"/>
                <a:cs typeface="Montserrat SemiBold"/>
                <a:sym typeface="Montserrat SemiBold"/>
              </a:rPr>
              <a:t>Risk Management: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SemiBold"/>
                <a:ea typeface="Montserrat SemiBold"/>
                <a:cs typeface="Montserrat SemiBold"/>
                <a:sym typeface="Montserrat SemiBold"/>
              </a:rPr>
              <a:t>Adaptation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2" name="Google Shape;132;p23"/>
          <p:cNvSpPr txBox="1"/>
          <p:nvPr>
            <p:ph idx="1" type="body"/>
          </p:nvPr>
        </p:nvSpPr>
        <p:spPr>
          <a:xfrm>
            <a:off x="311700" y="1436350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Adaptation to extreme events means investing in capital projects that protect railroad property and changing the way railroad activities are conducted.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Decisions on which projects to build will depend on economic analyses like cost/benefit and return on investment.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Amtrak’s Future project is relocating some portions of its Northeast Corridor track inland to avoid rising water tidal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puddles in the short run and sea level rise in the long run.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3" name="Google Shape;13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8300" y="1436351"/>
            <a:ext cx="3468901" cy="2313776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3"/>
          <p:cNvSpPr txBox="1"/>
          <p:nvPr/>
        </p:nvSpPr>
        <p:spPr>
          <a:xfrm>
            <a:off x="5228300" y="3750125"/>
            <a:ext cx="34689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5F5F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Sea wall constructed along the coast to protect the railroad line from storm  surge.</a:t>
            </a:r>
            <a:endParaRPr sz="800">
              <a:solidFill>
                <a:srgbClr val="F5F5F5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5F5F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Source: Adobe Stock</a:t>
            </a:r>
            <a:endParaRPr sz="800">
              <a:solidFill>
                <a:srgbClr val="F5F5F5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 txBox="1"/>
          <p:nvPr>
            <p:ph type="title"/>
          </p:nvPr>
        </p:nvSpPr>
        <p:spPr>
          <a:xfrm>
            <a:off x="311700" y="445025"/>
            <a:ext cx="42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SemiBold"/>
                <a:ea typeface="Montserrat SemiBold"/>
                <a:cs typeface="Montserrat SemiBold"/>
                <a:sym typeface="Montserrat SemiBold"/>
              </a:rPr>
              <a:t>Risk Management: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SemiBold"/>
                <a:ea typeface="Montserrat SemiBold"/>
                <a:cs typeface="Montserrat SemiBold"/>
                <a:sym typeface="Montserrat SemiBold"/>
              </a:rPr>
              <a:t>Adaptation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0" name="Google Shape;140;p24"/>
          <p:cNvSpPr txBox="1"/>
          <p:nvPr>
            <p:ph idx="1" type="body"/>
          </p:nvPr>
        </p:nvSpPr>
        <p:spPr>
          <a:xfrm>
            <a:off x="311700" y="1550550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Sometimes adaptation involves changes to the way assets are managed or used.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Union Pacific and BNSF have created special trains that carry 30,000 gallons of water to fight fires along the track.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Brush clearance along the track can prevent wildfires from starting due to sparks from train wheels. 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1" name="Google Shape;14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4575" y="953075"/>
            <a:ext cx="3780200" cy="283515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4"/>
          <p:cNvSpPr txBox="1"/>
          <p:nvPr/>
        </p:nvSpPr>
        <p:spPr>
          <a:xfrm>
            <a:off x="5114575" y="3788225"/>
            <a:ext cx="37803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5F5F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Wildland </a:t>
            </a:r>
            <a:r>
              <a:rPr lang="en" sz="800">
                <a:solidFill>
                  <a:srgbClr val="F5F5F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firefighting</a:t>
            </a:r>
            <a:r>
              <a:rPr lang="en" sz="800">
                <a:solidFill>
                  <a:srgbClr val="F5F5F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, 2020</a:t>
            </a:r>
            <a:endParaRPr sz="800">
              <a:solidFill>
                <a:srgbClr val="F5F5F5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5F5F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Source: Sgt. Galen Yusufzai-Boggs, California National Guard</a:t>
            </a:r>
            <a:endParaRPr sz="800">
              <a:solidFill>
                <a:srgbClr val="F5F5F5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/>
          <p:nvPr>
            <p:ph type="title"/>
          </p:nvPr>
        </p:nvSpPr>
        <p:spPr>
          <a:xfrm>
            <a:off x="311700" y="445025"/>
            <a:ext cx="42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Montserrat SemiBold"/>
                <a:ea typeface="Montserrat SemiBold"/>
                <a:cs typeface="Montserrat SemiBold"/>
                <a:sym typeface="Montserrat SemiBold"/>
              </a:rPr>
              <a:t>Emergency Operations Plan: Division/Subdivision</a:t>
            </a:r>
            <a:endParaRPr sz="24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8" name="Google Shape;148;p25"/>
          <p:cNvSpPr txBox="1"/>
          <p:nvPr>
            <p:ph idx="1" type="body"/>
          </p:nvPr>
        </p:nvSpPr>
        <p:spPr>
          <a:xfrm>
            <a:off x="311700" y="14981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10832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Emergency Operations Plan is created to respond to the greatest threats to the division or subdivision.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083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THIRA spreadsheet created at the organizational level indicates the threats of greatest concern to the division.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083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Products are developed for the field level of response.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083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Public safety mutual aid leaders for the subdivisions should be invited to provide information to the emergency planning committee. Each county will usually have its own mutual aid coordination system.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083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Utility companies should be invited to explain their adaptation activities and response capabilities.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9" name="Google Shape;14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1150" y="838226"/>
            <a:ext cx="3813701" cy="32297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5"/>
          <p:cNvSpPr txBox="1"/>
          <p:nvPr/>
        </p:nvSpPr>
        <p:spPr>
          <a:xfrm>
            <a:off x="5261125" y="4284500"/>
            <a:ext cx="31935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Typical Division/Subdivision Level Emergency Planning Committee Membership</a:t>
            </a:r>
            <a:endParaRPr sz="8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 txBox="1"/>
          <p:nvPr>
            <p:ph type="title"/>
          </p:nvPr>
        </p:nvSpPr>
        <p:spPr>
          <a:xfrm>
            <a:off x="229900" y="445025"/>
            <a:ext cx="4486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Montserrat SemiBold"/>
                <a:ea typeface="Montserrat SemiBold"/>
                <a:cs typeface="Montserrat SemiBold"/>
                <a:sym typeface="Montserrat SemiBold"/>
              </a:rPr>
              <a:t>Emergency Operations</a:t>
            </a:r>
            <a:endParaRPr sz="24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Montserrat SemiBold"/>
                <a:ea typeface="Montserrat SemiBold"/>
                <a:cs typeface="Montserrat SemiBold"/>
                <a:sym typeface="Montserrat SemiBold"/>
              </a:rPr>
              <a:t> Plan: Division/ Subdivision</a:t>
            </a:r>
            <a:endParaRPr sz="24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56" name="Google Shape;156;p26"/>
          <p:cNvSpPr txBox="1"/>
          <p:nvPr>
            <p:ph idx="1" type="body"/>
          </p:nvPr>
        </p:nvSpPr>
        <p:spPr>
          <a:xfrm>
            <a:off x="229900" y="1488700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Even large city fire departments may have little understanding of how railroad equipment and systems work.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Offering railroad familiarization to local law enforcement and fire personnel before an emergency will lead to a more successful outcome when an extreme event occurs. These firefighters were taught how to open emergency access windows and extricate victims as part of an exercise.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7" name="Google Shape;15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5274" y="1007012"/>
            <a:ext cx="3384648" cy="2538474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6"/>
          <p:cNvSpPr txBox="1"/>
          <p:nvPr/>
        </p:nvSpPr>
        <p:spPr>
          <a:xfrm>
            <a:off x="5225275" y="3545488"/>
            <a:ext cx="33846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5F5F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Joint exercise with railroad and fire</a:t>
            </a:r>
            <a:endParaRPr sz="800">
              <a:solidFill>
                <a:srgbClr val="F5F5F5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5F5F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department personnel.</a:t>
            </a:r>
            <a:endParaRPr sz="800">
              <a:solidFill>
                <a:srgbClr val="F5F5F5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5F5F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Source: Edwards</a:t>
            </a:r>
            <a:endParaRPr sz="800">
              <a:solidFill>
                <a:srgbClr val="F5F5F5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7"/>
          <p:cNvSpPr txBox="1"/>
          <p:nvPr>
            <p:ph type="title"/>
          </p:nvPr>
        </p:nvSpPr>
        <p:spPr>
          <a:xfrm>
            <a:off x="4572000" y="468938"/>
            <a:ext cx="42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SemiBold"/>
                <a:ea typeface="Montserrat SemiBold"/>
                <a:cs typeface="Montserrat SemiBold"/>
                <a:sym typeface="Montserrat SemiBold"/>
              </a:rPr>
              <a:t>Inventory the Assets 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SemiBold"/>
                <a:ea typeface="Montserrat SemiBold"/>
                <a:cs typeface="Montserrat SemiBold"/>
                <a:sym typeface="Montserrat SemiBold"/>
              </a:rPr>
              <a:t>at Risk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64" name="Google Shape;164;p27"/>
          <p:cNvSpPr txBox="1"/>
          <p:nvPr>
            <p:ph idx="1" type="body"/>
          </p:nvPr>
        </p:nvSpPr>
        <p:spPr>
          <a:xfrm>
            <a:off x="4572000" y="1603513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Use the THIRA spreadsheet created by the organizational planning committee as a guide to creating new annexes for the division’s existing emergency plan.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Get additional local information from the National Weather Service and US Geological Survey about likely extreme events in that division.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Review and update the existing emergency plan for ordinary events, based on this up-to-date information.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Add new annexes for identified extreme events.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5" name="Google Shape;16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625" y="1123489"/>
            <a:ext cx="3811433" cy="244712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7"/>
          <p:cNvSpPr txBox="1"/>
          <p:nvPr/>
        </p:nvSpPr>
        <p:spPr>
          <a:xfrm>
            <a:off x="279625" y="3570613"/>
            <a:ext cx="30000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5F5F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Buckled rail (sun kink) from extreme heat</a:t>
            </a:r>
            <a:endParaRPr sz="800">
              <a:solidFill>
                <a:srgbClr val="F5F5F5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5F5F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Source: NOAA, 2017.</a:t>
            </a:r>
            <a:endParaRPr sz="800">
              <a:solidFill>
                <a:srgbClr val="F5F5F5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SemiBold"/>
                <a:ea typeface="Montserrat SemiBold"/>
                <a:cs typeface="Montserrat SemiBold"/>
                <a:sym typeface="Montserrat SemiBold"/>
              </a:rPr>
              <a:t>Identify Division Public Safety Answering Points’ Alternative Numbers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72" name="Google Shape;172;p28"/>
          <p:cNvSpPr txBox="1"/>
          <p:nvPr>
            <p:ph idx="1" type="body"/>
          </p:nvPr>
        </p:nvSpPr>
        <p:spPr>
          <a:xfrm>
            <a:off x="311700" y="1606850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9-1-1 system availability and staffing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Alternate phone numbers for fire and law enforcement if 9-1-1 is overwhelmed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Volunteer fire chief contact information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County sheriff contact information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3" name="Google Shape;17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0799" y="1606850"/>
            <a:ext cx="3462700" cy="2597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8"/>
          <p:cNvSpPr txBox="1"/>
          <p:nvPr/>
        </p:nvSpPr>
        <p:spPr>
          <a:xfrm>
            <a:off x="4960800" y="4203850"/>
            <a:ext cx="38715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San Jose, California mobile dispatch center</a:t>
            </a:r>
            <a:endParaRPr sz="8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Source: Edwards</a:t>
            </a:r>
            <a:endParaRPr sz="8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SemiBold"/>
                <a:ea typeface="Montserrat SemiBold"/>
                <a:cs typeface="Montserrat SemiBold"/>
                <a:sym typeface="Montserrat SemiBold"/>
              </a:rPr>
              <a:t>Risk Management: Insurance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80" name="Google Shape;180;p29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Insurance is organized at the enterprise level.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Division needs a spreadsheet of all insurance policies that protect division assets and contact information for the insurer.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Ensure access to contact information for specialized responders like hazardous materials clean-up contractors and debris removal companies.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1" name="Google Shape;18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9500" y="1199550"/>
            <a:ext cx="3797151" cy="253079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9"/>
          <p:cNvSpPr txBox="1"/>
          <p:nvPr/>
        </p:nvSpPr>
        <p:spPr>
          <a:xfrm>
            <a:off x="4759500" y="3730350"/>
            <a:ext cx="37971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After a tornado, trees block the</a:t>
            </a:r>
            <a:endParaRPr sz="8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main rail line</a:t>
            </a:r>
            <a:endParaRPr sz="8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Source: Adobe Stock</a:t>
            </a:r>
            <a:endParaRPr sz="8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0"/>
          <p:cNvSpPr txBox="1"/>
          <p:nvPr>
            <p:ph type="title"/>
          </p:nvPr>
        </p:nvSpPr>
        <p:spPr>
          <a:xfrm>
            <a:off x="4572000" y="445025"/>
            <a:ext cx="42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SemiBold"/>
                <a:ea typeface="Montserrat SemiBold"/>
                <a:cs typeface="Montserrat SemiBold"/>
                <a:sym typeface="Montserrat SemiBold"/>
              </a:rPr>
              <a:t>Risk Management: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SemiBold"/>
                <a:ea typeface="Montserrat SemiBold"/>
                <a:cs typeface="Montserrat SemiBold"/>
                <a:sym typeface="Montserrat SemiBold"/>
              </a:rPr>
              <a:t>Adaptation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88" name="Google Shape;188;p30"/>
          <p:cNvSpPr txBox="1"/>
          <p:nvPr>
            <p:ph idx="1" type="body"/>
          </p:nvPr>
        </p:nvSpPr>
        <p:spPr>
          <a:xfrm>
            <a:off x="4572000" y="1534150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Division emergency planning committee members have first-hand information about the hazards and risks in the area.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Division committee members have knowledge of operations that can contribute to adaptation projects.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Division committee members will know about the results of previous extreme events, like wildland fires.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9" name="Google Shape;18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875" y="1534150"/>
            <a:ext cx="3793574" cy="2167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0"/>
          <p:cNvSpPr txBox="1"/>
          <p:nvPr/>
        </p:nvSpPr>
        <p:spPr>
          <a:xfrm>
            <a:off x="399875" y="3701900"/>
            <a:ext cx="37935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5F5F5"/>
                </a:solidFill>
                <a:latin typeface="Montserrat"/>
                <a:ea typeface="Montserrat"/>
                <a:cs typeface="Montserrat"/>
                <a:sym typeface="Montserrat"/>
              </a:rPr>
              <a:t>Storm surge swamps a single track</a:t>
            </a:r>
            <a:endParaRPr sz="800">
              <a:solidFill>
                <a:srgbClr val="F5F5F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5F5F5"/>
                </a:solidFill>
                <a:latin typeface="Montserrat"/>
                <a:ea typeface="Montserrat"/>
                <a:cs typeface="Montserrat"/>
                <a:sym typeface="Montserrat"/>
              </a:rPr>
              <a:t>section.</a:t>
            </a:r>
            <a:endParaRPr sz="800">
              <a:solidFill>
                <a:srgbClr val="F5F5F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5F5F5"/>
                </a:solidFill>
                <a:latin typeface="Montserrat"/>
                <a:ea typeface="Montserrat"/>
                <a:cs typeface="Montserrat"/>
                <a:sym typeface="Montserrat"/>
              </a:rPr>
              <a:t>Source: Adobe Stock </a:t>
            </a:r>
            <a:endParaRPr sz="800">
              <a:solidFill>
                <a:srgbClr val="F5F5F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1"/>
          <p:cNvSpPr txBox="1"/>
          <p:nvPr>
            <p:ph type="title"/>
          </p:nvPr>
        </p:nvSpPr>
        <p:spPr>
          <a:xfrm>
            <a:off x="311700" y="291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Montserrat SemiBold"/>
                <a:ea typeface="Montserrat SemiBold"/>
                <a:cs typeface="Montserrat SemiBold"/>
                <a:sym typeface="Montserrat SemiBold"/>
              </a:rPr>
              <a:t>Amending the Existing Emergency Plan: Organizational Emergency Planning Committee</a:t>
            </a:r>
            <a:endParaRPr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96" name="Google Shape;196;p31"/>
          <p:cNvSpPr txBox="1"/>
          <p:nvPr>
            <p:ph idx="1" type="body"/>
          </p:nvPr>
        </p:nvSpPr>
        <p:spPr>
          <a:xfrm>
            <a:off x="311700" y="1435375"/>
            <a:ext cx="4713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Use scenario-driven approach.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Organizational level collects damage assessment and resource needs from the division’s emergency manager.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Organizational level ensures that rail service is rerouted or rescheduled around the emergency and ensures that other users of the track are notified of the closure of the track.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Coordinate with the local community to ensure that railroad activities do not adversely impact them, and that their responses do not negatively impact the railroad.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7" name="Google Shape;19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8025" y="1508075"/>
            <a:ext cx="3429000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1"/>
          <p:cNvSpPr txBox="1"/>
          <p:nvPr/>
        </p:nvSpPr>
        <p:spPr>
          <a:xfrm>
            <a:off x="5198025" y="4079825"/>
            <a:ext cx="34713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Organizational Emergency Planning Committee</a:t>
            </a:r>
            <a:endParaRPr sz="8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Source: Edwards</a:t>
            </a:r>
            <a:endParaRPr sz="8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75"/>
            <a:ext cx="5639400" cy="11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D0D0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What is business continuity planning for railroads?</a:t>
            </a:r>
            <a:r>
              <a:rPr lang="en">
                <a:latin typeface="Montserrat SemiBold"/>
                <a:ea typeface="Montserrat SemiBold"/>
                <a:cs typeface="Montserrat SemiBold"/>
                <a:sym typeface="Montserrat SemiBold"/>
              </a:rPr>
              <a:t>​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772425"/>
            <a:ext cx="4260300" cy="223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596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highlight>
                  <a:srgbClr val="F5F5F5"/>
                </a:highlight>
                <a:latin typeface="Montserrat"/>
                <a:ea typeface="Montserrat"/>
                <a:cs typeface="Montserrat"/>
                <a:sym typeface="Montserrat"/>
              </a:rPr>
              <a:t>An effort to foresee unwanted events and determine how the organization can prepare for, respond to and recover from them.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0475" y="1772375"/>
            <a:ext cx="3982850" cy="223205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4140231" y="1968756"/>
            <a:ext cx="1306800" cy="130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64" name="Google Shape;64;p14"/>
          <p:cNvSpPr txBox="1"/>
          <p:nvPr/>
        </p:nvSpPr>
        <p:spPr>
          <a:xfrm>
            <a:off x="4880475" y="4004425"/>
            <a:ext cx="39828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dk1"/>
                </a:solidFill>
                <a:highlight>
                  <a:srgbClr val="F5F5F5"/>
                </a:highlight>
                <a:latin typeface="Montserrat Light"/>
                <a:ea typeface="Montserrat Light"/>
                <a:cs typeface="Montserrat Light"/>
                <a:sym typeface="Montserrat Light"/>
              </a:rPr>
              <a:t>Bridge in Fries, Virginia after Hurricane Helene.​</a:t>
            </a:r>
            <a:endParaRPr sz="800">
              <a:solidFill>
                <a:schemeClr val="dk1"/>
              </a:solidFill>
              <a:highlight>
                <a:srgbClr val="F5F5F5"/>
              </a:highlight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rgbClr val="F5F5F5"/>
                </a:highlight>
                <a:latin typeface="Montserrat Light"/>
                <a:ea typeface="Montserrat Light"/>
                <a:cs typeface="Montserrat Light"/>
                <a:sym typeface="Montserrat Light"/>
              </a:rPr>
              <a:t>Source: Adobe Stock​</a:t>
            </a:r>
            <a:endParaRPr sz="800">
              <a:solidFill>
                <a:schemeClr val="dk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2"/>
          <p:cNvSpPr txBox="1"/>
          <p:nvPr>
            <p:ph type="title"/>
          </p:nvPr>
        </p:nvSpPr>
        <p:spPr>
          <a:xfrm>
            <a:off x="311700" y="298713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SemiBold"/>
                <a:ea typeface="Montserrat SemiBold"/>
                <a:cs typeface="Montserrat SemiBold"/>
                <a:sym typeface="Montserrat SemiBold"/>
              </a:rPr>
              <a:t>Incident Command System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04" name="Google Shape;20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7750" y="1095400"/>
            <a:ext cx="5868501" cy="335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3" title="Screenshot 2025-07-07 at 1.19.34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1675" y="81775"/>
            <a:ext cx="6240676" cy="442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4"/>
          <p:cNvSpPr txBox="1"/>
          <p:nvPr>
            <p:ph type="title"/>
          </p:nvPr>
        </p:nvSpPr>
        <p:spPr>
          <a:xfrm>
            <a:off x="311700" y="345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Montserrat SemiBold"/>
                <a:ea typeface="Montserrat SemiBold"/>
                <a:cs typeface="Montserrat SemiBold"/>
                <a:sym typeface="Montserrat SemiBold"/>
              </a:rPr>
              <a:t>Amending the Existing Emergency Plan: Organizational Emergency Planning Committee</a:t>
            </a:r>
            <a:endParaRPr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15" name="Google Shape;215;p34"/>
          <p:cNvSpPr txBox="1"/>
          <p:nvPr>
            <p:ph idx="1" type="body"/>
          </p:nvPr>
        </p:nvSpPr>
        <p:spPr>
          <a:xfrm>
            <a:off x="311700" y="1397850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-310832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Organizational Emergency Planning Committee must have a broad view: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0832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ontserrat"/>
              <a:buChar char="○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system design, non-operating assets (stations, parking lots) and human capital (operations, maintenance, station, administration);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0832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ontserrat"/>
              <a:buChar char="○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strategies like protective measures, relocating assets out of harm’s way before a predicted event, focusing on-going maintenance to ensure that property is preserved, and design of retrofit infrastructure to cope with changing conditions;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0832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ontserrat"/>
              <a:buChar char="○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enhancing redundancy when financially feasible provides the possibility of continuing service more quickly after an extreme emergency.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6" name="Google Shape;21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3575" y="1957550"/>
            <a:ext cx="3828851" cy="1690999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4"/>
          <p:cNvSpPr txBox="1"/>
          <p:nvPr/>
        </p:nvSpPr>
        <p:spPr>
          <a:xfrm>
            <a:off x="4943575" y="3648550"/>
            <a:ext cx="3828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Train in the snow. Source: Adobe Stock </a:t>
            </a:r>
            <a:endParaRPr sz="8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5"/>
          <p:cNvSpPr txBox="1"/>
          <p:nvPr>
            <p:ph type="title"/>
          </p:nvPr>
        </p:nvSpPr>
        <p:spPr>
          <a:xfrm>
            <a:off x="311700" y="293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Montserrat SemiBold"/>
                <a:ea typeface="Montserrat SemiBold"/>
                <a:cs typeface="Montserrat SemiBold"/>
                <a:sym typeface="Montserrat SemiBold"/>
              </a:rPr>
              <a:t>Amending the Existing Emergency Plan: Division/Subdivision Emergency Planning Committee</a:t>
            </a:r>
            <a:endParaRPr sz="23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23" name="Google Shape;223;p35"/>
          <p:cNvSpPr txBox="1"/>
          <p:nvPr>
            <p:ph idx="1" type="body"/>
          </p:nvPr>
        </p:nvSpPr>
        <p:spPr>
          <a:xfrm>
            <a:off x="311700" y="1291400"/>
            <a:ext cx="3786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Planning priorities are: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Saving lives and preventing injury,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Protecting the environment,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Protecting railroad property and adjacent property.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Amend the existing plan based on NWS and USGS information, wildfire intensity map, other local insights.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Add annexes for extreme events.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4" name="Google Shape;22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0425" y="1102200"/>
            <a:ext cx="3002525" cy="307802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5"/>
          <p:cNvSpPr txBox="1"/>
          <p:nvPr/>
        </p:nvSpPr>
        <p:spPr>
          <a:xfrm>
            <a:off x="4940425" y="4119225"/>
            <a:ext cx="30024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Typical Division/Subdivision Level Emergency Planning Committee Membership</a:t>
            </a:r>
            <a:endParaRPr sz="8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6"/>
          <p:cNvSpPr txBox="1"/>
          <p:nvPr>
            <p:ph type="title"/>
          </p:nvPr>
        </p:nvSpPr>
        <p:spPr>
          <a:xfrm>
            <a:off x="211725" y="445025"/>
            <a:ext cx="4431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SemiBold"/>
                <a:ea typeface="Montserrat SemiBold"/>
                <a:cs typeface="Montserrat SemiBold"/>
                <a:sym typeface="Montserrat SemiBold"/>
              </a:rPr>
              <a:t>Critical Terminology in 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SemiBold"/>
                <a:ea typeface="Montserrat SemiBold"/>
                <a:cs typeface="Montserrat SemiBold"/>
                <a:sym typeface="Montserrat SemiBold"/>
              </a:rPr>
              <a:t>Incident Command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31" name="Google Shape;231;p36"/>
          <p:cNvSpPr txBox="1"/>
          <p:nvPr>
            <p:ph idx="1" type="body"/>
          </p:nvPr>
        </p:nvSpPr>
        <p:spPr>
          <a:xfrm>
            <a:off x="211725" y="1597750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●"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Incident Commander – in overall charge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5000"/>
              </a:lnSpc>
              <a:spcBef>
                <a:spcPts val="1700"/>
              </a:spcBef>
              <a:spcAft>
                <a:spcPts val="0"/>
              </a:spcAft>
              <a:buSzPts val="1018"/>
              <a:buNone/>
            </a:pPr>
            <a:r>
              <a:rPr lang="en" sz="1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Command Staff supports the Incident Commander</a:t>
            </a:r>
            <a:endParaRPr sz="12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●"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Safety Officer – responsible for upholding all safety rules at the site of the extreme event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●"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Public Information Officer – communicates with media and community about all aspects of the event, coordinated media releases and conferences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●"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Liaison Officer – coordinates with representatives from outside agencies who contribute to the response. The railroad would send a representative to work with this officer.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2" name="Google Shape;23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2900" y="1017725"/>
            <a:ext cx="3822800" cy="28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6"/>
          <p:cNvSpPr txBox="1"/>
          <p:nvPr/>
        </p:nvSpPr>
        <p:spPr>
          <a:xfrm>
            <a:off x="5082900" y="3924775"/>
            <a:ext cx="38229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5F5F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Incident commander meets with Law enforcement branch director and liaison officer.  </a:t>
            </a:r>
            <a:endParaRPr sz="800">
              <a:solidFill>
                <a:srgbClr val="F5F5F5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5F5F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Source: Edwards</a:t>
            </a:r>
            <a:endParaRPr sz="800">
              <a:solidFill>
                <a:srgbClr val="F5F5F5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/>
          <p:nvPr>
            <p:ph type="title"/>
          </p:nvPr>
        </p:nvSpPr>
        <p:spPr>
          <a:xfrm>
            <a:off x="311700" y="62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Critical Terminology in Incident Command</a:t>
            </a:r>
            <a:endParaRPr/>
          </a:p>
        </p:txBody>
      </p:sp>
      <p:sp>
        <p:nvSpPr>
          <p:cNvPr id="239" name="Google Shape;239;p37"/>
          <p:cNvSpPr txBox="1"/>
          <p:nvPr>
            <p:ph idx="1" type="body"/>
          </p:nvPr>
        </p:nvSpPr>
        <p:spPr>
          <a:xfrm>
            <a:off x="311700" y="13342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Operations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– responsible to resolve the event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Planning/Intelligence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– runs the Incident Command Post, check-in/check-out function and completes all ICS forms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Logistics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– provides everything needed to support Operations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Finance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– accounts for all costs and coordinates with responsible party and insurance companies; oversees risk management.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Incident Command Post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– place where coordination is conducted, check-in/check-out occurs, incident planning meetings are held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Incident Action Plan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– actions of all entities working within the ICS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Incident Action Period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– 24 hours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b="1"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After Action Report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– documents what occurred and ends with an improvement matrix to improve future responses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Montserrat SemiBold"/>
                <a:ea typeface="Montserrat SemiBold"/>
                <a:cs typeface="Montserrat SemiBold"/>
                <a:sym typeface="Montserrat SemiBold"/>
              </a:rPr>
              <a:t>Amending the Existing Emergency Plan: Division/Subdivision Emergency Planning Committee</a:t>
            </a:r>
            <a:endParaRPr sz="23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45" name="Google Shape;245;p38"/>
          <p:cNvSpPr txBox="1"/>
          <p:nvPr>
            <p:ph idx="1" type="body"/>
          </p:nvPr>
        </p:nvSpPr>
        <p:spPr>
          <a:xfrm>
            <a:off x="311700" y="14251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Lessons learned from actual events in the division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Improvement suggestions from after action reports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Changes suggested by National Transportation Safety Board reports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9"/>
          <p:cNvSpPr txBox="1"/>
          <p:nvPr>
            <p:ph type="title"/>
          </p:nvPr>
        </p:nvSpPr>
        <p:spPr>
          <a:xfrm>
            <a:off x="4664575" y="445025"/>
            <a:ext cx="42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SemiBold"/>
                <a:ea typeface="Montserrat SemiBold"/>
                <a:cs typeface="Montserrat SemiBold"/>
                <a:sym typeface="Montserrat SemiBold"/>
              </a:rPr>
              <a:t>Conclusion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51" name="Google Shape;251;p39"/>
          <p:cNvSpPr txBox="1"/>
          <p:nvPr>
            <p:ph idx="1" type="body"/>
          </p:nvPr>
        </p:nvSpPr>
        <p:spPr>
          <a:xfrm>
            <a:off x="4664575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Railroads are subject to extreme events along their routes.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corporate level planning is focused on risk prevention.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Division level planning is focused on field response.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Railroads have over 150 years of experience with weather events. 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changing environment is creating new extreme events.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Planning in advance will allow for insurance and adaptation to minimize losses and reputational damage.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2" name="Google Shape;25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425" y="1017724"/>
            <a:ext cx="3810583" cy="253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9"/>
          <p:cNvSpPr txBox="1"/>
          <p:nvPr/>
        </p:nvSpPr>
        <p:spPr>
          <a:xfrm>
            <a:off x="284425" y="3551738"/>
            <a:ext cx="36231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5F5F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Destroyed bridge and cargo.</a:t>
            </a:r>
            <a:endParaRPr sz="800">
              <a:solidFill>
                <a:srgbClr val="F5F5F5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5F5F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Source: Adobe Stock</a:t>
            </a:r>
            <a:endParaRPr sz="800">
              <a:solidFill>
                <a:srgbClr val="F5F5F5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456363"/>
            <a:ext cx="42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SemiBold"/>
                <a:ea typeface="Montserrat SemiBold"/>
                <a:cs typeface="Montserrat SemiBold"/>
                <a:sym typeface="Montserrat SemiBold"/>
              </a:rPr>
              <a:t>General Dwight Eisenhower said:​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311700" y="1500888"/>
            <a:ext cx="4260300" cy="307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“Plans are worthless, but planning is everything. There is a very great distinction because when you are planning for an emergency you must start with this one thing: </a:t>
            </a:r>
            <a:r>
              <a:rPr lang="en" sz="14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the very definition of “emergency” is that it is unexpected, therefore it is not going to happen the way you are planning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.”​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1625" y="355313"/>
            <a:ext cx="2702700" cy="407672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5521625" y="4432025"/>
            <a:ext cx="27027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5F5F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Statue of General D.W. Eisenhower.​</a:t>
            </a:r>
            <a:endParaRPr sz="800">
              <a:solidFill>
                <a:srgbClr val="F5F5F5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5F5F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Source: </a:t>
            </a:r>
            <a:r>
              <a:rPr lang="en" sz="800">
                <a:solidFill>
                  <a:srgbClr val="F5F5F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Adobe</a:t>
            </a:r>
            <a:r>
              <a:rPr lang="en" sz="800">
                <a:solidFill>
                  <a:srgbClr val="F5F5F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Stock​</a:t>
            </a:r>
            <a:endParaRPr sz="800">
              <a:solidFill>
                <a:srgbClr val="F5F5F5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title"/>
          </p:nvPr>
        </p:nvSpPr>
        <p:spPr>
          <a:xfrm>
            <a:off x="4697725" y="465950"/>
            <a:ext cx="380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SemiBold"/>
                <a:ea typeface="Montserrat SemiBold"/>
                <a:cs typeface="Montserrat SemiBold"/>
                <a:sym typeface="Montserrat SemiBold"/>
              </a:rPr>
              <a:t>President Dwight Eisenhower​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8" name="Google Shape;78;p16"/>
          <p:cNvSpPr txBox="1"/>
          <p:nvPr>
            <p:ph idx="1" type="body"/>
          </p:nvPr>
        </p:nvSpPr>
        <p:spPr>
          <a:xfrm>
            <a:off x="4697725" y="1487650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“The details of a plan which was designed years in advance are often incorrect, but </a:t>
            </a:r>
            <a:r>
              <a:rPr lang="en" sz="14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the planning process 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demands the thorough exploration of </a:t>
            </a:r>
            <a:r>
              <a:rPr lang="en" sz="14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options and </a:t>
            </a:r>
            <a:r>
              <a:rPr lang="en" sz="14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contingencies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The knowledge gained during this probing is crucial to the selection of </a:t>
            </a:r>
            <a:r>
              <a:rPr lang="en" sz="14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appropriate actions as future events unfold</a:t>
            </a: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.”​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8100" y="1060150"/>
            <a:ext cx="3860725" cy="2573801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/>
          <p:nvPr/>
        </p:nvSpPr>
        <p:spPr>
          <a:xfrm>
            <a:off x="278100" y="3633950"/>
            <a:ext cx="38607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5F5F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General Eisenhower and Staff Diorama.​</a:t>
            </a:r>
            <a:endParaRPr sz="800">
              <a:solidFill>
                <a:srgbClr val="F5F5F5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5F5F5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Source: Adobe Stock​</a:t>
            </a:r>
            <a:endParaRPr sz="800">
              <a:solidFill>
                <a:srgbClr val="F5F5F5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type="title"/>
          </p:nvPr>
        </p:nvSpPr>
        <p:spPr>
          <a:xfrm>
            <a:off x="3531275" y="539300"/>
            <a:ext cx="5252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SemiBold"/>
                <a:ea typeface="Montserrat SemiBold"/>
                <a:cs typeface="Montserrat SemiBold"/>
                <a:sym typeface="Montserrat SemiBold"/>
              </a:rPr>
              <a:t>Field </a:t>
            </a:r>
            <a:r>
              <a:rPr lang="en">
                <a:latin typeface="Montserrat SemiBold"/>
                <a:ea typeface="Montserrat SemiBold"/>
                <a:cs typeface="Montserrat SemiBold"/>
                <a:sym typeface="Montserrat SemiBold"/>
              </a:rPr>
              <a:t>Marshal </a:t>
            </a:r>
            <a:r>
              <a:rPr lang="en">
                <a:latin typeface="Montserrat SemiBold"/>
                <a:ea typeface="Montserrat SemiBold"/>
                <a:cs typeface="Montserrat SemiBold"/>
                <a:sym typeface="Montserrat SemiBold"/>
              </a:rPr>
              <a:t>von Moltke​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6" name="Google Shape;86;p17"/>
          <p:cNvSpPr txBox="1"/>
          <p:nvPr>
            <p:ph idx="1" type="body"/>
          </p:nvPr>
        </p:nvSpPr>
        <p:spPr>
          <a:xfrm>
            <a:off x="3531425" y="1280025"/>
            <a:ext cx="5251800" cy="177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​1871: “No plan survives first contact with the enemy.”​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Our “enemies” are usually forces of nature or technology that we have had to estimate in advance.​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Building codes are based on the “design earthquake” – the largest that we can imagine​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475" y="539300"/>
            <a:ext cx="2546950" cy="346437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/>
          <p:nvPr/>
        </p:nvSpPr>
        <p:spPr>
          <a:xfrm>
            <a:off x="550475" y="4003675"/>
            <a:ext cx="25470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Portrait of Field </a:t>
            </a:r>
            <a:r>
              <a:rPr lang="en" sz="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Marshal</a:t>
            </a:r>
            <a:r>
              <a:rPr lang="en" sz="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​ Von Moltke​</a:t>
            </a:r>
            <a:endParaRPr sz="8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Source: Adobe Stock​</a:t>
            </a:r>
            <a:endParaRPr sz="8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>
            <p:ph type="title"/>
          </p:nvPr>
        </p:nvSpPr>
        <p:spPr>
          <a:xfrm>
            <a:off x="311700" y="465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SemiBold"/>
                <a:ea typeface="Montserrat SemiBold"/>
                <a:cs typeface="Montserrat SemiBold"/>
                <a:sym typeface="Montserrat SemiBold"/>
              </a:rPr>
              <a:t>Steps in ​Emergency Planning​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4" name="Google Shape;94;p18"/>
          <p:cNvSpPr txBox="1"/>
          <p:nvPr>
            <p:ph idx="1" type="body"/>
          </p:nvPr>
        </p:nvSpPr>
        <p:spPr>
          <a:xfrm>
            <a:off x="311700" y="1227225"/>
            <a:ext cx="3921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</a:pP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Inventory the hazards​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○"/>
            </a:pP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Natural​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○"/>
            </a:pP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Technological​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○"/>
            </a:pP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Human-caused​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</a:pP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Estimate the vulnerabilities​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○"/>
            </a:pP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Property and infrastructure at risk​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○"/>
            </a:pP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Old construction, old materials, wrong metallurgy for the heat, wrong location​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</a:pP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Determine the consequences​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○"/>
            </a:pP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When the hazard occurs, what will the consequences to the railroad be? Loss of track, loss of rolling stock, debris on the track, loss of power for signals?​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" name="Google Shape;95;p18"/>
          <p:cNvSpPr txBox="1"/>
          <p:nvPr>
            <p:ph idx="1" type="body"/>
          </p:nvPr>
        </p:nvSpPr>
        <p:spPr>
          <a:xfrm>
            <a:off x="4572000" y="1227225"/>
            <a:ext cx="3921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</a:pP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Consider the criticality​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○"/>
            </a:pP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Are there alternate routes?​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○"/>
            </a:pP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How much will those routes extend travel time?​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○"/>
            </a:pP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Is there freight on the line that will be damaged or destroyed by the delay?​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</a:pP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Determine the alternatives to the extreme event​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○"/>
            </a:pP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Can protective measures be taken now to prevent impacts in the future?​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>
            <p:ph type="title"/>
          </p:nvPr>
        </p:nvSpPr>
        <p:spPr>
          <a:xfrm>
            <a:off x="4420200" y="445025"/>
            <a:ext cx="4723800" cy="107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SemiBold"/>
                <a:ea typeface="Montserrat SemiBold"/>
                <a:cs typeface="Montserrat SemiBold"/>
                <a:sym typeface="Montserrat SemiBold"/>
              </a:rPr>
              <a:t>Emergency Operations Plan: Organization-wide​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1" name="Google Shape;101;p19"/>
          <p:cNvSpPr txBox="1"/>
          <p:nvPr>
            <p:ph idx="1" type="body"/>
          </p:nvPr>
        </p:nvSpPr>
        <p:spPr>
          <a:xfrm>
            <a:off x="4420200" y="1521125"/>
            <a:ext cx="4260300" cy="304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The Emergency Operations Plan is created to respond to the greatest threats to the organization’s assets.​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The threat analysis, sometimes called THIRA, is the basis for developing the emergency plan.​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Then, products are planned for the enterprise level of response and the field level of response.​ 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</a:pPr>
            <a:r>
              <a:rPr lang="en" sz="1400">
                <a:latin typeface="Montserrat"/>
                <a:ea typeface="Montserrat"/>
                <a:cs typeface="Montserrat"/>
                <a:sym typeface="Montserrat"/>
              </a:rPr>
              <a:t>NWS and USGS might be invited to offer scientific information.​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300" y="912950"/>
            <a:ext cx="3917432" cy="331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type="title"/>
          </p:nvPr>
        </p:nvSpPr>
        <p:spPr>
          <a:xfrm>
            <a:off x="311700" y="445025"/>
            <a:ext cx="42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SemiBold"/>
                <a:ea typeface="Montserrat SemiBold"/>
                <a:cs typeface="Montserrat SemiBold"/>
                <a:sym typeface="Montserrat SemiBold"/>
              </a:rPr>
              <a:t>Emergency Planning​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8" name="Google Shape;108;p20"/>
          <p:cNvSpPr txBox="1"/>
          <p:nvPr>
            <p:ph idx="1" type="body"/>
          </p:nvPr>
        </p:nvSpPr>
        <p:spPr>
          <a:xfrm>
            <a:off x="311700" y="12781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Plan guidance is available​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CPG 101 – federal format​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Business continuity plan guidance is available at Ready.gov, and includes hazard-specific checklists​.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Plan needs updating on regular schedule​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Up to date? Correct? Appropriate? Thorough?​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508650"/>
            <a:ext cx="4343401" cy="181761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0"/>
          <p:cNvSpPr txBox="1"/>
          <p:nvPr/>
        </p:nvSpPr>
        <p:spPr>
          <a:xfrm>
            <a:off x="4572000" y="3326275"/>
            <a:ext cx="43434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Hazardous materials cars on a siding in Mojave, California.​</a:t>
            </a:r>
            <a:endParaRPr sz="8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Source: Edwards​</a:t>
            </a:r>
            <a:endParaRPr sz="8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/>
          <p:nvPr>
            <p:ph type="title"/>
          </p:nvPr>
        </p:nvSpPr>
        <p:spPr>
          <a:xfrm>
            <a:off x="311700" y="509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SemiBold"/>
                <a:ea typeface="Montserrat SemiBold"/>
                <a:cs typeface="Montserrat SemiBold"/>
                <a:sym typeface="Montserrat SemiBold"/>
              </a:rPr>
              <a:t>State-Level Notification Points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6" name="Google Shape;116;p21"/>
          <p:cNvSpPr txBox="1"/>
          <p:nvPr>
            <p:ph idx="1" type="body"/>
          </p:nvPr>
        </p:nvSpPr>
        <p:spPr>
          <a:xfrm>
            <a:off x="311700" y="1217275"/>
            <a:ext cx="4131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Collect notification information for each state warning center and document it in the plan.</a:t>
            </a: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Ready access to state warning center numbers will speed contact and get help to the railroad extreme event more quickly, saving lives and protecting property.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7" name="Google Shape;11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4400" y="1505188"/>
            <a:ext cx="4267200" cy="2391177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1"/>
          <p:cNvSpPr txBox="1"/>
          <p:nvPr/>
        </p:nvSpPr>
        <p:spPr>
          <a:xfrm>
            <a:off x="4724400" y="3896363"/>
            <a:ext cx="42603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Public safety answering point.</a:t>
            </a:r>
            <a:endParaRPr sz="8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Source: Adobe Stock.</a:t>
            </a:r>
            <a:endParaRPr sz="8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