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6858000" cx="12192000"/>
  <p:notesSz cx="7315200" cy="9601200"/>
  <p:embeddedFontLst>
    <p:embeddedFont>
      <p:font typeface="Montserrat SemiBold"/>
      <p:regular r:id="rId29"/>
      <p:bold r:id="rId30"/>
      <p:italic r:id="rId31"/>
      <p:boldItalic r:id="rId32"/>
    </p:embeddedFont>
    <p:embeddedFont>
      <p:font typeface="Montserrat"/>
      <p:regular r:id="rId33"/>
      <p:bold r:id="rId34"/>
      <p:italic r:id="rId35"/>
      <p:boldItalic r:id="rId36"/>
    </p:embeddedFont>
    <p:embeddedFont>
      <p:font typeface="Montserrat Light"/>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gNmx2c7JsaPRaULZE0A/TDFHFQU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Lisa Ros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Light-boldItalic.fntdata"/><Relationship Id="rId20" Type="http://schemas.openxmlformats.org/officeDocument/2006/relationships/slide" Target="slides/slide15.xml"/><Relationship Id="rId41" Type="http://customschemas.google.com/relationships/presentationmetadata" Target="meta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SemiBold-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SemiBold-italic.fntdata"/><Relationship Id="rId30" Type="http://schemas.openxmlformats.org/officeDocument/2006/relationships/font" Target="fonts/MontserratSemiBold-bold.fntdata"/><Relationship Id="rId11" Type="http://schemas.openxmlformats.org/officeDocument/2006/relationships/slide" Target="slides/slide6.xml"/><Relationship Id="rId33" Type="http://schemas.openxmlformats.org/officeDocument/2006/relationships/font" Target="fonts/Montserrat-regular.fntdata"/><Relationship Id="rId10" Type="http://schemas.openxmlformats.org/officeDocument/2006/relationships/slide" Target="slides/slide5.xml"/><Relationship Id="rId32" Type="http://schemas.openxmlformats.org/officeDocument/2006/relationships/font" Target="fonts/MontserratSemiBold-boldItalic.fntdata"/><Relationship Id="rId13" Type="http://schemas.openxmlformats.org/officeDocument/2006/relationships/slide" Target="slides/slide8.xml"/><Relationship Id="rId35" Type="http://schemas.openxmlformats.org/officeDocument/2006/relationships/font" Target="fonts/Montserrat-italic.fntdata"/><Relationship Id="rId12" Type="http://schemas.openxmlformats.org/officeDocument/2006/relationships/slide" Target="slides/slide7.xml"/><Relationship Id="rId34" Type="http://schemas.openxmlformats.org/officeDocument/2006/relationships/font" Target="fonts/Montserrat-bold.fntdata"/><Relationship Id="rId15" Type="http://schemas.openxmlformats.org/officeDocument/2006/relationships/slide" Target="slides/slide10.xml"/><Relationship Id="rId37" Type="http://schemas.openxmlformats.org/officeDocument/2006/relationships/font" Target="fonts/MontserratLight-regular.fntdata"/><Relationship Id="rId14" Type="http://schemas.openxmlformats.org/officeDocument/2006/relationships/slide" Target="slides/slide9.xml"/><Relationship Id="rId36" Type="http://schemas.openxmlformats.org/officeDocument/2006/relationships/font" Target="fonts/Montserrat-boldItalic.fntdata"/><Relationship Id="rId17" Type="http://schemas.openxmlformats.org/officeDocument/2006/relationships/slide" Target="slides/slide12.xml"/><Relationship Id="rId39" Type="http://schemas.openxmlformats.org/officeDocument/2006/relationships/font" Target="fonts/MontserratLight-italic.fntdata"/><Relationship Id="rId16" Type="http://schemas.openxmlformats.org/officeDocument/2006/relationships/slide" Target="slides/slide11.xml"/><Relationship Id="rId38" Type="http://schemas.openxmlformats.org/officeDocument/2006/relationships/font" Target="fonts/MontserratLight-bold.fntdata"/><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1-17T19:11:34.731">
    <p:pos x="345" y="302"/>
    <p:text>not sure why the ellipsis is needed?</p:text>
    <p:extLst>
      <p:ext uri="{C676402C-5697-4E1C-873F-D02D1690AC5C}">
        <p15:threadingInfo timeZoneBias="0"/>
      </p:ext>
      <p:ext uri="http://customooxmlschemas.google.com/">
        <go:slidesCustomData xmlns:go="http://customooxmlschemas.google.com/" commentPostId="AAABb1g-4uE"/>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5-01-17T19:25:49.520">
    <p:pos x="528" y="1895"/>
    <p:text>maybe "Other" or "Other Items as Necessary"</p:text>
    <p:extLst>
      <p:ext uri="{C676402C-5697-4E1C-873F-D02D1690AC5C}">
        <p15:threadingInfo timeZoneBias="0"/>
      </p:ext>
      <p:ext uri="http://customooxmlschemas.google.com/">
        <go:slidesCustomData xmlns:go="http://customooxmlschemas.google.com/" commentPostId="AAABb1g-4uc"/>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169920" cy="481727"/>
          </a:xfrm>
          <a:prstGeom prst="rect">
            <a:avLst/>
          </a:prstGeom>
          <a:noFill/>
          <a:ln>
            <a:noFill/>
          </a:ln>
        </p:spPr>
        <p:txBody>
          <a:bodyPr anchorCtr="0" anchor="t" bIns="48325" lIns="96650" spcFirstLastPara="1" rIns="96650" wrap="square" tIns="48325">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lvl1pPr lvl="0" marR="0" rtl="0" algn="r">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irescope.caloes.ca.gov/fog-manual"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irescope.caloes.ca.gov/fog-manual"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This segment focuses on the construction of the Supervisor’s Folder. </a:t>
            </a:r>
            <a:endParaRPr/>
          </a:p>
        </p:txBody>
      </p:sp>
      <p:sp>
        <p:nvSpPr>
          <p:cNvPr id="87" name="Google Shape;87;p1: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
        <p:nvSpPr>
          <p:cNvPr id="88" name="Google Shape;88;p1:notes"/>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a:t>6/30/2024</a:t>
            </a:r>
            <a:endParaRPr/>
          </a:p>
        </p:txBody>
      </p:sp>
      <p:sp>
        <p:nvSpPr>
          <p:cNvPr id="89" name="Google Shape;89;p1:notes"/>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rPr lang="en-US"/>
              <a:t>ICS and Climate Change on the Railroad</a:t>
            </a:r>
            <a:endParaRPr/>
          </a:p>
        </p:txBody>
      </p:sp>
      <p:sp>
        <p:nvSpPr>
          <p:cNvPr id="90" name="Google Shape;90;p1:notes"/>
          <p:cNvSpPr txBox="1"/>
          <p:nvPr>
            <p:ph idx="3" type="hdr"/>
          </p:nvPr>
        </p:nvSpPr>
        <p:spPr>
          <a:xfrm>
            <a:off x="0" y="0"/>
            <a:ext cx="3169920" cy="481727"/>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Instructor Guide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0: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p10: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When you open the folder to use it, that flap with the tape becomes the hanging point. You can insert it into a vehicle window and roll up tight, or tape it up, or nail it up… Note the ICS Youtube video #1 to see the Plans Section Chief put it in his truck window.</a:t>
            </a:r>
            <a:endParaRPr/>
          </a:p>
        </p:txBody>
      </p:sp>
      <p:sp>
        <p:nvSpPr>
          <p:cNvPr id="205" name="Google Shape;205;p10: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
        <p:nvSpPr>
          <p:cNvPr id="206" name="Google Shape;206;p10:notes"/>
          <p:cNvSpPr txBox="1"/>
          <p:nvPr>
            <p:ph idx="3" type="hdr"/>
          </p:nvPr>
        </p:nvSpPr>
        <p:spPr>
          <a:xfrm>
            <a:off x="0" y="0"/>
            <a:ext cx="3169920" cy="481727"/>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Instructor Guide</a:t>
            </a:r>
            <a:endParaRPr/>
          </a:p>
        </p:txBody>
      </p:sp>
      <p:sp>
        <p:nvSpPr>
          <p:cNvPr id="207" name="Google Shape;207;p10:notes"/>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a:t>6/30/2024</a:t>
            </a:r>
            <a:endParaRPr/>
          </a:p>
        </p:txBody>
      </p:sp>
      <p:sp>
        <p:nvSpPr>
          <p:cNvPr id="208" name="Google Shape;208;p10:notes"/>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rPr lang="en-US"/>
              <a:t>ICS and Climate Change on the Railroad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11: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The ICS Quick Start Cards are on a ring, and each has a checklist for the first 15 minutes of activities at an incident.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Here is what to use and how to make them. There is a detailed Youtube video that will also guide you later in making more.</a:t>
            </a:r>
            <a:endParaRPr/>
          </a:p>
        </p:txBody>
      </p:sp>
      <p:sp>
        <p:nvSpPr>
          <p:cNvPr id="218" name="Google Shape;218;p11: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
        <p:nvSpPr>
          <p:cNvPr id="219" name="Google Shape;219;p11:notes"/>
          <p:cNvSpPr txBox="1"/>
          <p:nvPr>
            <p:ph idx="3" type="hdr"/>
          </p:nvPr>
        </p:nvSpPr>
        <p:spPr>
          <a:xfrm>
            <a:off x="0" y="0"/>
            <a:ext cx="3169920" cy="481727"/>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Instructor Guide</a:t>
            </a:r>
            <a:endParaRPr/>
          </a:p>
        </p:txBody>
      </p:sp>
      <p:sp>
        <p:nvSpPr>
          <p:cNvPr id="220" name="Google Shape;220;p11:notes"/>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a:t>6/30/2024</a:t>
            </a:r>
            <a:endParaRPr/>
          </a:p>
        </p:txBody>
      </p:sp>
      <p:sp>
        <p:nvSpPr>
          <p:cNvPr id="221" name="Google Shape;221;p11:notes"/>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rPr lang="en-US"/>
              <a:t>ICS and Climate Change on the Railroad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2: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2: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229" name="Google Shape;229;p12: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
        <p:nvSpPr>
          <p:cNvPr id="230" name="Google Shape;230;p12:notes"/>
          <p:cNvSpPr txBox="1"/>
          <p:nvPr>
            <p:ph idx="3" type="hdr"/>
          </p:nvPr>
        </p:nvSpPr>
        <p:spPr>
          <a:xfrm>
            <a:off x="0" y="0"/>
            <a:ext cx="3169920" cy="481727"/>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Instructor Guide</a:t>
            </a:r>
            <a:endParaRPr/>
          </a:p>
        </p:txBody>
      </p:sp>
      <p:sp>
        <p:nvSpPr>
          <p:cNvPr id="231" name="Google Shape;231;p12:notes"/>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a:t>6/30/2024</a:t>
            </a:r>
            <a:endParaRPr/>
          </a:p>
        </p:txBody>
      </p:sp>
      <p:sp>
        <p:nvSpPr>
          <p:cNvPr id="232" name="Google Shape;232;p12:notes"/>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rPr lang="en-US"/>
              <a:t>ICS and Climate Change on the Railroad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3: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3: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241" name="Google Shape;241;p13: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
        <p:nvSpPr>
          <p:cNvPr id="242" name="Google Shape;242;p13:notes"/>
          <p:cNvSpPr txBox="1"/>
          <p:nvPr>
            <p:ph idx="3" type="hdr"/>
          </p:nvPr>
        </p:nvSpPr>
        <p:spPr>
          <a:xfrm>
            <a:off x="0" y="0"/>
            <a:ext cx="3169920" cy="481727"/>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Instructor Guide</a:t>
            </a:r>
            <a:endParaRPr/>
          </a:p>
        </p:txBody>
      </p:sp>
      <p:sp>
        <p:nvSpPr>
          <p:cNvPr id="243" name="Google Shape;243;p13:notes"/>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a:t>6/30/2024</a:t>
            </a:r>
            <a:endParaRPr/>
          </a:p>
        </p:txBody>
      </p:sp>
      <p:sp>
        <p:nvSpPr>
          <p:cNvPr id="244" name="Google Shape;244;p13:notes"/>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rPr lang="en-US"/>
              <a:t>ICS and Climate Change on the Railroad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4: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14: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257" name="Google Shape;257;p14: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
        <p:nvSpPr>
          <p:cNvPr id="258" name="Google Shape;258;p14:notes"/>
          <p:cNvSpPr txBox="1"/>
          <p:nvPr>
            <p:ph idx="3" type="hdr"/>
          </p:nvPr>
        </p:nvSpPr>
        <p:spPr>
          <a:xfrm>
            <a:off x="0" y="0"/>
            <a:ext cx="3169920" cy="481727"/>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Instructor Guide</a:t>
            </a:r>
            <a:endParaRPr/>
          </a:p>
        </p:txBody>
      </p:sp>
      <p:sp>
        <p:nvSpPr>
          <p:cNvPr id="259" name="Google Shape;259;p14:notes"/>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a:t>6/30/2024</a:t>
            </a:r>
            <a:endParaRPr/>
          </a:p>
        </p:txBody>
      </p:sp>
      <p:sp>
        <p:nvSpPr>
          <p:cNvPr id="260" name="Google Shape;260;p14:notes"/>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rPr lang="en-US"/>
              <a:t>ICS and Climate Change on the Railroad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5: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p15: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272" name="Google Shape;272;p15: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
        <p:nvSpPr>
          <p:cNvPr id="273" name="Google Shape;273;p15:notes"/>
          <p:cNvSpPr txBox="1"/>
          <p:nvPr>
            <p:ph idx="3" type="hdr"/>
          </p:nvPr>
        </p:nvSpPr>
        <p:spPr>
          <a:xfrm>
            <a:off x="0" y="0"/>
            <a:ext cx="3169920" cy="481727"/>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Instructor Guide</a:t>
            </a:r>
            <a:endParaRPr/>
          </a:p>
        </p:txBody>
      </p:sp>
      <p:sp>
        <p:nvSpPr>
          <p:cNvPr id="274" name="Google Shape;274;p15:notes"/>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a:t>6/30/2024</a:t>
            </a:r>
            <a:endParaRPr/>
          </a:p>
        </p:txBody>
      </p:sp>
      <p:sp>
        <p:nvSpPr>
          <p:cNvPr id="275" name="Google Shape;275;p15:notes"/>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rPr lang="en-US"/>
              <a:t>ICS and Climate Change on the Railroad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16: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292" name="Google Shape;292;p16: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
        <p:nvSpPr>
          <p:cNvPr id="293" name="Google Shape;293;p16:notes"/>
          <p:cNvSpPr txBox="1"/>
          <p:nvPr>
            <p:ph idx="3" type="hdr"/>
          </p:nvPr>
        </p:nvSpPr>
        <p:spPr>
          <a:xfrm>
            <a:off x="0" y="0"/>
            <a:ext cx="3169920" cy="481727"/>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Instructor Guide</a:t>
            </a:r>
            <a:endParaRPr/>
          </a:p>
        </p:txBody>
      </p:sp>
      <p:sp>
        <p:nvSpPr>
          <p:cNvPr id="294" name="Google Shape;294;p16:notes"/>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a:t>6/30/2024</a:t>
            </a:r>
            <a:endParaRPr/>
          </a:p>
        </p:txBody>
      </p:sp>
      <p:sp>
        <p:nvSpPr>
          <p:cNvPr id="295" name="Google Shape;295;p16:notes"/>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rPr lang="en-US"/>
              <a:t>ICS and Climate Change on the Railroad</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7: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17: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304" name="Google Shape;304;p17: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
        <p:nvSpPr>
          <p:cNvPr id="305" name="Google Shape;305;p17:notes"/>
          <p:cNvSpPr txBox="1"/>
          <p:nvPr>
            <p:ph idx="3" type="hdr"/>
          </p:nvPr>
        </p:nvSpPr>
        <p:spPr>
          <a:xfrm>
            <a:off x="0" y="0"/>
            <a:ext cx="3169920" cy="481727"/>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Instructor Guide</a:t>
            </a:r>
            <a:endParaRPr/>
          </a:p>
        </p:txBody>
      </p:sp>
      <p:sp>
        <p:nvSpPr>
          <p:cNvPr id="306" name="Google Shape;306;p17:notes"/>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a:t>6/30/2024</a:t>
            </a:r>
            <a:endParaRPr/>
          </a:p>
        </p:txBody>
      </p:sp>
      <p:sp>
        <p:nvSpPr>
          <p:cNvPr id="307" name="Google Shape;307;p17:notes"/>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rPr lang="en-US"/>
              <a:t>ICS and Climate Change on the Railroad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8: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p18: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Clr>
                <a:schemeClr val="dk1"/>
              </a:buClr>
              <a:buSzPts val="1100"/>
              <a:buFont typeface="Arial"/>
              <a:buNone/>
            </a:pPr>
            <a:r>
              <a:rPr lang="en-US"/>
              <a:t>Specific materials can be modified based on your organization’s needs, funding, available materials, and other unique situations.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Here are some alternatives.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You have to decide whether to buy in bulk and store the extra material for future builds, or to pay more per kit by buying just what you need now, but spending less money.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SzPts val="1100"/>
              <a:buNone/>
            </a:pPr>
            <a:r>
              <a:rPr lang="en-US"/>
              <a:t>If the budget is tight, use cardstock and twist ties.</a:t>
            </a:r>
            <a:endParaRPr/>
          </a:p>
        </p:txBody>
      </p:sp>
      <p:sp>
        <p:nvSpPr>
          <p:cNvPr id="317" name="Google Shape;317;p18: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
        <p:nvSpPr>
          <p:cNvPr id="318" name="Google Shape;318;p18:notes"/>
          <p:cNvSpPr txBox="1"/>
          <p:nvPr>
            <p:ph idx="3" type="hdr"/>
          </p:nvPr>
        </p:nvSpPr>
        <p:spPr>
          <a:xfrm>
            <a:off x="0" y="0"/>
            <a:ext cx="3169920" cy="481727"/>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Instructor Guide</a:t>
            </a:r>
            <a:endParaRPr/>
          </a:p>
        </p:txBody>
      </p:sp>
      <p:sp>
        <p:nvSpPr>
          <p:cNvPr id="319" name="Google Shape;319;p18:notes"/>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a:t>6/30/2024</a:t>
            </a:r>
            <a:endParaRPr/>
          </a:p>
        </p:txBody>
      </p:sp>
      <p:sp>
        <p:nvSpPr>
          <p:cNvPr id="320" name="Google Shape;320;p18:notes"/>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rPr lang="en-US"/>
              <a:t>ICS and Climate Change on the Railroad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9: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p19: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extLst>
                  <a:ext uri="http://customooxmlschemas.google.com/">
                    <go:slidesCustomData xmlns:go="http://customooxmlschemas.google.com/" textRoundtripDataId="2"/>
                  </a:ext>
                </a:extLst>
              </a:rPr>
              <a:t>Firescope website  for purchasing hard copies for the folders is</a:t>
            </a:r>
            <a:endParaRPr>
              <a:extLst>
                <a:ext uri="http://customooxmlschemas.google.com/">
                  <go:slidesCustomData xmlns:go="http://customooxmlschemas.google.com/" textRoundtripDataId="3"/>
                </a:ext>
              </a:extLst>
            </a:endParaRPr>
          </a:p>
          <a:p>
            <a:pPr indent="0" lvl="0" marL="0" rtl="0" algn="l">
              <a:spcBef>
                <a:spcPts val="0"/>
              </a:spcBef>
              <a:spcAft>
                <a:spcPts val="0"/>
              </a:spcAft>
              <a:buNone/>
            </a:pPr>
            <a:r>
              <a:rPr lang="en-US" u="sng">
                <a:solidFill>
                  <a:schemeClr val="hlink"/>
                </a:solidFill>
                <a:hlinkClick r:id="rId2"/>
                <a:extLst>
                  <a:ext uri="http://customooxmlschemas.google.com/">
                    <go:slidesCustomData xmlns:go="http://customooxmlschemas.google.com/" textRoundtripDataId="4"/>
                  </a:ext>
                </a:extLst>
              </a:rPr>
              <a:t>https://firescope.caloes.ca.gov/fog-manual</a:t>
            </a:r>
            <a:r>
              <a:rPr lang="en-US">
                <a:extLst>
                  <a:ext uri="http://customooxmlschemas.google.com/">
                    <go:slidesCustomData xmlns:go="http://customooxmlschemas.google.com/" textRoundtripDataId="5"/>
                  </a:ext>
                </a:extLst>
              </a:rPr>
              <a:t> </a:t>
            </a:r>
            <a:endParaRPr>
              <a:extLst>
                <a:ext uri="http://customooxmlschemas.google.com/">
                  <go:slidesCustomData xmlns:go="http://customooxmlschemas.google.com/" textRoundtripDataId="6"/>
                </a:ext>
              </a:extLst>
            </a:endParaRPr>
          </a:p>
          <a:p>
            <a:pPr indent="0" lvl="0" marL="0" rtl="0" algn="l">
              <a:spcBef>
                <a:spcPts val="0"/>
              </a:spcBef>
              <a:spcAft>
                <a:spcPts val="0"/>
              </a:spcAft>
              <a:buNone/>
            </a:pPr>
            <a:r>
              <a:t/>
            </a:r>
            <a:endParaRPr>
              <a:extLst>
                <a:ext uri="http://customooxmlschemas.google.com/">
                  <go:slidesCustomData xmlns:go="http://customooxmlschemas.google.com/" textRoundtripDataId="7"/>
                </a:ext>
              </a:extLst>
            </a:endParaRPr>
          </a:p>
          <a:p>
            <a:pPr indent="0" lvl="0" marL="0" rtl="0" algn="l">
              <a:spcBef>
                <a:spcPts val="0"/>
              </a:spcBef>
              <a:spcAft>
                <a:spcPts val="0"/>
              </a:spcAft>
              <a:buNone/>
            </a:pPr>
            <a:r>
              <a:rPr lang="en-US">
                <a:extLst>
                  <a:ext uri="http://customooxmlschemas.google.com/">
                    <go:slidesCustomData xmlns:go="http://customooxmlschemas.google.com/" textRoundtripDataId="8"/>
                  </a:ext>
                </a:extLst>
              </a:rPr>
              <a:t>FIRESCOPE FOG is $15 each in hard copy. It is the same ICS 420 as the US Fire Administration’s digital version. [That is what we recommend that you distribute in the class and put in the supervisor’s folder.]</a:t>
            </a:r>
            <a:endParaRPr>
              <a:extLst>
                <a:ext uri="http://customooxmlschemas.google.com/">
                  <go:slidesCustomData xmlns:go="http://customooxmlschemas.google.com/" textRoundtripDataId="9"/>
                </a:ext>
              </a:extLst>
            </a:endParaRPr>
          </a:p>
          <a:p>
            <a:pPr indent="0" lvl="0" marL="0" rtl="0" algn="l">
              <a:spcBef>
                <a:spcPts val="0"/>
              </a:spcBef>
              <a:spcAft>
                <a:spcPts val="0"/>
              </a:spcAft>
              <a:buNone/>
            </a:pPr>
            <a:r>
              <a:t/>
            </a:r>
            <a:endParaRPr>
              <a:extLst>
                <a:ext uri="http://customooxmlschemas.google.com/">
                  <go:slidesCustomData xmlns:go="http://customooxmlschemas.google.com/" textRoundtripDataId="10"/>
                </a:ext>
              </a:extLst>
            </a:endParaRPr>
          </a:p>
          <a:p>
            <a:pPr indent="0" lvl="0" marL="0" rtl="0" algn="l">
              <a:spcBef>
                <a:spcPts val="0"/>
              </a:spcBef>
              <a:spcAft>
                <a:spcPts val="0"/>
              </a:spcAft>
              <a:buNone/>
            </a:pPr>
            <a:r>
              <a:rPr lang="en-US">
                <a:extLst>
                  <a:ext uri="http://customooxmlschemas.google.com/">
                    <go:slidesCustomData xmlns:go="http://customooxmlschemas.google.com/" textRoundtripDataId="11"/>
                  </a:ext>
                </a:extLst>
              </a:rPr>
              <a:t>Printing the digital copy of the manual costs over $30 at FedEx, and it will be 8.5”x11” – harder to carry at an incident. The FIRESCOPE FOG fits in a turnout jacket pocket.</a:t>
            </a:r>
            <a:endParaRPr>
              <a:extLst>
                <a:ext uri="http://customooxmlschemas.google.com/">
                  <go:slidesCustomData xmlns:go="http://customooxmlschemas.google.com/" textRoundtripDataId="12"/>
                </a:ext>
              </a:extLst>
            </a:endParaRPr>
          </a:p>
          <a:p>
            <a:pPr indent="0" lvl="0" marL="0" rtl="0" algn="l">
              <a:spcBef>
                <a:spcPts val="0"/>
              </a:spcBef>
              <a:spcAft>
                <a:spcPts val="0"/>
              </a:spcAft>
              <a:buNone/>
            </a:pPr>
            <a:r>
              <a:t/>
            </a:r>
            <a:endParaRPr>
              <a:extLst>
                <a:ext uri="http://customooxmlschemas.google.com/">
                  <go:slidesCustomData xmlns:go="http://customooxmlschemas.google.com/" textRoundtripDataId="13"/>
                </a:ext>
              </a:extLst>
            </a:endParaRPr>
          </a:p>
          <a:p>
            <a:pPr indent="0" lvl="0" marL="0" rtl="0" algn="l">
              <a:spcBef>
                <a:spcPts val="0"/>
              </a:spcBef>
              <a:spcAft>
                <a:spcPts val="0"/>
              </a:spcAft>
              <a:buNone/>
            </a:pPr>
            <a:r>
              <a:rPr lang="en-US">
                <a:extLst>
                  <a:ext uri="http://customooxmlschemas.google.com/">
                    <go:slidesCustomData xmlns:go="http://customooxmlschemas.google.com/" textRoundtripDataId="14"/>
                  </a:ext>
                </a:extLst>
              </a:rPr>
              <a:t>You cannot rely on having internet or cell phone access in a disaster. How long will the battery last on a device where you load the digital copy of the FOG?</a:t>
            </a:r>
            <a:endParaRPr/>
          </a:p>
        </p:txBody>
      </p:sp>
      <p:sp>
        <p:nvSpPr>
          <p:cNvPr id="328" name="Google Shape;328;p19: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
        <p:nvSpPr>
          <p:cNvPr id="329" name="Google Shape;329;p19:notes"/>
          <p:cNvSpPr txBox="1"/>
          <p:nvPr>
            <p:ph idx="3" type="hdr"/>
          </p:nvPr>
        </p:nvSpPr>
        <p:spPr>
          <a:xfrm>
            <a:off x="0" y="0"/>
            <a:ext cx="3169920" cy="481727"/>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Instructor Guide</a:t>
            </a:r>
            <a:endParaRPr/>
          </a:p>
        </p:txBody>
      </p:sp>
      <p:sp>
        <p:nvSpPr>
          <p:cNvPr id="330" name="Google Shape;330;p19:notes"/>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a:t>6/30/2024</a:t>
            </a:r>
            <a:endParaRPr/>
          </a:p>
        </p:txBody>
      </p:sp>
      <p:sp>
        <p:nvSpPr>
          <p:cNvPr id="331" name="Google Shape;331;p19:notes"/>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rPr lang="en-US"/>
              <a:t>ICS and Climate Change on the Railroad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Clr>
                <a:schemeClr val="dk1"/>
              </a:buClr>
              <a:buSzPts val="1100"/>
              <a:buFont typeface="Arial"/>
              <a:buNone/>
            </a:pPr>
            <a:r>
              <a:rPr lang="en-US"/>
              <a:t>ICS is a seldom used skill for everyone outside of the fire service. Other workers only use ICS for occasional serious events, natural hazards, technology-based emergencies or human-caused disasters. Because there is a long time between using ICS it is important to have a way to remember the key points and actions at the time of need.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The supervisor’s folder contains the ICS forms that are used most often, the ICS Field Operations Guide (FOG) for detailed instructions, and the set of Quick Start Cards that provide detailed guidance for the first 15 minutes after arriving at an emergency. After the first 15 minutes, it is likely that a better trained responder may arrive, or that the event will provide the prompts needed to continue with ICS. The  FOG can also be used to guide later actions.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SzPts val="1100"/>
              <a:buNone/>
            </a:pPr>
            <a:r>
              <a:rPr lang="en-US"/>
              <a:t>Let’s look at the 10 minute video that provides instructions for how to build the kit. After viewing the kit assembly it will be easier to follow the step by step instructions.</a:t>
            </a:r>
            <a:endParaRPr/>
          </a:p>
        </p:txBody>
      </p:sp>
      <p:sp>
        <p:nvSpPr>
          <p:cNvPr id="99" name="Google Shape;99;p2:notes"/>
          <p:cNvSpPr txBox="1"/>
          <p:nvPr>
            <p:ph idx="3" type="hdr"/>
          </p:nvPr>
        </p:nvSpPr>
        <p:spPr>
          <a:xfrm>
            <a:off x="0" y="0"/>
            <a:ext cx="3169920" cy="481727"/>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Instructor Guide</a:t>
            </a:r>
            <a:endParaRPr/>
          </a:p>
        </p:txBody>
      </p:sp>
      <p:sp>
        <p:nvSpPr>
          <p:cNvPr id="100" name="Google Shape;100;p2:notes"/>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a:t>6/30/2024</a:t>
            </a:r>
            <a:endParaRPr/>
          </a:p>
        </p:txBody>
      </p:sp>
      <p:sp>
        <p:nvSpPr>
          <p:cNvPr id="101" name="Google Shape;101;p2:notes"/>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rPr lang="en-US"/>
              <a:t>ICS and Climate Change on the Railroad</a:t>
            </a:r>
            <a:endParaRPr/>
          </a:p>
        </p:txBody>
      </p:sp>
      <p:sp>
        <p:nvSpPr>
          <p:cNvPr id="102" name="Google Shape;102;p2: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0: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20: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Ordering from FIRESCOPE online is easy. They ship all over the country.</a:t>
            </a:r>
            <a:endParaRPr/>
          </a:p>
          <a:p>
            <a:pPr indent="0" lvl="0" marL="0" rtl="0" algn="l">
              <a:spcBef>
                <a:spcPts val="0"/>
              </a:spcBef>
              <a:spcAft>
                <a:spcPts val="0"/>
              </a:spcAft>
              <a:buNone/>
            </a:pPr>
            <a:r>
              <a:rPr lang="en-US" u="sng">
                <a:solidFill>
                  <a:schemeClr val="hlink"/>
                </a:solidFill>
                <a:hlinkClick r:id="rId2"/>
              </a:rPr>
              <a:t>https://firescope.caloes.ca.gov/fog-manual</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digital copy of the 2022 FOG is avai​lable as a free download on the Apple App Store​ and Google Play App Store.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t>
            </a:r>
            <a:endParaRPr/>
          </a:p>
        </p:txBody>
      </p:sp>
      <p:sp>
        <p:nvSpPr>
          <p:cNvPr id="341" name="Google Shape;341;p20: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
        <p:nvSpPr>
          <p:cNvPr id="342" name="Google Shape;342;p20:notes"/>
          <p:cNvSpPr txBox="1"/>
          <p:nvPr>
            <p:ph idx="3" type="hdr"/>
          </p:nvPr>
        </p:nvSpPr>
        <p:spPr>
          <a:xfrm>
            <a:off x="0" y="0"/>
            <a:ext cx="3169920" cy="481727"/>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Instructor Guide</a:t>
            </a:r>
            <a:endParaRPr/>
          </a:p>
        </p:txBody>
      </p:sp>
      <p:sp>
        <p:nvSpPr>
          <p:cNvPr id="343" name="Google Shape;343;p20:notes"/>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a:t>6/30/2024</a:t>
            </a:r>
            <a:endParaRPr/>
          </a:p>
        </p:txBody>
      </p:sp>
      <p:sp>
        <p:nvSpPr>
          <p:cNvPr id="344" name="Google Shape;344;p20:notes"/>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rPr lang="en-US"/>
              <a:t>ICS and Climate Change on the Railroad</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p21: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Buy new, get pens and notepads from the organization’s supply room, or improvise with pens and pads from conferences and hotel stays.</a:t>
            </a:r>
            <a:endParaRPr/>
          </a:p>
        </p:txBody>
      </p:sp>
      <p:sp>
        <p:nvSpPr>
          <p:cNvPr id="352" name="Google Shape;352;p21: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
        <p:nvSpPr>
          <p:cNvPr id="353" name="Google Shape;353;p21:notes"/>
          <p:cNvSpPr txBox="1"/>
          <p:nvPr>
            <p:ph idx="3" type="hdr"/>
          </p:nvPr>
        </p:nvSpPr>
        <p:spPr>
          <a:xfrm>
            <a:off x="0" y="0"/>
            <a:ext cx="3169920" cy="481727"/>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Instructor Guide</a:t>
            </a:r>
            <a:endParaRPr/>
          </a:p>
        </p:txBody>
      </p:sp>
      <p:sp>
        <p:nvSpPr>
          <p:cNvPr id="354" name="Google Shape;354;p21:notes"/>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a:t>6/30/2024</a:t>
            </a:r>
            <a:endParaRPr/>
          </a:p>
        </p:txBody>
      </p:sp>
      <p:sp>
        <p:nvSpPr>
          <p:cNvPr id="355" name="Google Shape;355;p21:notes"/>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rPr lang="en-US"/>
              <a:t>ICS and Climate Change on the Railroad</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2: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p22: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Organize the material with the paper and pens on the bottom, the FOG next, and the Quick Start Cards on the top. Shuffle them around until they fit.</a:t>
            </a:r>
            <a:endParaRPr/>
          </a:p>
        </p:txBody>
      </p:sp>
      <p:sp>
        <p:nvSpPr>
          <p:cNvPr id="367" name="Google Shape;367;p22: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
        <p:nvSpPr>
          <p:cNvPr id="368" name="Google Shape;368;p22:notes"/>
          <p:cNvSpPr txBox="1"/>
          <p:nvPr>
            <p:ph idx="3" type="hdr"/>
          </p:nvPr>
        </p:nvSpPr>
        <p:spPr>
          <a:xfrm>
            <a:off x="0" y="0"/>
            <a:ext cx="3169920" cy="481727"/>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Instructor Guide</a:t>
            </a:r>
            <a:endParaRPr/>
          </a:p>
        </p:txBody>
      </p:sp>
      <p:sp>
        <p:nvSpPr>
          <p:cNvPr id="369" name="Google Shape;369;p22:notes"/>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a:t>6/30/2024</a:t>
            </a:r>
            <a:endParaRPr/>
          </a:p>
        </p:txBody>
      </p:sp>
      <p:sp>
        <p:nvSpPr>
          <p:cNvPr id="370" name="Google Shape;370;p22:notes"/>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rPr lang="en-US"/>
              <a:t>ICS and Climate Change on the Railroad</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23: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23: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You can use stretch wrap to protect the folder when it is stored in your vehicle. You can use a stencil or a marker to identify the kit when it is stored.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Review the videos for details on assembly.</a:t>
            </a:r>
            <a:endParaRPr/>
          </a:p>
        </p:txBody>
      </p:sp>
      <p:sp>
        <p:nvSpPr>
          <p:cNvPr id="383" name="Google Shape;383;p23: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
        <p:nvSpPr>
          <p:cNvPr id="384" name="Google Shape;384;p23:notes"/>
          <p:cNvSpPr txBox="1"/>
          <p:nvPr>
            <p:ph idx="3" type="hdr"/>
          </p:nvPr>
        </p:nvSpPr>
        <p:spPr>
          <a:xfrm>
            <a:off x="0" y="0"/>
            <a:ext cx="3169920" cy="481727"/>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Instructor Guide</a:t>
            </a:r>
            <a:endParaRPr/>
          </a:p>
        </p:txBody>
      </p:sp>
      <p:sp>
        <p:nvSpPr>
          <p:cNvPr id="385" name="Google Shape;385;p23:notes"/>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a:t>6/30/2024</a:t>
            </a:r>
            <a:endParaRPr/>
          </a:p>
        </p:txBody>
      </p:sp>
      <p:sp>
        <p:nvSpPr>
          <p:cNvPr id="386" name="Google Shape;386;p23:notes"/>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rPr lang="en-US"/>
              <a:t>ICS and Climate Change on the Railroad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3: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The ICS forms are found in the ICS Support Materials folder. </a:t>
            </a:r>
            <a:endParaRPr/>
          </a:p>
          <a:p>
            <a:pPr indent="0" lvl="0" marL="0" rtl="0" algn="l">
              <a:spcBef>
                <a:spcPts val="0"/>
              </a:spcBef>
              <a:spcAft>
                <a:spcPts val="0"/>
              </a:spcAft>
              <a:buNone/>
            </a:pPr>
            <a:r>
              <a:t/>
            </a:r>
            <a:endParaRPr/>
          </a:p>
        </p:txBody>
      </p:sp>
      <p:sp>
        <p:nvSpPr>
          <p:cNvPr id="111" name="Google Shape;111;p3: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
        <p:nvSpPr>
          <p:cNvPr id="112" name="Google Shape;112;p3:notes"/>
          <p:cNvSpPr txBox="1"/>
          <p:nvPr>
            <p:ph idx="3" type="hdr"/>
          </p:nvPr>
        </p:nvSpPr>
        <p:spPr>
          <a:xfrm>
            <a:off x="0" y="0"/>
            <a:ext cx="3169920" cy="481727"/>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Instructor Guide</a:t>
            </a:r>
            <a:endParaRPr/>
          </a:p>
        </p:txBody>
      </p:sp>
      <p:sp>
        <p:nvSpPr>
          <p:cNvPr id="113" name="Google Shape;113;p3:notes"/>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a:t>6/30/2024</a:t>
            </a:r>
            <a:endParaRPr/>
          </a:p>
        </p:txBody>
      </p:sp>
      <p:sp>
        <p:nvSpPr>
          <p:cNvPr id="114" name="Google Shape;114;p3:notes"/>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rPr lang="en-US"/>
              <a:t>ICS and Climate Change on the Railroad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4: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4: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The ICS forms are designed to document the planning and execution process. The materials provided for you include these commonly used ICS forms that will support most emergency events.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If the emergency turns into a multi-day disaster, you may need to document more detail…with more forms.</a:t>
            </a:r>
            <a:endParaRPr/>
          </a:p>
        </p:txBody>
      </p:sp>
      <p:sp>
        <p:nvSpPr>
          <p:cNvPr id="123" name="Google Shape;123;p4: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
        <p:nvSpPr>
          <p:cNvPr id="124" name="Google Shape;124;p4:notes"/>
          <p:cNvSpPr txBox="1"/>
          <p:nvPr>
            <p:ph idx="3" type="hdr"/>
          </p:nvPr>
        </p:nvSpPr>
        <p:spPr>
          <a:xfrm>
            <a:off x="0" y="0"/>
            <a:ext cx="3169920" cy="481727"/>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Instructor Guide</a:t>
            </a:r>
            <a:endParaRPr/>
          </a:p>
        </p:txBody>
      </p:sp>
      <p:sp>
        <p:nvSpPr>
          <p:cNvPr id="125" name="Google Shape;125;p4:notes"/>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a:t>6/30/2024</a:t>
            </a:r>
            <a:endParaRPr/>
          </a:p>
        </p:txBody>
      </p:sp>
      <p:sp>
        <p:nvSpPr>
          <p:cNvPr id="126" name="Google Shape;126;p4:notes"/>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rPr lang="en-US"/>
              <a:t>ICS and Climate Change on the Railroad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5: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p5: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Then there are all the rest for the major disasters, like hurricanes, tornadoes, earthquakes and wildland urban interface fires.</a:t>
            </a:r>
            <a:endParaRPr/>
          </a:p>
        </p:txBody>
      </p:sp>
      <p:sp>
        <p:nvSpPr>
          <p:cNvPr id="135" name="Google Shape;135;p5: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
        <p:nvSpPr>
          <p:cNvPr id="136" name="Google Shape;136;p5:notes"/>
          <p:cNvSpPr txBox="1"/>
          <p:nvPr>
            <p:ph idx="3" type="hdr"/>
          </p:nvPr>
        </p:nvSpPr>
        <p:spPr>
          <a:xfrm>
            <a:off x="0" y="0"/>
            <a:ext cx="3169920" cy="481727"/>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Instructor Guide</a:t>
            </a:r>
            <a:endParaRPr/>
          </a:p>
        </p:txBody>
      </p:sp>
      <p:sp>
        <p:nvSpPr>
          <p:cNvPr id="137" name="Google Shape;137;p5:notes"/>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a:t>6/30/2024</a:t>
            </a:r>
            <a:endParaRPr/>
          </a:p>
        </p:txBody>
      </p:sp>
      <p:sp>
        <p:nvSpPr>
          <p:cNvPr id="138" name="Google Shape;138;p5:notes"/>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rPr lang="en-US"/>
              <a:t>ICS and Climate Change on the Railroad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p6: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The forms are put into packing sleeves to protect them from wind and rain while allowing everyone who visits the Incident Command Post to see the information and self-brief on the event status.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Assemble the 2  (or 3) ICS forms of the same number with the instruction sheet of that number at the back in one pile, and insert the pile into the packing sleeve in numerical order, and shift all the forms to the left side of the sleeve, ready to be applied to the packing box folder. Note that there are 4 sheets to ICS-201. They will be placed in order in the top row.</a:t>
            </a:r>
            <a:endParaRPr/>
          </a:p>
          <a:p>
            <a:pPr indent="0" lvl="0" marL="0" rtl="0" algn="l">
              <a:spcBef>
                <a:spcPts val="0"/>
              </a:spcBef>
              <a:spcAft>
                <a:spcPts val="0"/>
              </a:spcAft>
              <a:buNone/>
            </a:pPr>
            <a:r>
              <a:t/>
            </a:r>
            <a:endParaRPr/>
          </a:p>
        </p:txBody>
      </p:sp>
      <p:sp>
        <p:nvSpPr>
          <p:cNvPr id="146" name="Google Shape;146;p6: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
        <p:nvSpPr>
          <p:cNvPr id="147" name="Google Shape;147;p6:notes"/>
          <p:cNvSpPr txBox="1"/>
          <p:nvPr>
            <p:ph idx="3" type="hdr"/>
          </p:nvPr>
        </p:nvSpPr>
        <p:spPr>
          <a:xfrm>
            <a:off x="0" y="0"/>
            <a:ext cx="3169920" cy="481727"/>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Instructor Guide</a:t>
            </a:r>
            <a:endParaRPr/>
          </a:p>
        </p:txBody>
      </p:sp>
      <p:sp>
        <p:nvSpPr>
          <p:cNvPr id="148" name="Google Shape;148;p6:notes"/>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a:t>6/30/2024</a:t>
            </a:r>
            <a:endParaRPr/>
          </a:p>
        </p:txBody>
      </p:sp>
      <p:sp>
        <p:nvSpPr>
          <p:cNvPr id="149" name="Google Shape;149;p6:notes"/>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rPr lang="en-US"/>
              <a:t>ICS and Climate Change on the Railroad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7: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7: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Get a box and a box cutter or knife for the next phase.</a:t>
            </a:r>
            <a:endParaRPr/>
          </a:p>
        </p:txBody>
      </p:sp>
      <p:sp>
        <p:nvSpPr>
          <p:cNvPr id="160" name="Google Shape;160;p7: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
        <p:nvSpPr>
          <p:cNvPr id="161" name="Google Shape;161;p7:notes"/>
          <p:cNvSpPr txBox="1"/>
          <p:nvPr>
            <p:ph idx="3" type="hdr"/>
          </p:nvPr>
        </p:nvSpPr>
        <p:spPr>
          <a:xfrm>
            <a:off x="0" y="0"/>
            <a:ext cx="3169920" cy="481727"/>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Instructor Guide</a:t>
            </a:r>
            <a:endParaRPr/>
          </a:p>
        </p:txBody>
      </p:sp>
      <p:sp>
        <p:nvSpPr>
          <p:cNvPr id="162" name="Google Shape;162;p7:notes"/>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a:t>6/30/2024</a:t>
            </a:r>
            <a:endParaRPr/>
          </a:p>
        </p:txBody>
      </p:sp>
      <p:sp>
        <p:nvSpPr>
          <p:cNvPr id="163" name="Google Shape;163;p7:notes"/>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rPr lang="en-US"/>
              <a:t>ICS and Climate Change on the Railroad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8: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8: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Clr>
                <a:schemeClr val="dk1"/>
              </a:buClr>
              <a:buSzPts val="1100"/>
              <a:buFont typeface="Arial"/>
              <a:buNone/>
            </a:pPr>
            <a:r>
              <a:rPr lang="en-US"/>
              <a:t>Starting with the first ICS-201 packing sleeve, place the sleeve on the left side of the box with the bottom of the form at the fold of the box. Remove the bottom cover and place the pack firmly on the cardboard. When it is properly attached remove the top cover and attach the top. Next attach the ICS -201 page 2 with the left side slightly overlapping the empty part of the ICS-201 page 1. Then slightly fold down the top left corner of the packing sleeve for easier access. When all 4 of the ICS-201 pages are secured to the box, start working below the fold.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SzPts val="1100"/>
              <a:buNone/>
            </a:pPr>
            <a:r>
              <a:rPr lang="en-US"/>
              <a:t>Place the 205 pack below the fold and below the ICS-201 page 1 pack with the 205 top slightly below the fold. Remove the top cover and secure the 205 pack to the box, then remove the bottom cover. Next, place the 205A with the left side slightly overlapping the empty edge of the 205 form packing sleeve, bending the upper left corner slightly for easier access. Remove the top cover and secure to the box, then the bottom cover. Repeat with 208 and then 214.</a:t>
            </a:r>
            <a:endParaRPr/>
          </a:p>
        </p:txBody>
      </p:sp>
      <p:sp>
        <p:nvSpPr>
          <p:cNvPr id="175" name="Google Shape;175;p8: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
        <p:nvSpPr>
          <p:cNvPr id="176" name="Google Shape;176;p8:notes"/>
          <p:cNvSpPr txBox="1"/>
          <p:nvPr>
            <p:ph idx="3" type="hdr"/>
          </p:nvPr>
        </p:nvSpPr>
        <p:spPr>
          <a:xfrm>
            <a:off x="0" y="0"/>
            <a:ext cx="3169920" cy="481727"/>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Instructor Guide</a:t>
            </a:r>
            <a:endParaRPr/>
          </a:p>
        </p:txBody>
      </p:sp>
      <p:sp>
        <p:nvSpPr>
          <p:cNvPr id="177" name="Google Shape;177;p8:notes"/>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a:t>6/30/2024</a:t>
            </a:r>
            <a:endParaRPr/>
          </a:p>
        </p:txBody>
      </p:sp>
      <p:sp>
        <p:nvSpPr>
          <p:cNvPr id="178" name="Google Shape;178;p8:notes"/>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rPr lang="en-US"/>
              <a:t>ICS and Climate Change on the Railroad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9: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9: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88" name="Google Shape;188;p9: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
        <p:nvSpPr>
          <p:cNvPr id="189" name="Google Shape;189;p9:notes"/>
          <p:cNvSpPr txBox="1"/>
          <p:nvPr>
            <p:ph idx="3" type="hdr"/>
          </p:nvPr>
        </p:nvSpPr>
        <p:spPr>
          <a:xfrm>
            <a:off x="0" y="0"/>
            <a:ext cx="3169920" cy="481727"/>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Instructor Guide</a:t>
            </a:r>
            <a:endParaRPr/>
          </a:p>
        </p:txBody>
      </p:sp>
      <p:sp>
        <p:nvSpPr>
          <p:cNvPr id="190" name="Google Shape;190;p9:notes"/>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p>
            <a:pPr indent="0" lvl="0" marL="0" rtl="0" algn="r">
              <a:spcBef>
                <a:spcPts val="0"/>
              </a:spcBef>
              <a:spcAft>
                <a:spcPts val="0"/>
              </a:spcAft>
              <a:buNone/>
            </a:pPr>
            <a:r>
              <a:rPr lang="en-US"/>
              <a:t>6/30/2024</a:t>
            </a:r>
            <a:endParaRPr/>
          </a:p>
        </p:txBody>
      </p:sp>
      <p:sp>
        <p:nvSpPr>
          <p:cNvPr id="191" name="Google Shape;191;p9:notes"/>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p>
            <a:pPr indent="0" lvl="0" marL="0" rtl="0" algn="l">
              <a:spcBef>
                <a:spcPts val="0"/>
              </a:spcBef>
              <a:spcAft>
                <a:spcPts val="0"/>
              </a:spcAft>
              <a:buNone/>
            </a:pPr>
            <a:r>
              <a:rPr lang="en-US"/>
              <a:t>ICS and Climate Change on the Railroad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2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2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3"/>
          <p:cNvSpPr/>
          <p:nvPr>
            <p:ph idx="2" type="pic"/>
          </p:nvPr>
        </p:nvSpPr>
        <p:spPr>
          <a:xfrm>
            <a:off x="5183188" y="987425"/>
            <a:ext cx="6172200" cy="4873625"/>
          </a:xfrm>
          <a:prstGeom prst="rect">
            <a:avLst/>
          </a:prstGeom>
          <a:noFill/>
          <a:ln>
            <a:noFill/>
          </a:ln>
        </p:spPr>
      </p:sp>
      <p:sp>
        <p:nvSpPr>
          <p:cNvPr id="68" name="Google Shape;68;p3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4.jpg"/><Relationship Id="rId4" Type="http://schemas.openxmlformats.org/officeDocument/2006/relationships/image" Target="../media/image17.jpg"/><Relationship Id="rId5" Type="http://schemas.openxmlformats.org/officeDocument/2006/relationships/image" Target="../media/image11.jpg"/><Relationship Id="rId6" Type="http://schemas.openxmlformats.org/officeDocument/2006/relationships/image" Target="../media/image5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jpg"/><Relationship Id="rId4" Type="http://schemas.openxmlformats.org/officeDocument/2006/relationships/hyperlink" Target="https://vimeo.com/showcase/11005939" TargetMode="External"/></Relationships>
</file>

<file path=ppt/slides/_rels/slide12.xml.rels><?xml version="1.0" encoding="UTF-8" standalone="yes"?><Relationships xmlns="http://schemas.openxmlformats.org/package/2006/relationships"><Relationship Id="rId11" Type="http://schemas.openxmlformats.org/officeDocument/2006/relationships/hyperlink" Target="https://www.amazon.com/gp/product/B00FORXKOC/ref=oh_aui_search_detailpage?ie=UTF8&amp;psc=1" TargetMode="External"/><Relationship Id="rId10" Type="http://schemas.openxmlformats.org/officeDocument/2006/relationships/hyperlink" Target="https://www.amazon.com/gp/product/B00FORXKOC/ref=oh_aui_search_detailpage?ie=UTF8&amp;psc=1" TargetMode="External"/><Relationship Id="rId13" Type="http://schemas.openxmlformats.org/officeDocument/2006/relationships/hyperlink" Target="https://www.amazon.com/ACCO-Loose-Binder-Capacity-Silver/dp/B00008XPLC/ref=sr_1_1?s=office-products&amp;ie=UTF8&amp;qid=1501118527&amp;sr=1-1&amp;keywords=acco+loose+leaf+binder+rings+1+inch" TargetMode="External"/><Relationship Id="rId12" Type="http://schemas.openxmlformats.org/officeDocument/2006/relationships/hyperlink" Target="https://www.amazon.com/dp/B00N54MCFE?psc=1" TargetMode="External"/><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jpg"/><Relationship Id="rId4" Type="http://schemas.openxmlformats.org/officeDocument/2006/relationships/hyperlink" Target="https://www.amazon.com/Apache-AL13P2-Professional-13-Inch-Laminator/dp/B01M9GUKNK/ref=sr_1_1?ie=UTF8&amp;qid=1501119461&amp;sr=8-1&amp;keywords=apache+al13p+laminator" TargetMode="External"/><Relationship Id="rId9" Type="http://schemas.openxmlformats.org/officeDocument/2006/relationships/hyperlink" Target="https://www.amazon.com/gp/product/B00FORXKOC/ref=oh_aui_search_detailpage?ie=UTF8&amp;psc=1" TargetMode="External"/><Relationship Id="rId5" Type="http://schemas.openxmlformats.org/officeDocument/2006/relationships/hyperlink" Target="https://www.amazon.com/gp/product/B00006IATG/ref=oh_aui_search_detailpage?ie=UTF8&amp;psc=1" TargetMode="External"/><Relationship Id="rId6" Type="http://schemas.openxmlformats.org/officeDocument/2006/relationships/hyperlink" Target="https://www.amazon.com/10mm-Radius-Corner-Punch-Rounder/dp/B0048W0MQI/ref=sr_1_1?s=industrial&amp;ie=UTF8&amp;qid=1501120011&amp;sr=1-1&amp;keywords=3/8%22+radius+corner+rounder" TargetMode="External"/><Relationship Id="rId7" Type="http://schemas.openxmlformats.org/officeDocument/2006/relationships/hyperlink" Target="https://www.amazon.com/Swingline-A7074133-SmartTouch-Sheets-Capacity/dp/B00AFTQ4X8?source=ps-sl-shoppingads-lpcontext&amp;ref_=fplfs&amp;smid=AY2ANYVC1YIBT&amp;gQT=1&amp;th=1" TargetMode="External"/><Relationship Id="rId8" Type="http://schemas.openxmlformats.org/officeDocument/2006/relationships/hyperlink" Target="https://www.amazon.com/gp/product/B00008XPHO/ref=oh_aui_search_detailpage?ie=UTF8&amp;th=1"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jp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jpg"/><Relationship Id="rId4" Type="http://schemas.openxmlformats.org/officeDocument/2006/relationships/image" Target="../media/image29.jpg"/><Relationship Id="rId5" Type="http://schemas.openxmlformats.org/officeDocument/2006/relationships/image" Target="../media/image35.jpg"/><Relationship Id="rId6" Type="http://schemas.openxmlformats.org/officeDocument/2006/relationships/image" Target="../media/image3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 Id="rId4" Type="http://schemas.openxmlformats.org/officeDocument/2006/relationships/image" Target="../media/image43.jpg"/><Relationship Id="rId5" Type="http://schemas.openxmlformats.org/officeDocument/2006/relationships/image" Target="../media/image40.jpg"/><Relationship Id="rId6" Type="http://schemas.openxmlformats.org/officeDocument/2006/relationships/image" Target="../media/image41.jpg"/><Relationship Id="rId7" Type="http://schemas.openxmlformats.org/officeDocument/2006/relationships/image" Target="../media/image5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jpg"/><Relationship Id="rId4" Type="http://schemas.openxmlformats.org/officeDocument/2006/relationships/image" Target="../media/image4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jpg"/><Relationship Id="rId4" Type="http://schemas.openxmlformats.org/officeDocument/2006/relationships/image" Target="../media/image5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jpg"/><Relationship Id="rId4" Type="http://schemas.openxmlformats.org/officeDocument/2006/relationships/hyperlink" Target="https://www.amazon.com/s/ref=nb_sb_noss_1?url=search-alias%3Daps&amp;field-keywords=synthetic+paper" TargetMode="External"/><Relationship Id="rId5" Type="http://schemas.openxmlformats.org/officeDocument/2006/relationships/hyperlink" Target="https://www.amazon.com/Fellowes-Laminating-Sheets-Adhesive-5221502/dp/B0010K824A/ref=pd_bxgy_229_2?_encoding=UTF8&amp;pd_rd_i=B0010K824A&amp;pd_rd_r=ZK2CH7K8XCWC47PZYP0A&amp;pd_rd_w=2eAw1&amp;pd_rd_wg=PzRAR&amp;psc=1&amp;refRID=ZK2CH7K8XCWC47PZYP0A" TargetMode="External"/><Relationship Id="rId6" Type="http://schemas.openxmlformats.org/officeDocument/2006/relationships/hyperlink" Target="https://www.amazon.com/BAZIC-Metal-BookRingsSilver/dp/B0019IOEQ8/ref=pd_sim_229_8?_encoding=UTF8&amp;pd_rd_i=B0019IOEQ8&amp;pd_rd_r=3TG1N5MFZ3S2CYQ7B096&amp;pd_rd_w=AfUZA&amp;pd_rd_wg=dNpaA&amp;psc=1&amp;refRID=3TG1N5MFZ3S2CYQ7B096" TargetMode="External"/><Relationship Id="rId7" Type="http://schemas.openxmlformats.org/officeDocument/2006/relationships/image" Target="../media/image4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4.jpg"/><Relationship Id="rId4" Type="http://schemas.openxmlformats.org/officeDocument/2006/relationships/hyperlink" Target="https://www.usfa.fema.gov/downloads/pdf/publications/field_operations_guide.pdf" TargetMode="External"/><Relationship Id="rId5" Type="http://schemas.openxmlformats.org/officeDocument/2006/relationships/hyperlink" Target="http://www.mdl2179trialdocs.com/releases/release201501260800005/TREX-013516.pdf" TargetMode="External"/><Relationship Id="rId6" Type="http://schemas.openxmlformats.org/officeDocument/2006/relationships/hyperlink" Target="https://emp.epa.gov/empadmin/dynamicContent/centralrepo/EMP/Incident%20Management%20Handbook_IMH.pdf" TargetMode="External"/><Relationship Id="rId7" Type="http://schemas.openxmlformats.org/officeDocument/2006/relationships/image" Target="../media/image4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hyperlink" Target="https://vimeo.com/showcase/11005939" TargetMode="External"/><Relationship Id="rId5" Type="http://schemas.openxmlformats.org/officeDocument/2006/relationships/image" Target="../media/image3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jp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comments" Target="../comments/comment2.xml"/><Relationship Id="rId4" Type="http://schemas.openxmlformats.org/officeDocument/2006/relationships/image" Target="../media/image3.jpg"/><Relationship Id="rId5" Type="http://schemas.openxmlformats.org/officeDocument/2006/relationships/image" Target="../media/image57.jpg"/><Relationship Id="rId6" Type="http://schemas.openxmlformats.org/officeDocument/2006/relationships/image" Target="../media/image62.jpg"/><Relationship Id="rId7" Type="http://schemas.openxmlformats.org/officeDocument/2006/relationships/image" Target="../media/image60.jpg"/><Relationship Id="rId8" Type="http://schemas.openxmlformats.org/officeDocument/2006/relationships/image" Target="../media/image4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4.jpg"/><Relationship Id="rId4" Type="http://schemas.openxmlformats.org/officeDocument/2006/relationships/image" Target="../media/image52.jpg"/><Relationship Id="rId5" Type="http://schemas.openxmlformats.org/officeDocument/2006/relationships/image" Target="../media/image50.jpg"/><Relationship Id="rId6" Type="http://schemas.openxmlformats.org/officeDocument/2006/relationships/image" Target="../media/image61.jpg"/><Relationship Id="rId7" Type="http://schemas.openxmlformats.org/officeDocument/2006/relationships/image" Target="../media/image5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jpg"/><Relationship Id="rId4" Type="http://schemas.openxmlformats.org/officeDocument/2006/relationships/image" Target="../media/image63.jpg"/><Relationship Id="rId5" Type="http://schemas.openxmlformats.org/officeDocument/2006/relationships/image" Target="../media/image59.jpg"/><Relationship Id="rId6" Type="http://schemas.openxmlformats.org/officeDocument/2006/relationships/image" Target="../media/image55.jpg"/><Relationship Id="rId7" Type="http://schemas.openxmlformats.org/officeDocument/2006/relationships/hyperlink" Target="https://www.amazon.com/gp/product/B00L8NNKFU/ref=oh_aui_search_detailpage?ie=UTF8&amp;psc=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comments" Target="../comments/comment1.xml"/><Relationship Id="rId4" Type="http://schemas.openxmlformats.org/officeDocument/2006/relationships/image" Target="../media/image3.jpg"/><Relationship Id="rId5"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hyperlink" Target="https://www.packagingsuppliesbymail.com/" TargetMode="External"/><Relationship Id="rId5" Type="http://schemas.openxmlformats.org/officeDocument/2006/relationships/image" Target="../media/image8.jpg"/><Relationship Id="rId6" Type="http://schemas.openxmlformats.org/officeDocument/2006/relationships/image" Target="../media/image19.jpg"/><Relationship Id="rId7"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jpg"/><Relationship Id="rId4" Type="http://schemas.openxmlformats.org/officeDocument/2006/relationships/image" Target="../media/image58.jpg"/><Relationship Id="rId5"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4.jpg"/><Relationship Id="rId4" Type="http://schemas.openxmlformats.org/officeDocument/2006/relationships/image" Target="../media/image21.jpg"/><Relationship Id="rId5" Type="http://schemas.openxmlformats.org/officeDocument/2006/relationships/image" Target="../media/image4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4.jpg"/><Relationship Id="rId4" Type="http://schemas.openxmlformats.org/officeDocument/2006/relationships/image" Target="../media/image14.jpg"/><Relationship Id="rId5" Type="http://schemas.openxmlformats.org/officeDocument/2006/relationships/image" Target="../media/image39.jpg"/><Relationship Id="rId6"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1" name="Shape 91"/>
        <p:cNvGrpSpPr/>
        <p:nvPr/>
      </p:nvGrpSpPr>
      <p:grpSpPr>
        <a:xfrm>
          <a:off x="0" y="0"/>
          <a:ext cx="0" cy="0"/>
          <a:chOff x="0" y="0"/>
          <a:chExt cx="0" cy="0"/>
        </a:xfrm>
      </p:grpSpPr>
      <p:sp>
        <p:nvSpPr>
          <p:cNvPr id="92" name="Google Shape;92;p1"/>
          <p:cNvSpPr txBox="1"/>
          <p:nvPr/>
        </p:nvSpPr>
        <p:spPr>
          <a:xfrm>
            <a:off x="6801877" y="4656788"/>
            <a:ext cx="49020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0" lang="en-US" sz="1000" u="none" cap="none" strike="noStrike">
                <a:solidFill>
                  <a:schemeClr val="dk1"/>
                </a:solidFill>
                <a:latin typeface="Montserrat Light"/>
                <a:ea typeface="Montserrat Light"/>
                <a:cs typeface="Montserrat Light"/>
                <a:sym typeface="Montserrat Light"/>
              </a:rPr>
              <a:t>Amtrak derailment, Philadelphia, May 12, 2015. </a:t>
            </a:r>
            <a:endParaRPr sz="1000">
              <a:latin typeface="Montserrat Light"/>
              <a:ea typeface="Montserrat Light"/>
              <a:cs typeface="Montserrat Light"/>
              <a:sym typeface="Montserrat Light"/>
            </a:endParaRPr>
          </a:p>
          <a:p>
            <a:pPr indent="0" lvl="0" marL="0" marR="0" rtl="0" algn="l">
              <a:spcBef>
                <a:spcPts val="0"/>
              </a:spcBef>
              <a:spcAft>
                <a:spcPts val="0"/>
              </a:spcAft>
              <a:buNone/>
            </a:pPr>
            <a:r>
              <a:rPr lang="en-US" sz="1000">
                <a:solidFill>
                  <a:schemeClr val="dk1"/>
                </a:solidFill>
                <a:latin typeface="Montserrat Light"/>
                <a:ea typeface="Montserrat Light"/>
                <a:cs typeface="Montserrat Light"/>
                <a:sym typeface="Montserrat Light"/>
              </a:rPr>
              <a:t>Source: NTSB.gov. </a:t>
            </a:r>
            <a:endParaRPr sz="1000">
              <a:latin typeface="Montserrat Light"/>
              <a:ea typeface="Montserrat Light"/>
              <a:cs typeface="Montserrat Light"/>
              <a:sym typeface="Montserrat Light"/>
            </a:endParaRPr>
          </a:p>
        </p:txBody>
      </p:sp>
      <p:pic>
        <p:nvPicPr>
          <p:cNvPr id="93" name="Google Shape;93;p1"/>
          <p:cNvPicPr preferRelativeResize="0"/>
          <p:nvPr>
            <p:ph idx="1" type="body"/>
          </p:nvPr>
        </p:nvPicPr>
        <p:blipFill rotWithShape="1">
          <a:blip r:embed="rId4">
            <a:alphaModFix/>
          </a:blip>
          <a:srcRect b="0" l="0" r="0" t="0"/>
          <a:stretch/>
        </p:blipFill>
        <p:spPr>
          <a:xfrm>
            <a:off x="6801875" y="1437200"/>
            <a:ext cx="4838100" cy="3219600"/>
          </a:xfrm>
          <a:prstGeom prst="rect">
            <a:avLst/>
          </a:prstGeom>
          <a:noFill/>
          <a:ln>
            <a:noFill/>
          </a:ln>
        </p:spPr>
      </p:pic>
      <p:sp>
        <p:nvSpPr>
          <p:cNvPr id="94" name="Google Shape;94;p1"/>
          <p:cNvSpPr txBox="1"/>
          <p:nvPr/>
        </p:nvSpPr>
        <p:spPr>
          <a:xfrm>
            <a:off x="1706252" y="5293640"/>
            <a:ext cx="9286200" cy="554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000">
                <a:solidFill>
                  <a:schemeClr val="dk1"/>
                </a:solidFill>
                <a:latin typeface="Montserrat Light"/>
                <a:ea typeface="Montserrat Light"/>
                <a:cs typeface="Montserrat Light"/>
                <a:sym typeface="Montserrat Light"/>
              </a:rPr>
              <a:t>National Academies of Sciences, Engineering, and Medicine. 2016. Incident Command System (ICS) Training for Field Level Supervisors and Staff: NCHRP Web-Only Document 215. https://doi.org/10.17226/23411. Adapted with permission from the National Academy of Sciences, Courtesy of the National Academies Press, Washington, D.C.</a:t>
            </a:r>
            <a:endParaRPr sz="1000">
              <a:latin typeface="Montserrat Light"/>
              <a:ea typeface="Montserrat Light"/>
              <a:cs typeface="Montserrat Light"/>
              <a:sym typeface="Montserrat Light"/>
            </a:endParaRPr>
          </a:p>
        </p:txBody>
      </p:sp>
      <p:sp>
        <p:nvSpPr>
          <p:cNvPr id="95" name="Google Shape;95;p1"/>
          <p:cNvSpPr txBox="1"/>
          <p:nvPr/>
        </p:nvSpPr>
        <p:spPr>
          <a:xfrm>
            <a:off x="877500" y="2095700"/>
            <a:ext cx="5586900" cy="1902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US" sz="4400">
                <a:solidFill>
                  <a:schemeClr val="dk1"/>
                </a:solidFill>
                <a:latin typeface="Montserrat SemiBold"/>
                <a:ea typeface="Montserrat SemiBold"/>
                <a:cs typeface="Montserrat SemiBold"/>
                <a:sym typeface="Montserrat SemiBold"/>
              </a:rPr>
              <a:t>ICS for Rail Rules </a:t>
            </a:r>
            <a:br>
              <a:rPr lang="en-US" sz="4400">
                <a:solidFill>
                  <a:schemeClr val="dk1"/>
                </a:solidFill>
                <a:latin typeface="Montserrat SemiBold"/>
                <a:ea typeface="Montserrat SemiBold"/>
                <a:cs typeface="Montserrat SemiBold"/>
                <a:sym typeface="Montserrat SemiBold"/>
              </a:rPr>
            </a:br>
            <a:r>
              <a:rPr lang="en-US" sz="4400">
                <a:solidFill>
                  <a:schemeClr val="dk1"/>
                </a:solidFill>
                <a:latin typeface="Montserrat SemiBold"/>
                <a:ea typeface="Montserrat SemiBold"/>
                <a:cs typeface="Montserrat SemiBold"/>
                <a:sym typeface="Montserrat SemiBold"/>
              </a:rPr>
              <a:t>Instructor’s Guide</a:t>
            </a:r>
            <a:br>
              <a:rPr lang="en-US" sz="4400">
                <a:solidFill>
                  <a:schemeClr val="dk1"/>
                </a:solidFill>
                <a:latin typeface="Montserrat SemiBold"/>
                <a:ea typeface="Montserrat SemiBold"/>
                <a:cs typeface="Montserrat SemiBold"/>
                <a:sym typeface="Montserrat SemiBold"/>
              </a:rPr>
            </a:br>
            <a:r>
              <a:rPr lang="en-US" sz="3600">
                <a:solidFill>
                  <a:schemeClr val="dk1"/>
                </a:solidFill>
                <a:latin typeface="Montserrat"/>
                <a:ea typeface="Montserrat"/>
                <a:cs typeface="Montserrat"/>
                <a:sym typeface="Montserrat"/>
              </a:rPr>
              <a:t>Part 2</a:t>
            </a:r>
            <a:endParaRPr sz="3600">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9" name="Shape 209"/>
        <p:cNvGrpSpPr/>
        <p:nvPr/>
      </p:nvGrpSpPr>
      <p:grpSpPr>
        <a:xfrm>
          <a:off x="0" y="0"/>
          <a:ext cx="0" cy="0"/>
          <a:chOff x="0" y="0"/>
          <a:chExt cx="0" cy="0"/>
        </a:xfrm>
      </p:grpSpPr>
      <p:sp>
        <p:nvSpPr>
          <p:cNvPr id="210" name="Google Shape;210;p10"/>
          <p:cNvSpPr txBox="1"/>
          <p:nvPr/>
        </p:nvSpPr>
        <p:spPr>
          <a:xfrm>
            <a:off x="700776" y="533375"/>
            <a:ext cx="34809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Montserrat"/>
                <a:ea typeface="Montserrat"/>
                <a:cs typeface="Montserrat"/>
                <a:sym typeface="Montserrat"/>
              </a:rPr>
              <a:t>Fold and tape shut.</a:t>
            </a:r>
            <a:endParaRPr sz="2400">
              <a:latin typeface="Montserrat"/>
              <a:ea typeface="Montserrat"/>
              <a:cs typeface="Montserrat"/>
              <a:sym typeface="Montserrat"/>
            </a:endParaRPr>
          </a:p>
        </p:txBody>
      </p:sp>
      <p:pic>
        <p:nvPicPr>
          <p:cNvPr id="211" name="Google Shape;211;p10"/>
          <p:cNvPicPr preferRelativeResize="0"/>
          <p:nvPr/>
        </p:nvPicPr>
        <p:blipFill rotWithShape="1">
          <a:blip r:embed="rId4">
            <a:alphaModFix/>
          </a:blip>
          <a:srcRect b="0" l="0" r="1201" t="5794"/>
          <a:stretch/>
        </p:blipFill>
        <p:spPr>
          <a:xfrm rot="5400000">
            <a:off x="46065" y="1964910"/>
            <a:ext cx="4596347" cy="3286923"/>
          </a:xfrm>
          <a:prstGeom prst="rect">
            <a:avLst/>
          </a:prstGeom>
          <a:noFill/>
          <a:ln>
            <a:noFill/>
          </a:ln>
        </p:spPr>
      </p:pic>
      <p:pic>
        <p:nvPicPr>
          <p:cNvPr id="212" name="Google Shape;212;p10"/>
          <p:cNvPicPr preferRelativeResize="0"/>
          <p:nvPr/>
        </p:nvPicPr>
        <p:blipFill rotWithShape="1">
          <a:blip r:embed="rId5">
            <a:alphaModFix/>
          </a:blip>
          <a:srcRect b="6436" l="17416" r="16636" t="3554"/>
          <a:stretch/>
        </p:blipFill>
        <p:spPr>
          <a:xfrm rot="5400000">
            <a:off x="4191498" y="2060651"/>
            <a:ext cx="3172703" cy="3247851"/>
          </a:xfrm>
          <a:prstGeom prst="rect">
            <a:avLst/>
          </a:prstGeom>
          <a:noFill/>
          <a:ln>
            <a:noFill/>
          </a:ln>
        </p:spPr>
      </p:pic>
      <p:pic>
        <p:nvPicPr>
          <p:cNvPr id="213" name="Google Shape;213;p10"/>
          <p:cNvPicPr preferRelativeResize="0"/>
          <p:nvPr/>
        </p:nvPicPr>
        <p:blipFill rotWithShape="1">
          <a:blip r:embed="rId6">
            <a:alphaModFix/>
          </a:blip>
          <a:srcRect b="901" l="25225" r="28108" t="16937"/>
          <a:stretch/>
        </p:blipFill>
        <p:spPr>
          <a:xfrm>
            <a:off x="7619775" y="1310200"/>
            <a:ext cx="3480853" cy="4596351"/>
          </a:xfrm>
          <a:prstGeom prst="rect">
            <a:avLst/>
          </a:prstGeom>
          <a:noFill/>
          <a:ln>
            <a:noFill/>
          </a:ln>
        </p:spPr>
      </p:pic>
      <p:sp>
        <p:nvSpPr>
          <p:cNvPr id="214" name="Google Shape;214;p10"/>
          <p:cNvSpPr txBox="1"/>
          <p:nvPr>
            <p:ph idx="12" type="sldNum"/>
          </p:nvPr>
        </p:nvSpPr>
        <p:spPr>
          <a:xfrm>
            <a:off x="930467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2" name="Shape 222"/>
        <p:cNvGrpSpPr/>
        <p:nvPr/>
      </p:nvGrpSpPr>
      <p:grpSpPr>
        <a:xfrm>
          <a:off x="0" y="0"/>
          <a:ext cx="0" cy="0"/>
          <a:chOff x="0" y="0"/>
          <a:chExt cx="0" cy="0"/>
        </a:xfrm>
      </p:grpSpPr>
      <p:sp>
        <p:nvSpPr>
          <p:cNvPr id="223" name="Google Shape;223;p11"/>
          <p:cNvSpPr txBox="1"/>
          <p:nvPr>
            <p:ph type="ctrTitle"/>
          </p:nvPr>
        </p:nvSpPr>
        <p:spPr>
          <a:xfrm>
            <a:off x="1524000" y="1056673"/>
            <a:ext cx="9144000" cy="1987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lang="en-US" sz="4400">
                <a:latin typeface="Montserrat SemiBold"/>
                <a:ea typeface="Montserrat SemiBold"/>
                <a:cs typeface="Montserrat SemiBold"/>
                <a:sym typeface="Montserrat SemiBold"/>
              </a:rPr>
              <a:t>Quick Reference Cards</a:t>
            </a:r>
            <a:r>
              <a:rPr b="1" lang="en-US"/>
              <a:t> </a:t>
            </a:r>
            <a:br>
              <a:rPr lang="en-US"/>
            </a:br>
            <a:r>
              <a:rPr lang="en-US" sz="2650">
                <a:latin typeface="Montserrat"/>
                <a:ea typeface="Montserrat"/>
                <a:cs typeface="Montserrat"/>
                <a:sym typeface="Montserrat"/>
              </a:rPr>
              <a:t>(aka reference cards, quick start cards, </a:t>
            </a:r>
            <a:br>
              <a:rPr lang="en-US" sz="2650">
                <a:latin typeface="Montserrat"/>
                <a:ea typeface="Montserrat"/>
                <a:cs typeface="Montserrat"/>
                <a:sym typeface="Montserrat"/>
              </a:rPr>
            </a:br>
            <a:r>
              <a:rPr lang="en-US" sz="2650">
                <a:latin typeface="Montserrat"/>
                <a:ea typeface="Montserrat"/>
                <a:cs typeface="Montserrat"/>
                <a:sym typeface="Montserrat"/>
              </a:rPr>
              <a:t>ICS position cards…)</a:t>
            </a:r>
            <a:endParaRPr sz="2650">
              <a:latin typeface="Montserrat"/>
              <a:ea typeface="Montserrat"/>
              <a:cs typeface="Montserrat"/>
              <a:sym typeface="Montserrat"/>
            </a:endParaRPr>
          </a:p>
        </p:txBody>
      </p:sp>
      <p:sp>
        <p:nvSpPr>
          <p:cNvPr id="224" name="Google Shape;224;p11"/>
          <p:cNvSpPr txBox="1"/>
          <p:nvPr>
            <p:ph idx="1" type="subTitle"/>
          </p:nvPr>
        </p:nvSpPr>
        <p:spPr>
          <a:xfrm>
            <a:off x="1524000" y="3418675"/>
            <a:ext cx="9144000" cy="2289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1800">
                <a:latin typeface="Montserrat"/>
                <a:ea typeface="Montserrat"/>
                <a:cs typeface="Montserrat"/>
                <a:sym typeface="Montserrat"/>
              </a:rPr>
              <a:t>Must be reviewed and tailored for the organization that will use them.</a:t>
            </a:r>
            <a:endParaRPr sz="1800">
              <a:latin typeface="Montserrat"/>
              <a:ea typeface="Montserrat"/>
              <a:cs typeface="Montserrat"/>
              <a:sym typeface="Montserrat"/>
            </a:endParaRPr>
          </a:p>
          <a:p>
            <a:pPr indent="0" lvl="0" marL="0" rtl="0" algn="l">
              <a:lnSpc>
                <a:spcPct val="90000"/>
              </a:lnSpc>
              <a:spcBef>
                <a:spcPts val="1000"/>
              </a:spcBef>
              <a:spcAft>
                <a:spcPts val="0"/>
              </a:spcAft>
              <a:buClr>
                <a:schemeClr val="dk1"/>
              </a:buClr>
              <a:buSzPts val="2400"/>
              <a:buNone/>
            </a:pPr>
            <a:r>
              <a:rPr lang="en-US" sz="1800">
                <a:latin typeface="Montserrat"/>
                <a:ea typeface="Montserrat"/>
                <a:cs typeface="Montserrat"/>
                <a:sym typeface="Montserrat"/>
              </a:rPr>
              <a:t>Must be based on reality, not theory.</a:t>
            </a:r>
            <a:endParaRPr sz="1800">
              <a:latin typeface="Montserrat"/>
              <a:ea typeface="Montserrat"/>
              <a:cs typeface="Montserrat"/>
              <a:sym typeface="Montserrat"/>
            </a:endParaRPr>
          </a:p>
          <a:p>
            <a:pPr indent="0" lvl="0" marL="0" rtl="0" algn="l">
              <a:lnSpc>
                <a:spcPct val="90000"/>
              </a:lnSpc>
              <a:spcBef>
                <a:spcPts val="1000"/>
              </a:spcBef>
              <a:spcAft>
                <a:spcPts val="0"/>
              </a:spcAft>
              <a:buClr>
                <a:schemeClr val="dk1"/>
              </a:buClr>
              <a:buSzPts val="2400"/>
              <a:buNone/>
            </a:pPr>
            <a:r>
              <a:rPr lang="en-US" sz="1800">
                <a:latin typeface="Montserrat"/>
                <a:ea typeface="Montserrat"/>
                <a:cs typeface="Montserrat"/>
                <a:sym typeface="Montserrat"/>
              </a:rPr>
              <a:t>Must be reviewed aggressively and modified as program develops. </a:t>
            </a:r>
            <a:endParaRPr sz="1800">
              <a:latin typeface="Montserrat"/>
              <a:ea typeface="Montserrat"/>
              <a:cs typeface="Montserrat"/>
              <a:sym typeface="Montserrat"/>
            </a:endParaRPr>
          </a:p>
          <a:p>
            <a:pPr indent="0" lvl="0" marL="0" rtl="0" algn="l">
              <a:lnSpc>
                <a:spcPct val="90000"/>
              </a:lnSpc>
              <a:spcBef>
                <a:spcPts val="1000"/>
              </a:spcBef>
              <a:spcAft>
                <a:spcPts val="0"/>
              </a:spcAft>
              <a:buClr>
                <a:schemeClr val="dk1"/>
              </a:buClr>
              <a:buSzPts val="2400"/>
              <a:buNone/>
            </a:pPr>
            <a:r>
              <a:rPr lang="en-US" sz="1800">
                <a:latin typeface="Montserrat"/>
                <a:ea typeface="Montserrat"/>
                <a:cs typeface="Montserrat"/>
                <a:sym typeface="Montserrat"/>
              </a:rPr>
              <a:t>A brief video Number 4A with details on how to make the Quick Reference Cards is available at:</a:t>
            </a:r>
            <a:br>
              <a:rPr lang="en-US" sz="1800">
                <a:latin typeface="Montserrat"/>
                <a:ea typeface="Montserrat"/>
                <a:cs typeface="Montserrat"/>
                <a:sym typeface="Montserrat"/>
              </a:rPr>
            </a:br>
            <a:r>
              <a:rPr lang="en-US" sz="1000" u="sng">
                <a:solidFill>
                  <a:srgbClr val="1155CC"/>
                </a:solidFill>
                <a:latin typeface="Montserrat"/>
                <a:ea typeface="Montserrat"/>
                <a:cs typeface="Montserrat"/>
                <a:sym typeface="Montserrat"/>
                <a:hlinkClick r:id="rId4">
                  <a:extLst>
                    <a:ext uri="{A12FA001-AC4F-418D-AE19-62706E023703}">
                      <ahyp:hlinkClr val="tx"/>
                    </a:ext>
                  </a:extLst>
                </a:hlinkClick>
              </a:rPr>
              <a:t>https://vimeo.com/showcase/11005939</a:t>
            </a:r>
            <a:r>
              <a:rPr lang="en-US" sz="1800">
                <a:latin typeface="Montserrat"/>
                <a:ea typeface="Montserrat"/>
                <a:cs typeface="Montserrat"/>
                <a:sym typeface="Montserrat"/>
              </a:rPr>
              <a:t> </a:t>
            </a:r>
            <a:endParaRPr sz="1800">
              <a:latin typeface="Montserrat"/>
              <a:ea typeface="Montserrat"/>
              <a:cs typeface="Montserrat"/>
              <a:sym typeface="Montserrat"/>
            </a:endParaRPr>
          </a:p>
        </p:txBody>
      </p:sp>
      <p:sp>
        <p:nvSpPr>
          <p:cNvPr id="225" name="Google Shape;225;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3" name="Shape 233"/>
        <p:cNvGrpSpPr/>
        <p:nvPr/>
      </p:nvGrpSpPr>
      <p:grpSpPr>
        <a:xfrm>
          <a:off x="0" y="0"/>
          <a:ext cx="0" cy="0"/>
          <a:chOff x="0" y="0"/>
          <a:chExt cx="0" cy="0"/>
        </a:xfrm>
      </p:grpSpPr>
      <p:sp>
        <p:nvSpPr>
          <p:cNvPr id="234" name="Google Shape;234;p12"/>
          <p:cNvSpPr txBox="1"/>
          <p:nvPr>
            <p:ph type="title"/>
          </p:nvPr>
        </p:nvSpPr>
        <p:spPr>
          <a:xfrm>
            <a:off x="838200" y="1213400"/>
            <a:ext cx="10515600" cy="862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Material and Equipment Used</a:t>
            </a:r>
            <a:endParaRPr sz="3600">
              <a:latin typeface="Montserrat SemiBold"/>
              <a:ea typeface="Montserrat SemiBold"/>
              <a:cs typeface="Montserrat SemiBold"/>
              <a:sym typeface="Montserrat SemiBold"/>
            </a:endParaRPr>
          </a:p>
        </p:txBody>
      </p:sp>
      <p:sp>
        <p:nvSpPr>
          <p:cNvPr id="235" name="Google Shape;235;p12"/>
          <p:cNvSpPr txBox="1"/>
          <p:nvPr>
            <p:ph idx="1" type="body"/>
          </p:nvPr>
        </p:nvSpPr>
        <p:spPr>
          <a:xfrm>
            <a:off x="838200" y="2009800"/>
            <a:ext cx="4880400" cy="3634800"/>
          </a:xfrm>
          <a:prstGeom prst="rect">
            <a:avLst/>
          </a:prstGeom>
          <a:noFill/>
          <a:ln>
            <a:noFill/>
          </a:ln>
        </p:spPr>
        <p:txBody>
          <a:bodyPr anchorCtr="0" anchor="t" bIns="45700" lIns="91425" spcFirstLastPara="1" rIns="91425" wrap="square" tIns="45700">
            <a:noAutofit/>
          </a:bodyPr>
          <a:lstStyle/>
          <a:p>
            <a:pPr indent="-165100" lvl="0" marL="228600" rtl="0" algn="l">
              <a:lnSpc>
                <a:spcPct val="90000"/>
              </a:lnSpc>
              <a:spcBef>
                <a:spcPts val="0"/>
              </a:spcBef>
              <a:spcAft>
                <a:spcPts val="0"/>
              </a:spcAft>
              <a:buClr>
                <a:schemeClr val="dk1"/>
              </a:buClr>
              <a:buSzPts val="1800"/>
              <a:buFont typeface="Montserrat"/>
              <a:buChar char="●"/>
            </a:pPr>
            <a:r>
              <a:rPr lang="en-US" sz="1600">
                <a:latin typeface="Montserrat"/>
                <a:ea typeface="Montserrat"/>
                <a:cs typeface="Montserrat"/>
                <a:sym typeface="Montserrat"/>
              </a:rPr>
              <a:t>Laminator </a:t>
            </a:r>
            <a:r>
              <a:rPr lang="en-US" sz="1000" u="sng">
                <a:solidFill>
                  <a:schemeClr val="hlink"/>
                </a:solidFill>
                <a:latin typeface="Montserrat"/>
                <a:ea typeface="Montserrat"/>
                <a:cs typeface="Montserrat"/>
                <a:sym typeface="Montserrat"/>
                <a:hlinkClick r:id="rId4"/>
              </a:rPr>
              <a:t>https://www.amazon.com/Apache-AL13P2-Professional-13-Inch-Laminator/dp/B01M9GUKNK/ref=sr_1_1?ie=UTF8&amp;qid=1501119461&amp;sr=8-1&amp;keywords=apache+al13p+laminator</a:t>
            </a:r>
            <a:endParaRPr sz="1000">
              <a:latin typeface="Montserrat"/>
              <a:ea typeface="Montserrat"/>
              <a:cs typeface="Montserrat"/>
              <a:sym typeface="Montserrat"/>
            </a:endParaRPr>
          </a:p>
          <a:p>
            <a:pPr indent="-165100" lvl="0" marL="228600" rtl="0" algn="l">
              <a:lnSpc>
                <a:spcPct val="90000"/>
              </a:lnSpc>
              <a:spcBef>
                <a:spcPts val="1000"/>
              </a:spcBef>
              <a:spcAft>
                <a:spcPts val="0"/>
              </a:spcAft>
              <a:buClr>
                <a:schemeClr val="dk1"/>
              </a:buClr>
              <a:buSzPts val="1800"/>
              <a:buFont typeface="Montserrat"/>
              <a:buChar char="●"/>
            </a:pPr>
            <a:r>
              <a:rPr lang="en-US" sz="1600">
                <a:latin typeface="Montserrat"/>
                <a:ea typeface="Montserrat"/>
                <a:cs typeface="Montserrat"/>
                <a:sym typeface="Montserrat"/>
              </a:rPr>
              <a:t>Paper Trimmer/Cutter</a:t>
            </a:r>
            <a:r>
              <a:rPr lang="en-US" sz="1800">
                <a:latin typeface="Montserrat"/>
                <a:ea typeface="Montserrat"/>
                <a:cs typeface="Montserrat"/>
                <a:sym typeface="Montserrat"/>
              </a:rPr>
              <a:t> </a:t>
            </a:r>
            <a:br>
              <a:rPr lang="en-US" sz="1800">
                <a:latin typeface="Montserrat"/>
                <a:ea typeface="Montserrat"/>
                <a:cs typeface="Montserrat"/>
                <a:sym typeface="Montserrat"/>
              </a:rPr>
            </a:br>
            <a:r>
              <a:rPr lang="en-US" sz="1000" u="sng">
                <a:solidFill>
                  <a:schemeClr val="hlink"/>
                </a:solidFill>
                <a:latin typeface="Montserrat"/>
                <a:ea typeface="Montserrat"/>
                <a:cs typeface="Montserrat"/>
                <a:sym typeface="Montserrat"/>
                <a:hlinkClick r:id="rId5"/>
              </a:rPr>
              <a:t>https://www.amazon.com/gp/product/B00006IATG/ref=oh_aui_search_detailpage?ie=UTF8&amp;psc=1</a:t>
            </a:r>
            <a:endParaRPr sz="1000">
              <a:latin typeface="Montserrat"/>
              <a:ea typeface="Montserrat"/>
              <a:cs typeface="Montserrat"/>
              <a:sym typeface="Montserrat"/>
            </a:endParaRPr>
          </a:p>
          <a:p>
            <a:pPr indent="-165100" lvl="0" marL="228600" rtl="0" algn="l">
              <a:lnSpc>
                <a:spcPct val="90000"/>
              </a:lnSpc>
              <a:spcBef>
                <a:spcPts val="1000"/>
              </a:spcBef>
              <a:spcAft>
                <a:spcPts val="0"/>
              </a:spcAft>
              <a:buClr>
                <a:schemeClr val="dk1"/>
              </a:buClr>
              <a:buSzPts val="1800"/>
              <a:buFont typeface="Montserrat"/>
              <a:buChar char="●"/>
            </a:pPr>
            <a:r>
              <a:rPr lang="en-US" sz="1600">
                <a:latin typeface="Montserrat"/>
                <a:ea typeface="Montserrat"/>
                <a:cs typeface="Montserrat"/>
                <a:sym typeface="Montserrat"/>
              </a:rPr>
              <a:t>10mm Radius Corner Punch Rounder </a:t>
            </a:r>
            <a:r>
              <a:rPr lang="en-US" sz="1000" u="sng">
                <a:solidFill>
                  <a:schemeClr val="hlink"/>
                </a:solidFill>
                <a:latin typeface="Montserrat"/>
                <a:ea typeface="Montserrat"/>
                <a:cs typeface="Montserrat"/>
                <a:sym typeface="Montserrat"/>
                <a:hlinkClick r:id="rId6"/>
              </a:rPr>
              <a:t>https://www.amazon.com/10mm-Radius-Corner-Punch-Rounder/dp/B0048W0MQI/ref=sr_1_1?s=industrial&amp;ie=UTF8&amp;qid=1501120011&amp;sr=1-1&amp;keywords=3%2F8%22+radius+corner+rounder</a:t>
            </a:r>
            <a:endParaRPr sz="1000">
              <a:latin typeface="Montserrat"/>
              <a:ea typeface="Montserrat"/>
              <a:cs typeface="Montserrat"/>
              <a:sym typeface="Montserrat"/>
            </a:endParaRPr>
          </a:p>
          <a:p>
            <a:pPr indent="-165100" lvl="0" marL="228600" rtl="0" algn="l">
              <a:lnSpc>
                <a:spcPct val="90000"/>
              </a:lnSpc>
              <a:spcBef>
                <a:spcPts val="1000"/>
              </a:spcBef>
              <a:spcAft>
                <a:spcPts val="0"/>
              </a:spcAft>
              <a:buClr>
                <a:schemeClr val="dk1"/>
              </a:buClr>
              <a:buSzPts val="1800"/>
              <a:buFont typeface="Montserrat"/>
              <a:buChar char="●"/>
            </a:pPr>
            <a:r>
              <a:rPr lang="en-US" sz="1600">
                <a:latin typeface="Montserrat"/>
                <a:ea typeface="Montserrat"/>
                <a:cs typeface="Montserrat"/>
                <a:sym typeface="Montserrat"/>
                <a:extLst>
                  <a:ext uri="http://customooxmlschemas.google.com/">
                    <go:slidesCustomData xmlns:go="http://customooxmlschemas.google.com/" textRoundtripDataId="1"/>
                  </a:ext>
                </a:extLst>
              </a:rPr>
              <a:t>Hole Puncher – 30+ year old Swingline 3-hole punch </a:t>
            </a:r>
            <a:endParaRPr sz="1600">
              <a:latin typeface="Montserrat"/>
              <a:ea typeface="Montserrat"/>
              <a:cs typeface="Montserrat"/>
              <a:sym typeface="Montserrat"/>
            </a:endParaRPr>
          </a:p>
          <a:p>
            <a:pPr indent="0" lvl="0" marL="228600" rtl="0" algn="l">
              <a:lnSpc>
                <a:spcPct val="90000"/>
              </a:lnSpc>
              <a:spcBef>
                <a:spcPts val="1000"/>
              </a:spcBef>
              <a:spcAft>
                <a:spcPts val="0"/>
              </a:spcAft>
              <a:buNone/>
            </a:pPr>
            <a:r>
              <a:rPr lang="en-US" sz="1000" u="sng">
                <a:solidFill>
                  <a:srgbClr val="1155CC"/>
                </a:solidFill>
                <a:latin typeface="Montserrat Light"/>
                <a:ea typeface="Montserrat Light"/>
                <a:cs typeface="Montserrat Light"/>
                <a:sym typeface="Montserrat Light"/>
                <a:hlinkClick r:id="rId7">
                  <a:extLst>
                    <a:ext uri="{A12FA001-AC4F-418D-AE19-62706E023703}">
                      <ahyp:hlinkClr val="tx"/>
                    </a:ext>
                  </a:extLst>
                </a:hlinkClick>
              </a:rPr>
              <a:t>https://www.amazon.com/Swingline-A7074133-SmartTouch-Sheets-Capacity/dp/B00AFTQ4X8?source=ps-sl-shoppingads-lpcontext&amp;ref_=fplfs&amp;smid=AY2ANYVC1YIBT&amp;gQT=1&amp;th=1</a:t>
            </a:r>
            <a:r>
              <a:rPr lang="en-US" sz="1000">
                <a:solidFill>
                  <a:srgbClr val="1155CC"/>
                </a:solidFill>
                <a:latin typeface="Montserrat Light"/>
                <a:ea typeface="Montserrat Light"/>
                <a:cs typeface="Montserrat Light"/>
                <a:sym typeface="Montserrat Light"/>
              </a:rPr>
              <a:t> </a:t>
            </a:r>
            <a:endParaRPr sz="1000">
              <a:solidFill>
                <a:srgbClr val="1155CC"/>
              </a:solidFill>
              <a:latin typeface="Montserrat Light"/>
              <a:ea typeface="Montserrat Light"/>
              <a:cs typeface="Montserrat Light"/>
              <a:sym typeface="Montserrat Light"/>
            </a:endParaRPr>
          </a:p>
          <a:p>
            <a:pPr indent="-165100" lvl="0" marL="228600" rtl="0" algn="l">
              <a:lnSpc>
                <a:spcPct val="90000"/>
              </a:lnSpc>
              <a:spcBef>
                <a:spcPts val="1000"/>
              </a:spcBef>
              <a:spcAft>
                <a:spcPts val="0"/>
              </a:spcAft>
              <a:buClr>
                <a:schemeClr val="dk1"/>
              </a:buClr>
              <a:buSzPts val="1800"/>
              <a:buFont typeface="Montserrat"/>
              <a:buChar char="●"/>
            </a:pPr>
            <a:r>
              <a:rPr lang="en-US" sz="1600">
                <a:latin typeface="Montserrat"/>
                <a:ea typeface="Montserrat"/>
                <a:cs typeface="Montserrat"/>
                <a:sym typeface="Montserrat"/>
              </a:rPr>
              <a:t>Colored Paper</a:t>
            </a:r>
            <a:r>
              <a:rPr lang="en-US" sz="1800">
                <a:latin typeface="Montserrat"/>
                <a:ea typeface="Montserrat"/>
                <a:cs typeface="Montserrat"/>
                <a:sym typeface="Montserrat"/>
              </a:rPr>
              <a:t> </a:t>
            </a:r>
            <a:br>
              <a:rPr lang="en-US" sz="1800">
                <a:latin typeface="Montserrat"/>
                <a:ea typeface="Montserrat"/>
                <a:cs typeface="Montserrat"/>
                <a:sym typeface="Montserrat"/>
              </a:rPr>
            </a:br>
            <a:r>
              <a:rPr lang="en-US" sz="1000" u="sng">
                <a:solidFill>
                  <a:schemeClr val="hlink"/>
                </a:solidFill>
                <a:latin typeface="Montserrat"/>
                <a:ea typeface="Montserrat"/>
                <a:cs typeface="Montserrat"/>
                <a:sym typeface="Montserrat"/>
                <a:hlinkClick r:id="rId8"/>
              </a:rPr>
              <a:t>https://www.amazon.com/gp/product/B00008XPHO/ref=oh_aui_search_detailpage?ie=UTF8&amp;th=1</a:t>
            </a:r>
            <a:endParaRPr sz="1000">
              <a:latin typeface="Montserrat"/>
              <a:ea typeface="Montserrat"/>
              <a:cs typeface="Montserrat"/>
              <a:sym typeface="Montserrat"/>
            </a:endParaRPr>
          </a:p>
        </p:txBody>
      </p:sp>
      <p:sp>
        <p:nvSpPr>
          <p:cNvPr id="236" name="Google Shape;236;p12"/>
          <p:cNvSpPr txBox="1"/>
          <p:nvPr>
            <p:ph idx="12" type="sldNum"/>
          </p:nvPr>
        </p:nvSpPr>
        <p:spPr>
          <a:xfrm>
            <a:off x="93047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37" name="Google Shape;237;p12"/>
          <p:cNvSpPr txBox="1"/>
          <p:nvPr/>
        </p:nvSpPr>
        <p:spPr>
          <a:xfrm>
            <a:off x="6173350" y="2075600"/>
            <a:ext cx="4880400" cy="2508900"/>
          </a:xfrm>
          <a:prstGeom prst="rect">
            <a:avLst/>
          </a:prstGeom>
          <a:noFill/>
          <a:ln>
            <a:noFill/>
          </a:ln>
        </p:spPr>
        <p:txBody>
          <a:bodyPr anchorCtr="0" anchor="t" bIns="91425" lIns="91425" spcFirstLastPara="1" rIns="91425" wrap="square" tIns="91425">
            <a:spAutoFit/>
          </a:bodyPr>
          <a:lstStyle/>
          <a:p>
            <a:pPr indent="-165100" lvl="0" marL="228600" rtl="0" algn="l">
              <a:lnSpc>
                <a:spcPct val="90000"/>
              </a:lnSpc>
              <a:spcBef>
                <a:spcPts val="1000"/>
              </a:spcBef>
              <a:spcAft>
                <a:spcPts val="0"/>
              </a:spcAft>
              <a:buClr>
                <a:schemeClr val="dk1"/>
              </a:buClr>
              <a:buSzPts val="1800"/>
              <a:buFont typeface="Montserrat"/>
              <a:buChar char="●"/>
            </a:pPr>
            <a:r>
              <a:rPr lang="en-US" sz="1600">
                <a:solidFill>
                  <a:schemeClr val="dk1"/>
                </a:solidFill>
                <a:latin typeface="Montserrat"/>
                <a:ea typeface="Montserrat"/>
                <a:cs typeface="Montserrat"/>
                <a:sym typeface="Montserrat"/>
              </a:rPr>
              <a:t>5mil Thermal Laminate </a:t>
            </a:r>
            <a:r>
              <a:rPr lang="en-US" sz="1000" u="sng">
                <a:solidFill>
                  <a:schemeClr val="hlink"/>
                </a:solidFill>
                <a:latin typeface="Montserrat"/>
                <a:ea typeface="Montserrat"/>
                <a:cs typeface="Montserrat"/>
                <a:sym typeface="Montserrat"/>
                <a:hlinkClick r:id="rId9"/>
              </a:rPr>
              <a:t>https://www.amazon.com/gp/product/B00FORXKOC/ref=oh_aui_sear</a:t>
            </a:r>
            <a:r>
              <a:rPr lang="en-US" sz="1000" u="sng">
                <a:solidFill>
                  <a:schemeClr val="hlink"/>
                </a:solidFill>
                <a:latin typeface="Montserrat"/>
                <a:ea typeface="Montserrat"/>
                <a:cs typeface="Montserrat"/>
                <a:sym typeface="Montserrat"/>
                <a:hlinkClick r:id="rId10"/>
              </a:rPr>
              <a:t>c</a:t>
            </a:r>
            <a:r>
              <a:rPr lang="en-US" sz="1000" u="sng">
                <a:solidFill>
                  <a:schemeClr val="hlink"/>
                </a:solidFill>
                <a:latin typeface="Montserrat"/>
                <a:ea typeface="Montserrat"/>
                <a:cs typeface="Montserrat"/>
                <a:sym typeface="Montserrat"/>
                <a:hlinkClick r:id="rId11"/>
              </a:rPr>
              <a:t>h_detailpage?ie=UTF8&amp;psc=1</a:t>
            </a:r>
            <a:endParaRPr sz="1800">
              <a:solidFill>
                <a:schemeClr val="dk1"/>
              </a:solidFill>
              <a:latin typeface="Montserrat"/>
              <a:ea typeface="Montserrat"/>
              <a:cs typeface="Montserrat"/>
              <a:sym typeface="Montserrat"/>
            </a:endParaRPr>
          </a:p>
          <a:p>
            <a:pPr indent="0" lvl="0" marL="228600" rtl="0" algn="l">
              <a:lnSpc>
                <a:spcPct val="90000"/>
              </a:lnSpc>
              <a:spcBef>
                <a:spcPts val="1000"/>
              </a:spcBef>
              <a:spcAft>
                <a:spcPts val="0"/>
              </a:spcAft>
              <a:buNone/>
            </a:pPr>
            <a:r>
              <a:rPr lang="en-US" sz="1800">
                <a:solidFill>
                  <a:schemeClr val="dk1"/>
                </a:solidFill>
                <a:latin typeface="Montserrat"/>
                <a:ea typeface="Montserrat"/>
                <a:cs typeface="Montserrat"/>
                <a:sym typeface="Montserrat"/>
              </a:rPr>
              <a:t>OR</a:t>
            </a:r>
            <a:endParaRPr sz="1800">
              <a:solidFill>
                <a:schemeClr val="dk1"/>
              </a:solidFill>
              <a:latin typeface="Montserrat"/>
              <a:ea typeface="Montserrat"/>
              <a:cs typeface="Montserrat"/>
              <a:sym typeface="Montserrat"/>
            </a:endParaRPr>
          </a:p>
          <a:p>
            <a:pPr indent="-165100" lvl="0" marL="228600" rtl="0" algn="l">
              <a:lnSpc>
                <a:spcPct val="90000"/>
              </a:lnSpc>
              <a:spcBef>
                <a:spcPts val="1000"/>
              </a:spcBef>
              <a:spcAft>
                <a:spcPts val="0"/>
              </a:spcAft>
              <a:buClr>
                <a:schemeClr val="dk1"/>
              </a:buClr>
              <a:buSzPts val="1800"/>
              <a:buFont typeface="Montserrat"/>
              <a:buChar char="●"/>
            </a:pPr>
            <a:r>
              <a:rPr lang="en-US" sz="1600">
                <a:solidFill>
                  <a:schemeClr val="dk1"/>
                </a:solidFill>
                <a:latin typeface="Montserrat"/>
                <a:ea typeface="Montserrat"/>
                <a:cs typeface="Montserrat"/>
                <a:sym typeface="Montserrat"/>
              </a:rPr>
              <a:t>3mil Thermal Laminate </a:t>
            </a:r>
            <a:br>
              <a:rPr lang="en-US" sz="1800">
                <a:solidFill>
                  <a:schemeClr val="dk1"/>
                </a:solidFill>
                <a:latin typeface="Montserrat"/>
                <a:ea typeface="Montserrat"/>
                <a:cs typeface="Montserrat"/>
                <a:sym typeface="Montserrat"/>
              </a:rPr>
            </a:br>
            <a:r>
              <a:rPr lang="en-US" sz="1000" u="sng">
                <a:solidFill>
                  <a:schemeClr val="hlink"/>
                </a:solidFill>
                <a:latin typeface="Montserrat"/>
                <a:ea typeface="Montserrat"/>
                <a:cs typeface="Montserrat"/>
                <a:sym typeface="Montserrat"/>
                <a:hlinkClick r:id="rId12"/>
              </a:rPr>
              <a:t>https://www.amazon.com/dp/B00N54MCFE?psc=1</a:t>
            </a:r>
            <a:r>
              <a:rPr lang="en-US" sz="1800">
                <a:solidFill>
                  <a:schemeClr val="dk1"/>
                </a:solidFill>
                <a:latin typeface="Montserrat"/>
                <a:ea typeface="Montserrat"/>
                <a:cs typeface="Montserrat"/>
                <a:sym typeface="Montserrat"/>
              </a:rPr>
              <a:t> </a:t>
            </a:r>
            <a:endParaRPr sz="1800">
              <a:solidFill>
                <a:schemeClr val="dk1"/>
              </a:solidFill>
              <a:latin typeface="Montserrat"/>
              <a:ea typeface="Montserrat"/>
              <a:cs typeface="Montserrat"/>
              <a:sym typeface="Montserrat"/>
            </a:endParaRPr>
          </a:p>
          <a:p>
            <a:pPr indent="-165100" lvl="0" marL="228600" rtl="0" algn="l">
              <a:lnSpc>
                <a:spcPct val="90000"/>
              </a:lnSpc>
              <a:spcBef>
                <a:spcPts val="1000"/>
              </a:spcBef>
              <a:spcAft>
                <a:spcPts val="0"/>
              </a:spcAft>
              <a:buClr>
                <a:schemeClr val="dk1"/>
              </a:buClr>
              <a:buSzPts val="1800"/>
              <a:buFont typeface="Montserrat"/>
              <a:buChar char="●"/>
            </a:pPr>
            <a:r>
              <a:rPr lang="en-US" sz="1600">
                <a:solidFill>
                  <a:schemeClr val="dk1"/>
                </a:solidFill>
                <a:latin typeface="Montserrat"/>
                <a:ea typeface="Montserrat"/>
                <a:cs typeface="Montserrat"/>
                <a:sym typeface="Montserrat"/>
              </a:rPr>
              <a:t>1” Binder Rings, Box 100 </a:t>
            </a:r>
            <a:r>
              <a:rPr lang="en-US" sz="1000" u="sng">
                <a:solidFill>
                  <a:schemeClr val="hlink"/>
                </a:solidFill>
                <a:latin typeface="Montserrat"/>
                <a:ea typeface="Montserrat"/>
                <a:cs typeface="Montserrat"/>
                <a:sym typeface="Montserrat"/>
                <a:hlinkClick r:id="rId13"/>
              </a:rPr>
              <a:t>https://www.amazon.com/ACCO-Loose-Binder-Capacity-Silver/dp/B00008XPLC/ref=sr_1_1?s=office-products&amp;ie=UTF8&amp;qid=1501118527&amp;sr=1-1&amp;keywords=acco+loose+leaf+binder+rings+1+inch</a:t>
            </a:r>
            <a:endParaRPr sz="1000">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5" name="Shape 245"/>
        <p:cNvGrpSpPr/>
        <p:nvPr/>
      </p:nvGrpSpPr>
      <p:grpSpPr>
        <a:xfrm>
          <a:off x="0" y="0"/>
          <a:ext cx="0" cy="0"/>
          <a:chOff x="0" y="0"/>
          <a:chExt cx="0" cy="0"/>
        </a:xfrm>
      </p:grpSpPr>
      <p:pic>
        <p:nvPicPr>
          <p:cNvPr id="246" name="Google Shape;246;p13"/>
          <p:cNvPicPr preferRelativeResize="0"/>
          <p:nvPr/>
        </p:nvPicPr>
        <p:blipFill rotWithShape="1">
          <a:blip r:embed="rId4">
            <a:alphaModFix/>
          </a:blip>
          <a:srcRect b="0" l="0" r="0" t="0"/>
          <a:stretch/>
        </p:blipFill>
        <p:spPr>
          <a:xfrm>
            <a:off x="-12" y="339685"/>
            <a:ext cx="9261446" cy="5687736"/>
          </a:xfrm>
          <a:prstGeom prst="rect">
            <a:avLst/>
          </a:prstGeom>
          <a:noFill/>
          <a:ln>
            <a:noFill/>
          </a:ln>
        </p:spPr>
      </p:pic>
      <p:sp>
        <p:nvSpPr>
          <p:cNvPr id="247" name="Google Shape;247;p13"/>
          <p:cNvSpPr txBox="1"/>
          <p:nvPr/>
        </p:nvSpPr>
        <p:spPr>
          <a:xfrm>
            <a:off x="9349800" y="319138"/>
            <a:ext cx="26856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Montserrat SemiBold"/>
                <a:ea typeface="Montserrat SemiBold"/>
                <a:cs typeface="Montserrat SemiBold"/>
                <a:sym typeface="Montserrat SemiBold"/>
              </a:rPr>
              <a:t>Getting two cards </a:t>
            </a:r>
            <a:br>
              <a:rPr lang="en-US" sz="1800">
                <a:solidFill>
                  <a:schemeClr val="dk1"/>
                </a:solidFill>
                <a:latin typeface="Montserrat SemiBold"/>
                <a:ea typeface="Montserrat SemiBold"/>
                <a:cs typeface="Montserrat SemiBold"/>
                <a:sym typeface="Montserrat SemiBold"/>
              </a:rPr>
            </a:br>
            <a:r>
              <a:rPr lang="en-US" sz="1800">
                <a:solidFill>
                  <a:schemeClr val="dk1"/>
                </a:solidFill>
                <a:latin typeface="Montserrat SemiBold"/>
                <a:ea typeface="Montserrat SemiBold"/>
                <a:cs typeface="Montserrat SemiBold"/>
                <a:sym typeface="Montserrat SemiBold"/>
              </a:rPr>
              <a:t>from one sheet </a:t>
            </a:r>
            <a:br>
              <a:rPr lang="en-US" sz="1800">
                <a:solidFill>
                  <a:schemeClr val="dk1"/>
                </a:solidFill>
                <a:latin typeface="Montserrat SemiBold"/>
                <a:ea typeface="Montserrat SemiBold"/>
                <a:cs typeface="Montserrat SemiBold"/>
                <a:sym typeface="Montserrat SemiBold"/>
              </a:rPr>
            </a:br>
            <a:r>
              <a:rPr lang="en-US" sz="1800">
                <a:solidFill>
                  <a:schemeClr val="dk1"/>
                </a:solidFill>
                <a:latin typeface="Montserrat SemiBold"/>
                <a:ea typeface="Montserrat SemiBold"/>
                <a:cs typeface="Montserrat SemiBold"/>
                <a:sym typeface="Montserrat SemiBold"/>
              </a:rPr>
              <a:t>of paper</a:t>
            </a:r>
            <a:endParaRPr sz="1800">
              <a:latin typeface="Montserrat SemiBold"/>
              <a:ea typeface="Montserrat SemiBold"/>
              <a:cs typeface="Montserrat SemiBold"/>
              <a:sym typeface="Montserrat SemiBold"/>
            </a:endParaRPr>
          </a:p>
        </p:txBody>
      </p:sp>
      <p:cxnSp>
        <p:nvCxnSpPr>
          <p:cNvPr id="248" name="Google Shape;248;p13"/>
          <p:cNvCxnSpPr/>
          <p:nvPr/>
        </p:nvCxnSpPr>
        <p:spPr>
          <a:xfrm>
            <a:off x="2399250" y="3321250"/>
            <a:ext cx="6654900" cy="14400"/>
          </a:xfrm>
          <a:prstGeom prst="straightConnector1">
            <a:avLst/>
          </a:prstGeom>
          <a:noFill/>
          <a:ln cap="flat" cmpd="sng" w="76200">
            <a:solidFill>
              <a:srgbClr val="FF0000"/>
            </a:solidFill>
            <a:prstDash val="solid"/>
            <a:miter lim="800000"/>
            <a:headEnd len="sm" w="sm" type="none"/>
            <a:tailEnd len="sm" w="sm" type="none"/>
          </a:ln>
        </p:spPr>
      </p:cxnSp>
      <p:sp>
        <p:nvSpPr>
          <p:cNvPr id="249" name="Google Shape;249;p13"/>
          <p:cNvSpPr txBox="1"/>
          <p:nvPr/>
        </p:nvSpPr>
        <p:spPr>
          <a:xfrm>
            <a:off x="9531178" y="4663846"/>
            <a:ext cx="2685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
        <p:nvSpPr>
          <p:cNvPr id="250" name="Google Shape;250;p13"/>
          <p:cNvSpPr txBox="1"/>
          <p:nvPr/>
        </p:nvSpPr>
        <p:spPr>
          <a:xfrm>
            <a:off x="9349795" y="1294609"/>
            <a:ext cx="2709600" cy="4870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en-US" sz="1600">
                <a:solidFill>
                  <a:schemeClr val="dk1"/>
                </a:solidFill>
                <a:latin typeface="Montserrat"/>
                <a:ea typeface="Montserrat"/>
                <a:cs typeface="Montserrat"/>
                <a:sym typeface="Montserrat"/>
              </a:rPr>
              <a:t>1. </a:t>
            </a:r>
            <a:r>
              <a:rPr lang="en-US" sz="1600">
                <a:solidFill>
                  <a:schemeClr val="dk1"/>
                </a:solidFill>
                <a:latin typeface="Montserrat"/>
                <a:ea typeface="Montserrat"/>
                <a:cs typeface="Montserrat"/>
                <a:sym typeface="Montserrat"/>
              </a:rPr>
              <a:t>Create a master version of the checklist. </a:t>
            </a:r>
            <a:endParaRPr sz="1600">
              <a:latin typeface="Montserrat"/>
              <a:ea typeface="Montserrat"/>
              <a:cs typeface="Montserrat"/>
              <a:sym typeface="Montserrat"/>
            </a:endParaRPr>
          </a:p>
          <a:p>
            <a:pPr indent="0" lvl="0" marL="0" marR="0" rtl="0" algn="l">
              <a:lnSpc>
                <a:spcPct val="115000"/>
              </a:lnSpc>
              <a:spcBef>
                <a:spcPts val="0"/>
              </a:spcBef>
              <a:spcAft>
                <a:spcPts val="0"/>
              </a:spcAft>
              <a:buNone/>
            </a:pPr>
            <a:r>
              <a:rPr lang="en-US" sz="1600">
                <a:solidFill>
                  <a:schemeClr val="dk1"/>
                </a:solidFill>
                <a:latin typeface="Montserrat"/>
                <a:ea typeface="Montserrat"/>
                <a:cs typeface="Montserrat"/>
                <a:sym typeface="Montserrat"/>
              </a:rPr>
              <a:t>2. Half it and then copy the first half again on the first page.  </a:t>
            </a:r>
            <a:endParaRPr sz="1600">
              <a:latin typeface="Montserrat"/>
              <a:ea typeface="Montserrat"/>
              <a:cs typeface="Montserrat"/>
              <a:sym typeface="Montserrat"/>
            </a:endParaRPr>
          </a:p>
          <a:p>
            <a:pPr indent="0" lvl="0" marL="0" marR="0" rtl="0" algn="l">
              <a:lnSpc>
                <a:spcPct val="115000"/>
              </a:lnSpc>
              <a:spcBef>
                <a:spcPts val="0"/>
              </a:spcBef>
              <a:spcAft>
                <a:spcPts val="0"/>
              </a:spcAft>
              <a:buNone/>
            </a:pPr>
            <a:r>
              <a:rPr lang="en-US" sz="1600">
                <a:solidFill>
                  <a:schemeClr val="dk1"/>
                </a:solidFill>
                <a:latin typeface="Montserrat"/>
                <a:ea typeface="Montserrat"/>
                <a:cs typeface="Montserrat"/>
                <a:sym typeface="Montserrat"/>
              </a:rPr>
              <a:t>3. Copy the second half of the checklist again on the second page.</a:t>
            </a:r>
            <a:endParaRPr sz="1600">
              <a:latin typeface="Montserrat"/>
              <a:ea typeface="Montserrat"/>
              <a:cs typeface="Montserrat"/>
              <a:sym typeface="Montserrat"/>
            </a:endParaRPr>
          </a:p>
          <a:p>
            <a:pPr indent="0" lvl="0" marL="0" marR="0" rtl="0" algn="l">
              <a:lnSpc>
                <a:spcPct val="115000"/>
              </a:lnSpc>
              <a:spcBef>
                <a:spcPts val="0"/>
              </a:spcBef>
              <a:spcAft>
                <a:spcPts val="0"/>
              </a:spcAft>
              <a:buNone/>
            </a:pPr>
            <a:r>
              <a:rPr lang="en-US" sz="1600">
                <a:solidFill>
                  <a:schemeClr val="dk1"/>
                </a:solidFill>
                <a:latin typeface="Montserrat"/>
                <a:ea typeface="Montserrat"/>
                <a:cs typeface="Montserrat"/>
                <a:sym typeface="Montserrat"/>
              </a:rPr>
              <a:t>4.  Adjust margin on second page left side to match first page far right; print.</a:t>
            </a:r>
            <a:endParaRPr sz="1600">
              <a:latin typeface="Montserrat"/>
              <a:ea typeface="Montserrat"/>
              <a:cs typeface="Montserrat"/>
              <a:sym typeface="Montserrat"/>
            </a:endParaRPr>
          </a:p>
          <a:p>
            <a:pPr indent="0" lvl="0" marL="0" marR="0" rtl="0" algn="l">
              <a:lnSpc>
                <a:spcPct val="115000"/>
              </a:lnSpc>
              <a:spcBef>
                <a:spcPts val="0"/>
              </a:spcBef>
              <a:spcAft>
                <a:spcPts val="0"/>
              </a:spcAft>
              <a:buNone/>
            </a:pPr>
            <a:r>
              <a:rPr lang="en-US" sz="1600">
                <a:solidFill>
                  <a:schemeClr val="dk1"/>
                </a:solidFill>
                <a:latin typeface="Montserrat"/>
                <a:ea typeface="Montserrat"/>
                <a:cs typeface="Montserrat"/>
                <a:sym typeface="Montserrat"/>
              </a:rPr>
              <a:t>5. Align the gap between the two pages (red line). </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US" sz="1600">
                <a:solidFill>
                  <a:schemeClr val="dk1"/>
                </a:solidFill>
                <a:latin typeface="Montserrat"/>
                <a:ea typeface="Montserrat"/>
                <a:cs typeface="Montserrat"/>
                <a:sym typeface="Montserrat"/>
              </a:rPr>
              <a:t>6. Print on both sides of paper </a:t>
            </a:r>
            <a:endParaRPr sz="1600">
              <a:solidFill>
                <a:schemeClr val="dk1"/>
              </a:solidFill>
              <a:latin typeface="Montserrat"/>
              <a:ea typeface="Montserrat"/>
              <a:cs typeface="Montserrat"/>
              <a:sym typeface="Montserrat"/>
            </a:endParaRPr>
          </a:p>
        </p:txBody>
      </p:sp>
      <p:cxnSp>
        <p:nvCxnSpPr>
          <p:cNvPr id="251" name="Google Shape;251;p13"/>
          <p:cNvCxnSpPr/>
          <p:nvPr/>
        </p:nvCxnSpPr>
        <p:spPr>
          <a:xfrm rot="10800000">
            <a:off x="5156703" y="2226249"/>
            <a:ext cx="4193100" cy="790800"/>
          </a:xfrm>
          <a:prstGeom prst="curvedConnector3">
            <a:avLst>
              <a:gd fmla="val 50000" name="adj1"/>
            </a:avLst>
          </a:prstGeom>
          <a:noFill/>
          <a:ln cap="flat" cmpd="sng" w="28575">
            <a:solidFill>
              <a:srgbClr val="C00000"/>
            </a:solidFill>
            <a:prstDash val="solid"/>
            <a:miter lim="800000"/>
            <a:headEnd len="sm" w="sm" type="none"/>
            <a:tailEnd len="med" w="med" type="triangle"/>
          </a:ln>
        </p:spPr>
      </p:cxnSp>
      <p:cxnSp>
        <p:nvCxnSpPr>
          <p:cNvPr id="252" name="Google Shape;252;p13"/>
          <p:cNvCxnSpPr/>
          <p:nvPr/>
        </p:nvCxnSpPr>
        <p:spPr>
          <a:xfrm rot="10800000">
            <a:off x="6351304" y="2127250"/>
            <a:ext cx="2998500" cy="889800"/>
          </a:xfrm>
          <a:prstGeom prst="curvedConnector3">
            <a:avLst>
              <a:gd fmla="val 50000" name="adj1"/>
            </a:avLst>
          </a:prstGeom>
          <a:noFill/>
          <a:ln cap="flat" cmpd="sng" w="28575">
            <a:solidFill>
              <a:srgbClr val="C00000"/>
            </a:solidFill>
            <a:prstDash val="solid"/>
            <a:miter lim="800000"/>
            <a:headEnd len="sm" w="sm" type="none"/>
            <a:tailEnd len="med" w="med" type="triangle"/>
          </a:ln>
        </p:spPr>
      </p:cxnSp>
      <p:sp>
        <p:nvSpPr>
          <p:cNvPr id="253" name="Google Shape;253;p13"/>
          <p:cNvSpPr txBox="1"/>
          <p:nvPr>
            <p:ph idx="12" type="sldNum"/>
          </p:nvPr>
        </p:nvSpPr>
        <p:spPr>
          <a:xfrm>
            <a:off x="93210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1" name="Shape 261"/>
        <p:cNvGrpSpPr/>
        <p:nvPr/>
      </p:nvGrpSpPr>
      <p:grpSpPr>
        <a:xfrm>
          <a:off x="0" y="0"/>
          <a:ext cx="0" cy="0"/>
          <a:chOff x="0" y="0"/>
          <a:chExt cx="0" cy="0"/>
        </a:xfrm>
      </p:grpSpPr>
      <p:pic>
        <p:nvPicPr>
          <p:cNvPr id="262" name="Google Shape;262;p14"/>
          <p:cNvPicPr preferRelativeResize="0"/>
          <p:nvPr/>
        </p:nvPicPr>
        <p:blipFill rotWithShape="1">
          <a:blip r:embed="rId4">
            <a:alphaModFix/>
          </a:blip>
          <a:srcRect b="0" l="0" r="0" t="0"/>
          <a:stretch/>
        </p:blipFill>
        <p:spPr>
          <a:xfrm rot="5400000">
            <a:off x="-344142" y="1081660"/>
            <a:ext cx="5078629" cy="3808968"/>
          </a:xfrm>
          <a:prstGeom prst="rect">
            <a:avLst/>
          </a:prstGeom>
          <a:noFill/>
          <a:ln>
            <a:noFill/>
          </a:ln>
        </p:spPr>
      </p:pic>
      <p:pic>
        <p:nvPicPr>
          <p:cNvPr id="263" name="Google Shape;263;p14"/>
          <p:cNvPicPr preferRelativeResize="0"/>
          <p:nvPr/>
        </p:nvPicPr>
        <p:blipFill rotWithShape="1">
          <a:blip r:embed="rId5">
            <a:alphaModFix/>
          </a:blip>
          <a:srcRect b="0" l="0" r="0" t="0"/>
          <a:stretch/>
        </p:blipFill>
        <p:spPr>
          <a:xfrm rot="5400000">
            <a:off x="3572625" y="1097949"/>
            <a:ext cx="5060650" cy="3795501"/>
          </a:xfrm>
          <a:prstGeom prst="rect">
            <a:avLst/>
          </a:prstGeom>
          <a:noFill/>
          <a:ln>
            <a:noFill/>
          </a:ln>
        </p:spPr>
      </p:pic>
      <p:pic>
        <p:nvPicPr>
          <p:cNvPr id="264" name="Google Shape;264;p14"/>
          <p:cNvPicPr preferRelativeResize="0"/>
          <p:nvPr/>
        </p:nvPicPr>
        <p:blipFill rotWithShape="1">
          <a:blip r:embed="rId6">
            <a:alphaModFix/>
          </a:blip>
          <a:srcRect b="0" l="0" r="0" t="0"/>
          <a:stretch/>
        </p:blipFill>
        <p:spPr>
          <a:xfrm rot="5400000">
            <a:off x="7473736" y="1097875"/>
            <a:ext cx="5060093" cy="3795070"/>
          </a:xfrm>
          <a:prstGeom prst="rect">
            <a:avLst/>
          </a:prstGeom>
          <a:noFill/>
          <a:ln>
            <a:noFill/>
          </a:ln>
        </p:spPr>
      </p:pic>
      <p:sp>
        <p:nvSpPr>
          <p:cNvPr id="265" name="Google Shape;265;p14"/>
          <p:cNvSpPr txBox="1"/>
          <p:nvPr/>
        </p:nvSpPr>
        <p:spPr>
          <a:xfrm>
            <a:off x="255373" y="5602233"/>
            <a:ext cx="36081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solidFill>
                  <a:schemeClr val="dk1"/>
                </a:solidFill>
                <a:latin typeface="Montserrat"/>
                <a:ea typeface="Montserrat"/>
                <a:cs typeface="Montserrat"/>
                <a:sym typeface="Montserrat"/>
              </a:rPr>
              <a:t>7. Trim right side page one.</a:t>
            </a:r>
            <a:endParaRPr>
              <a:latin typeface="Montserrat"/>
              <a:ea typeface="Montserrat"/>
              <a:cs typeface="Montserrat"/>
              <a:sym typeface="Montserrat"/>
            </a:endParaRPr>
          </a:p>
          <a:p>
            <a:pPr indent="0" lvl="0" marL="0" marR="0" rtl="0" algn="l">
              <a:spcBef>
                <a:spcPts val="0"/>
              </a:spcBef>
              <a:spcAft>
                <a:spcPts val="0"/>
              </a:spcAft>
              <a:buNone/>
            </a:pPr>
            <a:r>
              <a:rPr lang="en-US">
                <a:solidFill>
                  <a:schemeClr val="dk1"/>
                </a:solidFill>
                <a:latin typeface="Montserrat"/>
                <a:ea typeface="Montserrat"/>
                <a:cs typeface="Montserrat"/>
                <a:sym typeface="Montserrat"/>
              </a:rPr>
              <a:t>8. Cut in half at approximately red line.</a:t>
            </a:r>
            <a:endParaRPr>
              <a:solidFill>
                <a:schemeClr val="dk1"/>
              </a:solidFill>
              <a:latin typeface="Montserrat"/>
              <a:ea typeface="Montserrat"/>
              <a:cs typeface="Montserrat"/>
              <a:sym typeface="Montserrat"/>
            </a:endParaRPr>
          </a:p>
        </p:txBody>
      </p:sp>
      <p:sp>
        <p:nvSpPr>
          <p:cNvPr id="266" name="Google Shape;266;p14"/>
          <p:cNvSpPr txBox="1"/>
          <p:nvPr/>
        </p:nvSpPr>
        <p:spPr>
          <a:xfrm>
            <a:off x="4230129" y="5602223"/>
            <a:ext cx="37236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solidFill>
                  <a:schemeClr val="dk1"/>
                </a:solidFill>
                <a:latin typeface="Montserrat"/>
                <a:ea typeface="Montserrat"/>
                <a:cs typeface="Montserrat"/>
                <a:sym typeface="Montserrat"/>
              </a:rPr>
              <a:t>9. Mix short and long cards in laminate to maximize coverage.  </a:t>
            </a:r>
            <a:endParaRPr>
              <a:latin typeface="Montserrat"/>
              <a:ea typeface="Montserrat"/>
              <a:cs typeface="Montserrat"/>
              <a:sym typeface="Montserrat"/>
            </a:endParaRPr>
          </a:p>
        </p:txBody>
      </p:sp>
      <p:sp>
        <p:nvSpPr>
          <p:cNvPr id="267" name="Google Shape;267;p14"/>
          <p:cNvSpPr txBox="1"/>
          <p:nvPr/>
        </p:nvSpPr>
        <p:spPr>
          <a:xfrm>
            <a:off x="8106240" y="5602230"/>
            <a:ext cx="35916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solidFill>
                  <a:schemeClr val="dk1"/>
                </a:solidFill>
                <a:latin typeface="Montserrat"/>
                <a:ea typeface="Montserrat"/>
                <a:cs typeface="Montserrat"/>
                <a:sym typeface="Montserrat"/>
              </a:rPr>
              <a:t>10.  Use a paper sleeve to protect laminator </a:t>
            </a:r>
            <a:r>
              <a:rPr lang="en-US">
                <a:solidFill>
                  <a:schemeClr val="dk1"/>
                </a:solidFill>
                <a:latin typeface="Montserrat SemiBold"/>
                <a:ea typeface="Montserrat SemiBold"/>
                <a:cs typeface="Montserrat SemiBold"/>
                <a:sym typeface="Montserrat SemiBold"/>
              </a:rPr>
              <a:t>if needed</a:t>
            </a:r>
            <a:r>
              <a:rPr lang="en-US">
                <a:solidFill>
                  <a:schemeClr val="dk1"/>
                </a:solidFill>
                <a:latin typeface="Montserrat"/>
                <a:ea typeface="Montserrat"/>
                <a:cs typeface="Montserrat"/>
                <a:sym typeface="Montserrat"/>
              </a:rPr>
              <a:t>. </a:t>
            </a:r>
            <a:endParaRPr>
              <a:latin typeface="Montserrat"/>
              <a:ea typeface="Montserrat"/>
              <a:cs typeface="Montserrat"/>
              <a:sym typeface="Montserrat"/>
            </a:endParaRPr>
          </a:p>
        </p:txBody>
      </p:sp>
      <p:sp>
        <p:nvSpPr>
          <p:cNvPr id="268" name="Google Shape;268;p14"/>
          <p:cNvSpPr txBox="1"/>
          <p:nvPr>
            <p:ph idx="12" type="sldNum"/>
          </p:nvPr>
        </p:nvSpPr>
        <p:spPr>
          <a:xfrm>
            <a:off x="929432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6" name="Shape 276"/>
        <p:cNvGrpSpPr/>
        <p:nvPr/>
      </p:nvGrpSpPr>
      <p:grpSpPr>
        <a:xfrm>
          <a:off x="0" y="0"/>
          <a:ext cx="0" cy="0"/>
          <a:chOff x="0" y="0"/>
          <a:chExt cx="0" cy="0"/>
        </a:xfrm>
      </p:grpSpPr>
      <p:pic>
        <p:nvPicPr>
          <p:cNvPr id="277" name="Google Shape;277;p15"/>
          <p:cNvPicPr preferRelativeResize="0"/>
          <p:nvPr/>
        </p:nvPicPr>
        <p:blipFill rotWithShape="1">
          <a:blip r:embed="rId4">
            <a:alphaModFix/>
          </a:blip>
          <a:srcRect b="1990" l="15285" r="15751" t="4165"/>
          <a:stretch/>
        </p:blipFill>
        <p:spPr>
          <a:xfrm rot="5400000">
            <a:off x="408650" y="1979849"/>
            <a:ext cx="2524725" cy="2576726"/>
          </a:xfrm>
          <a:prstGeom prst="rect">
            <a:avLst/>
          </a:prstGeom>
          <a:noFill/>
          <a:ln>
            <a:noFill/>
          </a:ln>
        </p:spPr>
      </p:pic>
      <p:pic>
        <p:nvPicPr>
          <p:cNvPr id="278" name="Google Shape;278;p15"/>
          <p:cNvPicPr preferRelativeResize="0"/>
          <p:nvPr/>
        </p:nvPicPr>
        <p:blipFill rotWithShape="1">
          <a:blip r:embed="rId5">
            <a:alphaModFix/>
          </a:blip>
          <a:srcRect b="2132" l="13723" r="18001" t="14802"/>
          <a:stretch/>
        </p:blipFill>
        <p:spPr>
          <a:xfrm rot="5400000">
            <a:off x="3530862" y="2143188"/>
            <a:ext cx="2511027" cy="2271149"/>
          </a:xfrm>
          <a:prstGeom prst="rect">
            <a:avLst/>
          </a:prstGeom>
          <a:noFill/>
          <a:ln>
            <a:noFill/>
          </a:ln>
        </p:spPr>
      </p:pic>
      <p:pic>
        <p:nvPicPr>
          <p:cNvPr id="279" name="Google Shape;279;p15"/>
          <p:cNvPicPr preferRelativeResize="0"/>
          <p:nvPr/>
        </p:nvPicPr>
        <p:blipFill rotWithShape="1">
          <a:blip r:embed="rId6">
            <a:alphaModFix/>
          </a:blip>
          <a:srcRect b="2282" l="10103" r="18705" t="8669"/>
          <a:stretch/>
        </p:blipFill>
        <p:spPr>
          <a:xfrm rot="5400000">
            <a:off x="6306714" y="2103063"/>
            <a:ext cx="2510724" cy="2355349"/>
          </a:xfrm>
          <a:prstGeom prst="rect">
            <a:avLst/>
          </a:prstGeom>
          <a:noFill/>
          <a:ln>
            <a:noFill/>
          </a:ln>
        </p:spPr>
      </p:pic>
      <p:pic>
        <p:nvPicPr>
          <p:cNvPr id="280" name="Google Shape;280;p15"/>
          <p:cNvPicPr preferRelativeResize="0"/>
          <p:nvPr/>
        </p:nvPicPr>
        <p:blipFill rotWithShape="1">
          <a:blip r:embed="rId7">
            <a:alphaModFix/>
          </a:blip>
          <a:srcRect b="2912" l="10931" r="19760" t="3393"/>
          <a:stretch/>
        </p:blipFill>
        <p:spPr>
          <a:xfrm rot="5400000">
            <a:off x="9180227" y="2006349"/>
            <a:ext cx="2517348" cy="2552250"/>
          </a:xfrm>
          <a:prstGeom prst="rect">
            <a:avLst/>
          </a:prstGeom>
          <a:noFill/>
          <a:ln>
            <a:noFill/>
          </a:ln>
        </p:spPr>
      </p:pic>
      <p:sp>
        <p:nvSpPr>
          <p:cNvPr id="281" name="Google Shape;281;p15"/>
          <p:cNvSpPr txBox="1"/>
          <p:nvPr/>
        </p:nvSpPr>
        <p:spPr>
          <a:xfrm>
            <a:off x="387755" y="1526851"/>
            <a:ext cx="25665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Montserrat"/>
                <a:ea typeface="Montserrat"/>
                <a:cs typeface="Montserrat"/>
                <a:sym typeface="Montserrat"/>
              </a:rPr>
              <a:t>Laminate…</a:t>
            </a:r>
            <a:endParaRPr sz="1800">
              <a:solidFill>
                <a:schemeClr val="lt1"/>
              </a:solidFill>
              <a:latin typeface="Montserrat"/>
              <a:ea typeface="Montserrat"/>
              <a:cs typeface="Montserrat"/>
              <a:sym typeface="Montserrat"/>
            </a:endParaRPr>
          </a:p>
        </p:txBody>
      </p:sp>
      <p:sp>
        <p:nvSpPr>
          <p:cNvPr id="282" name="Google Shape;282;p15"/>
          <p:cNvSpPr txBox="1"/>
          <p:nvPr/>
        </p:nvSpPr>
        <p:spPr>
          <a:xfrm>
            <a:off x="3650811" y="1526850"/>
            <a:ext cx="1900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Cut…</a:t>
            </a:r>
            <a:endParaRPr sz="1800">
              <a:latin typeface="Montserrat"/>
              <a:ea typeface="Montserrat"/>
              <a:cs typeface="Montserrat"/>
              <a:sym typeface="Montserrat"/>
            </a:endParaRPr>
          </a:p>
        </p:txBody>
      </p:sp>
      <p:sp>
        <p:nvSpPr>
          <p:cNvPr id="283" name="Google Shape;283;p15"/>
          <p:cNvSpPr txBox="1"/>
          <p:nvPr/>
        </p:nvSpPr>
        <p:spPr>
          <a:xfrm>
            <a:off x="6384397" y="1526851"/>
            <a:ext cx="26817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Trim corners…</a:t>
            </a:r>
            <a:endParaRPr sz="1800">
              <a:latin typeface="Montserrat"/>
              <a:ea typeface="Montserrat"/>
              <a:cs typeface="Montserrat"/>
              <a:sym typeface="Montserrat"/>
            </a:endParaRPr>
          </a:p>
        </p:txBody>
      </p:sp>
      <p:sp>
        <p:nvSpPr>
          <p:cNvPr id="284" name="Google Shape;284;p15"/>
          <p:cNvSpPr txBox="1"/>
          <p:nvPr/>
        </p:nvSpPr>
        <p:spPr>
          <a:xfrm>
            <a:off x="9162773" y="1526858"/>
            <a:ext cx="23589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Punch holes.</a:t>
            </a:r>
            <a:endParaRPr sz="1800">
              <a:latin typeface="Montserrat"/>
              <a:ea typeface="Montserrat"/>
              <a:cs typeface="Montserrat"/>
              <a:sym typeface="Montserrat"/>
            </a:endParaRPr>
          </a:p>
        </p:txBody>
      </p:sp>
      <p:cxnSp>
        <p:nvCxnSpPr>
          <p:cNvPr id="285" name="Google Shape;285;p15"/>
          <p:cNvCxnSpPr>
            <a:stCxn id="277" idx="0"/>
          </p:cNvCxnSpPr>
          <p:nvPr/>
        </p:nvCxnSpPr>
        <p:spPr>
          <a:xfrm flipH="1" rot="10800000">
            <a:off x="2959375" y="3264612"/>
            <a:ext cx="889200" cy="3600"/>
          </a:xfrm>
          <a:prstGeom prst="straightConnector1">
            <a:avLst/>
          </a:prstGeom>
          <a:noFill/>
          <a:ln cap="flat" cmpd="sng" w="38100">
            <a:solidFill>
              <a:srgbClr val="3A3838"/>
            </a:solidFill>
            <a:prstDash val="solid"/>
            <a:miter lim="800000"/>
            <a:headEnd len="sm" w="sm" type="none"/>
            <a:tailEnd len="med" w="med" type="triangle"/>
          </a:ln>
        </p:spPr>
      </p:cxnSp>
      <p:sp>
        <p:nvSpPr>
          <p:cNvPr id="286" name="Google Shape;286;p15"/>
          <p:cNvSpPr txBox="1"/>
          <p:nvPr>
            <p:ph idx="12" type="sldNum"/>
          </p:nvPr>
        </p:nvSpPr>
        <p:spPr>
          <a:xfrm>
            <a:off x="929432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cxnSp>
        <p:nvCxnSpPr>
          <p:cNvPr id="287" name="Google Shape;287;p15"/>
          <p:cNvCxnSpPr/>
          <p:nvPr/>
        </p:nvCxnSpPr>
        <p:spPr>
          <a:xfrm flipH="1" rot="10800000">
            <a:off x="5667017" y="3414241"/>
            <a:ext cx="889200" cy="3600"/>
          </a:xfrm>
          <a:prstGeom prst="straightConnector1">
            <a:avLst/>
          </a:prstGeom>
          <a:noFill/>
          <a:ln cap="flat" cmpd="sng" w="38100">
            <a:solidFill>
              <a:srgbClr val="3A3838"/>
            </a:solidFill>
            <a:prstDash val="solid"/>
            <a:miter lim="800000"/>
            <a:headEnd len="sm" w="sm" type="none"/>
            <a:tailEnd len="med" w="med" type="triangle"/>
          </a:ln>
        </p:spPr>
      </p:cxnSp>
      <p:cxnSp>
        <p:nvCxnSpPr>
          <p:cNvPr id="288" name="Google Shape;288;p15"/>
          <p:cNvCxnSpPr/>
          <p:nvPr/>
        </p:nvCxnSpPr>
        <p:spPr>
          <a:xfrm flipH="1" rot="10800000">
            <a:off x="8477327" y="3421374"/>
            <a:ext cx="889200" cy="3600"/>
          </a:xfrm>
          <a:prstGeom prst="straightConnector1">
            <a:avLst/>
          </a:prstGeom>
          <a:noFill/>
          <a:ln cap="flat" cmpd="sng" w="38100">
            <a:solidFill>
              <a:srgbClr val="3A3838"/>
            </a:solidFill>
            <a:prstDash val="solid"/>
            <a:miter lim="800000"/>
            <a:headEnd len="sm" w="sm" type="none"/>
            <a:tailEnd len="med" w="med"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6" name="Shape 296"/>
        <p:cNvGrpSpPr/>
        <p:nvPr/>
      </p:nvGrpSpPr>
      <p:grpSpPr>
        <a:xfrm>
          <a:off x="0" y="0"/>
          <a:ext cx="0" cy="0"/>
          <a:chOff x="0" y="0"/>
          <a:chExt cx="0" cy="0"/>
        </a:xfrm>
      </p:grpSpPr>
      <p:sp>
        <p:nvSpPr>
          <p:cNvPr id="297" name="Google Shape;297;p16"/>
          <p:cNvSpPr txBox="1"/>
          <p:nvPr>
            <p:ph type="title"/>
          </p:nvPr>
        </p:nvSpPr>
        <p:spPr>
          <a:xfrm>
            <a:off x="6384675" y="9445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Final Assembly</a:t>
            </a:r>
            <a:endParaRPr sz="3600">
              <a:latin typeface="Montserrat SemiBold"/>
              <a:ea typeface="Montserrat SemiBold"/>
              <a:cs typeface="Montserrat SemiBold"/>
              <a:sym typeface="Montserrat SemiBold"/>
            </a:endParaRPr>
          </a:p>
        </p:txBody>
      </p:sp>
      <p:pic>
        <p:nvPicPr>
          <p:cNvPr id="298" name="Google Shape;298;p16"/>
          <p:cNvPicPr preferRelativeResize="0"/>
          <p:nvPr/>
        </p:nvPicPr>
        <p:blipFill rotWithShape="1">
          <a:blip r:embed="rId4">
            <a:alphaModFix/>
          </a:blip>
          <a:srcRect b="857" l="6816" r="12879" t="5618"/>
          <a:stretch/>
        </p:blipFill>
        <p:spPr>
          <a:xfrm rot="5400000">
            <a:off x="263224" y="1097694"/>
            <a:ext cx="5338117" cy="4662617"/>
          </a:xfrm>
          <a:prstGeom prst="rect">
            <a:avLst/>
          </a:prstGeom>
          <a:noFill/>
          <a:ln>
            <a:noFill/>
          </a:ln>
        </p:spPr>
      </p:pic>
      <p:sp>
        <p:nvSpPr>
          <p:cNvPr id="299" name="Google Shape;299;p16"/>
          <p:cNvSpPr txBox="1"/>
          <p:nvPr/>
        </p:nvSpPr>
        <p:spPr>
          <a:xfrm>
            <a:off x="6384678" y="1889218"/>
            <a:ext cx="4745100" cy="32784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1800">
                <a:solidFill>
                  <a:schemeClr val="dk1"/>
                </a:solidFill>
                <a:latin typeface="Montserrat"/>
                <a:ea typeface="Montserrat"/>
                <a:cs typeface="Montserrat"/>
                <a:sym typeface="Montserrat"/>
              </a:rPr>
              <a:t>Stack in order of use</a:t>
            </a:r>
            <a:endParaRPr sz="1800">
              <a:latin typeface="Montserrat"/>
              <a:ea typeface="Montserrat"/>
              <a:cs typeface="Montserrat"/>
              <a:sym typeface="Montserrat"/>
            </a:endParaRPr>
          </a:p>
          <a:p>
            <a:pPr indent="-254000" lvl="0" marL="342900" marR="0" rtl="0" algn="l">
              <a:lnSpc>
                <a:spcPct val="150000"/>
              </a:lnSpc>
              <a:spcBef>
                <a:spcPts val="0"/>
              </a:spcBef>
              <a:spcAft>
                <a:spcPts val="0"/>
              </a:spcAft>
              <a:buClr>
                <a:schemeClr val="dk1"/>
              </a:buClr>
              <a:buSzPts val="1800"/>
              <a:buFont typeface="Montserrat"/>
              <a:buAutoNum type="arabicPeriod"/>
            </a:pPr>
            <a:r>
              <a:rPr lang="en-US" sz="1800">
                <a:solidFill>
                  <a:schemeClr val="dk1"/>
                </a:solidFill>
                <a:latin typeface="Montserrat"/>
                <a:ea typeface="Montserrat"/>
                <a:cs typeface="Montserrat"/>
                <a:sym typeface="Montserrat"/>
              </a:rPr>
              <a:t>Incident Commander</a:t>
            </a:r>
            <a:endParaRPr sz="1800">
              <a:latin typeface="Montserrat"/>
              <a:ea typeface="Montserrat"/>
              <a:cs typeface="Montserrat"/>
              <a:sym typeface="Montserrat"/>
            </a:endParaRPr>
          </a:p>
          <a:p>
            <a:pPr indent="-254000" lvl="0" marL="342900" marR="0" rtl="0" algn="l">
              <a:lnSpc>
                <a:spcPct val="150000"/>
              </a:lnSpc>
              <a:spcBef>
                <a:spcPts val="0"/>
              </a:spcBef>
              <a:spcAft>
                <a:spcPts val="0"/>
              </a:spcAft>
              <a:buClr>
                <a:schemeClr val="dk1"/>
              </a:buClr>
              <a:buSzPts val="1800"/>
              <a:buFont typeface="Montserrat"/>
              <a:buAutoNum type="arabicPeriod"/>
            </a:pPr>
            <a:r>
              <a:rPr lang="en-US" sz="1800">
                <a:solidFill>
                  <a:schemeClr val="dk1"/>
                </a:solidFill>
                <a:latin typeface="Montserrat"/>
                <a:ea typeface="Montserrat"/>
                <a:cs typeface="Montserrat"/>
                <a:sym typeface="Montserrat"/>
              </a:rPr>
              <a:t>Safety Officer</a:t>
            </a:r>
            <a:endParaRPr sz="1800">
              <a:latin typeface="Montserrat"/>
              <a:ea typeface="Montserrat"/>
              <a:cs typeface="Montserrat"/>
              <a:sym typeface="Montserrat"/>
            </a:endParaRPr>
          </a:p>
          <a:p>
            <a:pPr indent="-254000" lvl="0" marL="342900" marR="0" rtl="0" algn="l">
              <a:lnSpc>
                <a:spcPct val="150000"/>
              </a:lnSpc>
              <a:spcBef>
                <a:spcPts val="0"/>
              </a:spcBef>
              <a:spcAft>
                <a:spcPts val="0"/>
              </a:spcAft>
              <a:buClr>
                <a:schemeClr val="dk1"/>
              </a:buClr>
              <a:buSzPts val="1800"/>
              <a:buFont typeface="Montserrat"/>
              <a:buAutoNum type="arabicPeriod"/>
            </a:pPr>
            <a:r>
              <a:rPr lang="en-US" sz="1800">
                <a:solidFill>
                  <a:schemeClr val="dk1"/>
                </a:solidFill>
                <a:latin typeface="Montserrat"/>
                <a:ea typeface="Montserrat"/>
                <a:cs typeface="Montserrat"/>
                <a:sym typeface="Montserrat"/>
              </a:rPr>
              <a:t>Planning Section Chief</a:t>
            </a:r>
            <a:endParaRPr sz="1800">
              <a:latin typeface="Montserrat"/>
              <a:ea typeface="Montserrat"/>
              <a:cs typeface="Montserrat"/>
              <a:sym typeface="Montserrat"/>
            </a:endParaRPr>
          </a:p>
          <a:p>
            <a:pPr indent="-254000" lvl="0" marL="342900" marR="0" rtl="0" algn="l">
              <a:lnSpc>
                <a:spcPct val="150000"/>
              </a:lnSpc>
              <a:spcBef>
                <a:spcPts val="0"/>
              </a:spcBef>
              <a:spcAft>
                <a:spcPts val="0"/>
              </a:spcAft>
              <a:buClr>
                <a:schemeClr val="dk1"/>
              </a:buClr>
              <a:buSzPts val="1800"/>
              <a:buFont typeface="Montserrat"/>
              <a:buAutoNum type="arabicPeriod"/>
            </a:pPr>
            <a:r>
              <a:rPr lang="en-US" sz="1800">
                <a:solidFill>
                  <a:schemeClr val="dk1"/>
                </a:solidFill>
                <a:latin typeface="Montserrat"/>
                <a:ea typeface="Montserrat"/>
                <a:cs typeface="Montserrat"/>
                <a:sym typeface="Montserrat"/>
              </a:rPr>
              <a:t>Logistics Section Chief</a:t>
            </a:r>
            <a:endParaRPr sz="1800">
              <a:latin typeface="Montserrat"/>
              <a:ea typeface="Montserrat"/>
              <a:cs typeface="Montserrat"/>
              <a:sym typeface="Montserrat"/>
            </a:endParaRPr>
          </a:p>
          <a:p>
            <a:pPr indent="-254000" lvl="0" marL="342900" marR="0" rtl="0" algn="l">
              <a:lnSpc>
                <a:spcPct val="150000"/>
              </a:lnSpc>
              <a:spcBef>
                <a:spcPts val="0"/>
              </a:spcBef>
              <a:spcAft>
                <a:spcPts val="0"/>
              </a:spcAft>
              <a:buClr>
                <a:schemeClr val="dk1"/>
              </a:buClr>
              <a:buSzPts val="1800"/>
              <a:buFont typeface="Montserrat"/>
              <a:buAutoNum type="arabicPeriod"/>
            </a:pPr>
            <a:r>
              <a:rPr lang="en-US" sz="1800">
                <a:solidFill>
                  <a:schemeClr val="dk1"/>
                </a:solidFill>
                <a:latin typeface="Montserrat"/>
                <a:ea typeface="Montserrat"/>
                <a:cs typeface="Montserrat"/>
                <a:sym typeface="Montserrat"/>
              </a:rPr>
              <a:t>Incident Action Plan</a:t>
            </a:r>
            <a:endParaRPr sz="1800">
              <a:latin typeface="Montserrat"/>
              <a:ea typeface="Montserrat"/>
              <a:cs typeface="Montserrat"/>
              <a:sym typeface="Montserrat"/>
            </a:endParaRPr>
          </a:p>
          <a:p>
            <a:pPr indent="-254000" lvl="0" marL="342900" marR="0" rtl="0" algn="l">
              <a:lnSpc>
                <a:spcPct val="150000"/>
              </a:lnSpc>
              <a:spcBef>
                <a:spcPts val="0"/>
              </a:spcBef>
              <a:spcAft>
                <a:spcPts val="0"/>
              </a:spcAft>
              <a:buClr>
                <a:schemeClr val="dk1"/>
              </a:buClr>
              <a:buSzPts val="1800"/>
              <a:buFont typeface="Montserrat"/>
              <a:buAutoNum type="arabicPeriod"/>
            </a:pPr>
            <a:r>
              <a:rPr lang="en-US" sz="1800">
                <a:solidFill>
                  <a:schemeClr val="dk1"/>
                </a:solidFill>
                <a:latin typeface="Montserrat"/>
                <a:ea typeface="Montserrat"/>
                <a:cs typeface="Montserrat"/>
                <a:sym typeface="Montserrat"/>
              </a:rPr>
              <a:t>Joining an Existing Command</a:t>
            </a:r>
            <a:endParaRPr sz="1800">
              <a:latin typeface="Montserrat"/>
              <a:ea typeface="Montserrat"/>
              <a:cs typeface="Montserrat"/>
              <a:sym typeface="Montserrat"/>
            </a:endParaRPr>
          </a:p>
          <a:p>
            <a:pPr indent="-254000" lvl="0" marL="342900" marR="0" rtl="0" algn="l">
              <a:lnSpc>
                <a:spcPct val="150000"/>
              </a:lnSpc>
              <a:spcBef>
                <a:spcPts val="0"/>
              </a:spcBef>
              <a:spcAft>
                <a:spcPts val="0"/>
              </a:spcAft>
              <a:buClr>
                <a:schemeClr val="dk1"/>
              </a:buClr>
              <a:buSzPts val="1800"/>
              <a:buFont typeface="Montserrat"/>
              <a:buAutoNum type="arabicPeriod"/>
            </a:pPr>
            <a:r>
              <a:rPr lang="en-US" sz="1800">
                <a:solidFill>
                  <a:schemeClr val="dk1"/>
                </a:solidFill>
                <a:latin typeface="Montserrat"/>
                <a:ea typeface="Montserrat"/>
                <a:cs typeface="Montserrat"/>
                <a:sym typeface="Montserrat"/>
              </a:rPr>
              <a:t>Transfer of Command</a:t>
            </a:r>
            <a:endParaRPr sz="1800">
              <a:latin typeface="Montserrat"/>
              <a:ea typeface="Montserrat"/>
              <a:cs typeface="Montserrat"/>
              <a:sym typeface="Montserrat"/>
            </a:endParaRPr>
          </a:p>
        </p:txBody>
      </p:sp>
      <p:sp>
        <p:nvSpPr>
          <p:cNvPr id="300" name="Google Shape;300;p16"/>
          <p:cNvSpPr txBox="1"/>
          <p:nvPr>
            <p:ph idx="12" type="sldNum"/>
          </p:nvPr>
        </p:nvSpPr>
        <p:spPr>
          <a:xfrm>
            <a:off x="928397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8" name="Shape 308"/>
        <p:cNvGrpSpPr/>
        <p:nvPr/>
      </p:nvGrpSpPr>
      <p:grpSpPr>
        <a:xfrm>
          <a:off x="0" y="0"/>
          <a:ext cx="0" cy="0"/>
          <a:chOff x="0" y="0"/>
          <a:chExt cx="0" cy="0"/>
        </a:xfrm>
      </p:grpSpPr>
      <p:sp>
        <p:nvSpPr>
          <p:cNvPr id="309" name="Google Shape;309;p17"/>
          <p:cNvSpPr txBox="1"/>
          <p:nvPr>
            <p:ph type="title"/>
          </p:nvPr>
        </p:nvSpPr>
        <p:spPr>
          <a:xfrm>
            <a:off x="724275" y="127165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Card Manufacturing </a:t>
            </a:r>
            <a:br>
              <a:rPr lang="en-US" sz="3600">
                <a:latin typeface="Montserrat SemiBold"/>
                <a:ea typeface="Montserrat SemiBold"/>
                <a:cs typeface="Montserrat SemiBold"/>
                <a:sym typeface="Montserrat SemiBold"/>
              </a:rPr>
            </a:br>
            <a:r>
              <a:rPr lang="en-US" sz="3600">
                <a:latin typeface="Montserrat SemiBold"/>
                <a:ea typeface="Montserrat SemiBold"/>
                <a:cs typeface="Montserrat SemiBold"/>
                <a:sym typeface="Montserrat SemiBold"/>
              </a:rPr>
              <a:t>Considerations</a:t>
            </a:r>
            <a:endParaRPr sz="3600">
              <a:latin typeface="Montserrat SemiBold"/>
              <a:ea typeface="Montserrat SemiBold"/>
              <a:cs typeface="Montserrat SemiBold"/>
              <a:sym typeface="Montserrat SemiBold"/>
            </a:endParaRPr>
          </a:p>
        </p:txBody>
      </p:sp>
      <p:sp>
        <p:nvSpPr>
          <p:cNvPr id="310" name="Google Shape;310;p17"/>
          <p:cNvSpPr txBox="1"/>
          <p:nvPr>
            <p:ph idx="1" type="body"/>
          </p:nvPr>
        </p:nvSpPr>
        <p:spPr>
          <a:xfrm>
            <a:off x="724275" y="2732150"/>
            <a:ext cx="4285800" cy="2854200"/>
          </a:xfrm>
          <a:prstGeom prst="rect">
            <a:avLst/>
          </a:prstGeom>
          <a:noFill/>
          <a:ln>
            <a:noFill/>
          </a:ln>
        </p:spPr>
        <p:txBody>
          <a:bodyPr anchorCtr="0" anchor="t" bIns="45700" lIns="91425" spcFirstLastPara="1" rIns="91425" wrap="square" tIns="45700">
            <a:normAutofit/>
          </a:bodyPr>
          <a:lstStyle/>
          <a:p>
            <a:pPr indent="-165100" lvl="0" marL="228600" rtl="0" algn="l">
              <a:lnSpc>
                <a:spcPct val="15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Number of kits</a:t>
            </a:r>
            <a:endParaRPr sz="1800">
              <a:latin typeface="Montserrat"/>
              <a:ea typeface="Montserrat"/>
              <a:cs typeface="Montserrat"/>
              <a:sym typeface="Montserrat"/>
            </a:endParaRPr>
          </a:p>
          <a:p>
            <a:pPr indent="-165100" lvl="0" marL="228600" rtl="0" algn="l">
              <a:lnSpc>
                <a:spcPct val="15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Existing equipment and supplies</a:t>
            </a:r>
            <a:endParaRPr sz="1800">
              <a:latin typeface="Montserrat"/>
              <a:ea typeface="Montserrat"/>
              <a:cs typeface="Montserrat"/>
              <a:sym typeface="Montserrat"/>
            </a:endParaRPr>
          </a:p>
          <a:p>
            <a:pPr indent="-165100" lvl="0" marL="228600" rtl="0" algn="l">
              <a:lnSpc>
                <a:spcPct val="15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Color of paper</a:t>
            </a:r>
            <a:endParaRPr sz="1800">
              <a:latin typeface="Montserrat"/>
              <a:ea typeface="Montserrat"/>
              <a:cs typeface="Montserrat"/>
              <a:sym typeface="Montserrat"/>
            </a:endParaRPr>
          </a:p>
          <a:p>
            <a:pPr indent="-165100" lvl="0" marL="228600" rtl="0" algn="l">
              <a:lnSpc>
                <a:spcPct val="15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3 or 5 mil laminate</a:t>
            </a:r>
            <a:endParaRPr sz="1800">
              <a:latin typeface="Montserrat"/>
              <a:ea typeface="Montserrat"/>
              <a:cs typeface="Montserrat"/>
              <a:sym typeface="Montserrat"/>
            </a:endParaRPr>
          </a:p>
          <a:p>
            <a:pPr indent="-165100" lvl="0" marL="228600" rtl="0" algn="l">
              <a:lnSpc>
                <a:spcPct val="15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Labor</a:t>
            </a:r>
            <a:endParaRPr sz="1800">
              <a:latin typeface="Montserrat"/>
              <a:ea typeface="Montserrat"/>
              <a:cs typeface="Montserrat"/>
              <a:sym typeface="Montserrat"/>
            </a:endParaRPr>
          </a:p>
        </p:txBody>
      </p:sp>
      <p:pic>
        <p:nvPicPr>
          <p:cNvPr id="311" name="Google Shape;311;p17"/>
          <p:cNvPicPr preferRelativeResize="0"/>
          <p:nvPr/>
        </p:nvPicPr>
        <p:blipFill rotWithShape="1">
          <a:blip r:embed="rId4">
            <a:alphaModFix/>
          </a:blip>
          <a:srcRect b="3762" l="4473" r="6381" t="2396"/>
          <a:stretch/>
        </p:blipFill>
        <p:spPr>
          <a:xfrm rot="10800000">
            <a:off x="6650801" y="1367312"/>
            <a:ext cx="5222798" cy="4123376"/>
          </a:xfrm>
          <a:prstGeom prst="rect">
            <a:avLst/>
          </a:prstGeom>
          <a:noFill/>
          <a:ln>
            <a:noFill/>
          </a:ln>
        </p:spPr>
      </p:pic>
      <p:sp>
        <p:nvSpPr>
          <p:cNvPr id="312" name="Google Shape;312;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6 20 24</a:t>
            </a:r>
            <a:endParaRPr/>
          </a:p>
        </p:txBody>
      </p:sp>
      <p:sp>
        <p:nvSpPr>
          <p:cNvPr id="313" name="Google Shape;313;p17"/>
          <p:cNvSpPr txBox="1"/>
          <p:nvPr>
            <p:ph idx="12" type="sldNum"/>
          </p:nvPr>
        </p:nvSpPr>
        <p:spPr>
          <a:xfrm>
            <a:off x="9294325" y="62801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1" name="Shape 321"/>
        <p:cNvGrpSpPr/>
        <p:nvPr/>
      </p:nvGrpSpPr>
      <p:grpSpPr>
        <a:xfrm>
          <a:off x="0" y="0"/>
          <a:ext cx="0" cy="0"/>
          <a:chOff x="0" y="0"/>
          <a:chExt cx="0" cy="0"/>
        </a:xfrm>
      </p:grpSpPr>
      <p:sp>
        <p:nvSpPr>
          <p:cNvPr id="322" name="Google Shape;322;p18"/>
          <p:cNvSpPr txBox="1"/>
          <p:nvPr>
            <p:ph idx="1" type="body"/>
          </p:nvPr>
        </p:nvSpPr>
        <p:spPr>
          <a:xfrm>
            <a:off x="838200" y="1082538"/>
            <a:ext cx="5325600" cy="4692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chemeClr val="dk1"/>
              </a:buClr>
              <a:buSzPts val="3600"/>
              <a:buNone/>
            </a:pPr>
            <a:r>
              <a:rPr lang="en-US" sz="3600"/>
              <a:t>Alternative Methods</a:t>
            </a:r>
            <a:endParaRPr/>
          </a:p>
          <a:p>
            <a:pPr indent="-139700"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Synthetic Paper </a:t>
            </a:r>
            <a:br>
              <a:rPr lang="en-US" sz="1800">
                <a:latin typeface="Montserrat"/>
                <a:ea typeface="Montserrat"/>
                <a:cs typeface="Montserrat"/>
                <a:sym typeface="Montserrat"/>
              </a:rPr>
            </a:br>
            <a:r>
              <a:rPr lang="en-US" sz="1000" u="sng">
                <a:solidFill>
                  <a:schemeClr val="hlink"/>
                </a:solidFill>
                <a:latin typeface="Montserrat"/>
                <a:ea typeface="Montserrat"/>
                <a:cs typeface="Montserrat"/>
                <a:sym typeface="Montserrat"/>
                <a:hlinkClick r:id="rId4"/>
              </a:rPr>
              <a:t>https://www.amazon.com/s/ref=nb_sb_noss_1?url=search-alias%3Daps&amp;field-keywords=synthetic+paper</a:t>
            </a:r>
            <a:endParaRPr sz="1000">
              <a:latin typeface="Montserrat"/>
              <a:ea typeface="Montserrat"/>
              <a:cs typeface="Montserrat"/>
              <a:sym typeface="Montserrat"/>
            </a:endParaRPr>
          </a:p>
          <a:p>
            <a:pPr indent="-165100"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Self adhesive 3 mil laminating sheets  </a:t>
            </a:r>
            <a:r>
              <a:rPr lang="en-US" sz="1000" u="sng">
                <a:solidFill>
                  <a:schemeClr val="hlink"/>
                </a:solidFill>
                <a:latin typeface="Montserrat"/>
                <a:ea typeface="Montserrat"/>
                <a:cs typeface="Montserrat"/>
                <a:sym typeface="Montserrat"/>
                <a:hlinkClick r:id="rId5"/>
              </a:rPr>
              <a:t>https://www.amazon.com/Fellowes-Laminating-Sheets-Adhesive-5221502/dp/B0010K824A/ref=pd_bxgy_229_2?_encoding=UTF8&amp;pd_rd_i=B0010K824A&amp;pd_rd_r=ZK2CH7K8XCWC47PZYP0A&amp;pd_rd_w=2eAw1&amp;pd_rd_wg=PzRAR&amp;psc=1&amp;refRID=ZK2CH7K8XCWC47PZYP0A</a:t>
            </a:r>
            <a:endParaRPr sz="1000">
              <a:latin typeface="Montserrat"/>
              <a:ea typeface="Montserrat"/>
              <a:cs typeface="Montserrat"/>
              <a:sym typeface="Montserrat"/>
            </a:endParaRPr>
          </a:p>
          <a:p>
            <a:pPr indent="0" lvl="0" marL="228600" rtl="0" algn="l">
              <a:lnSpc>
                <a:spcPct val="90000"/>
              </a:lnSpc>
              <a:spcBef>
                <a:spcPts val="1000"/>
              </a:spcBef>
              <a:spcAft>
                <a:spcPts val="0"/>
              </a:spcAft>
              <a:buNone/>
            </a:pPr>
            <a:r>
              <a:t/>
            </a:r>
            <a:endParaRPr sz="1800">
              <a:latin typeface="Montserrat"/>
              <a:ea typeface="Montserrat"/>
              <a:cs typeface="Montserrat"/>
              <a:sym typeface="Montserrat"/>
            </a:endParaRPr>
          </a:p>
          <a:p>
            <a:pPr indent="0" lvl="0" marL="0" rtl="0" algn="l">
              <a:lnSpc>
                <a:spcPct val="90000"/>
              </a:lnSpc>
              <a:spcBef>
                <a:spcPts val="1000"/>
              </a:spcBef>
              <a:spcAft>
                <a:spcPts val="0"/>
              </a:spcAft>
              <a:buNone/>
            </a:pPr>
            <a:r>
              <a:rPr lang="en-US" sz="1800">
                <a:latin typeface="Montserrat"/>
                <a:ea typeface="Montserrat"/>
                <a:cs typeface="Montserrat"/>
                <a:sym typeface="Montserrat"/>
              </a:rPr>
              <a:t>“Buy what you need” vs. “Economy of scale” and improvise with what you have available</a:t>
            </a:r>
            <a:endParaRPr sz="1800">
              <a:latin typeface="Montserrat"/>
              <a:ea typeface="Montserrat"/>
              <a:cs typeface="Montserrat"/>
              <a:sym typeface="Montserrat"/>
            </a:endParaRPr>
          </a:p>
          <a:p>
            <a:pPr indent="-165100"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1” book rings, 12 per pack </a:t>
            </a:r>
            <a:r>
              <a:rPr lang="en-US" sz="1000" u="sng">
                <a:solidFill>
                  <a:schemeClr val="hlink"/>
                </a:solidFill>
                <a:latin typeface="Montserrat"/>
                <a:ea typeface="Montserrat"/>
                <a:cs typeface="Montserrat"/>
                <a:sym typeface="Montserrat"/>
                <a:hlinkClick r:id="rId6"/>
              </a:rPr>
              <a:t>https://www.amazon.com/BAZIC-Metal-BookRingsSilver/dp/B0019IOEQ8/ref=pd_sim_229_8?_encoding=UTF8&amp;pd_rd_i=B0019IOEQ8&amp;pd_rd_r=3TG1N5MFZ3S2CYQ7B096&amp;pd_rd_w=AfUZA&amp;pd_rd_wg=dNpaA&amp;psc=1&amp;refRID=3TG1N5MFZ3S2CYQ7B096</a:t>
            </a:r>
            <a:endParaRPr sz="1800">
              <a:latin typeface="Montserrat"/>
              <a:ea typeface="Montserrat"/>
              <a:cs typeface="Montserrat"/>
              <a:sym typeface="Montserrat"/>
            </a:endParaRPr>
          </a:p>
          <a:p>
            <a:pPr indent="-165100"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Heavy stock paper and twist ties… </a:t>
            </a:r>
            <a:endParaRPr/>
          </a:p>
        </p:txBody>
      </p:sp>
      <p:pic>
        <p:nvPicPr>
          <p:cNvPr id="323" name="Google Shape;323;p18"/>
          <p:cNvPicPr preferRelativeResize="0"/>
          <p:nvPr/>
        </p:nvPicPr>
        <p:blipFill rotWithShape="1">
          <a:blip r:embed="rId7">
            <a:alphaModFix/>
          </a:blip>
          <a:srcRect b="21584" l="19268" r="12699" t="10966"/>
          <a:stretch/>
        </p:blipFill>
        <p:spPr>
          <a:xfrm>
            <a:off x="6795449" y="1768911"/>
            <a:ext cx="4465126" cy="3320174"/>
          </a:xfrm>
          <a:prstGeom prst="rect">
            <a:avLst/>
          </a:prstGeom>
          <a:noFill/>
          <a:ln>
            <a:noFill/>
          </a:ln>
        </p:spPr>
      </p:pic>
      <p:sp>
        <p:nvSpPr>
          <p:cNvPr id="324" name="Google Shape;324;p18"/>
          <p:cNvSpPr txBox="1"/>
          <p:nvPr>
            <p:ph idx="12" type="sldNum"/>
          </p:nvPr>
        </p:nvSpPr>
        <p:spPr>
          <a:xfrm>
            <a:off x="928397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2" name="Shape 332"/>
        <p:cNvGrpSpPr/>
        <p:nvPr/>
      </p:nvGrpSpPr>
      <p:grpSpPr>
        <a:xfrm>
          <a:off x="0" y="0"/>
          <a:ext cx="0" cy="0"/>
          <a:chOff x="0" y="0"/>
          <a:chExt cx="0" cy="0"/>
        </a:xfrm>
      </p:grpSpPr>
      <p:sp>
        <p:nvSpPr>
          <p:cNvPr id="333" name="Google Shape;333;p19"/>
          <p:cNvSpPr txBox="1"/>
          <p:nvPr/>
        </p:nvSpPr>
        <p:spPr>
          <a:xfrm>
            <a:off x="403650" y="1168863"/>
            <a:ext cx="7187100" cy="1293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Montserrat SemiBold"/>
                <a:ea typeface="Montserrat SemiBold"/>
                <a:cs typeface="Montserrat SemiBold"/>
                <a:sym typeface="Montserrat SemiBold"/>
              </a:rPr>
              <a:t>Field Operations Guide</a:t>
            </a:r>
            <a:endParaRPr sz="3600">
              <a:solidFill>
                <a:schemeClr val="dk1"/>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US" sz="2400">
                <a:solidFill>
                  <a:schemeClr val="dk1"/>
                </a:solidFill>
                <a:latin typeface="Montserrat"/>
                <a:ea typeface="Montserrat"/>
                <a:cs typeface="Montserrat"/>
                <a:sym typeface="Montserrat"/>
              </a:rPr>
              <a:t>FOG of war…</a:t>
            </a:r>
            <a:br>
              <a:rPr lang="en-US" sz="3600">
                <a:solidFill>
                  <a:schemeClr val="dk1"/>
                </a:solidFill>
                <a:latin typeface="Montserrat SemiBold"/>
                <a:ea typeface="Montserrat SemiBold"/>
                <a:cs typeface="Montserrat SemiBold"/>
                <a:sym typeface="Montserrat SemiBold"/>
              </a:rPr>
            </a:br>
            <a:r>
              <a:rPr lang="en-US" sz="1800">
                <a:solidFill>
                  <a:schemeClr val="dk1"/>
                </a:solidFill>
                <a:latin typeface="Montserrat SemiBold"/>
                <a:ea typeface="Montserrat SemiBold"/>
                <a:cs typeface="Montserrat SemiBold"/>
                <a:sym typeface="Montserrat SemiBold"/>
              </a:rPr>
              <a:t>*** Do Not Buy the Soft Copies, They are available for free***</a:t>
            </a:r>
            <a:endParaRPr sz="1800">
              <a:latin typeface="Montserrat SemiBold"/>
              <a:ea typeface="Montserrat SemiBold"/>
              <a:cs typeface="Montserrat SemiBold"/>
              <a:sym typeface="Montserrat SemiBold"/>
            </a:endParaRPr>
          </a:p>
        </p:txBody>
      </p:sp>
      <p:sp>
        <p:nvSpPr>
          <p:cNvPr id="334" name="Google Shape;334;p19"/>
          <p:cNvSpPr txBox="1"/>
          <p:nvPr/>
        </p:nvSpPr>
        <p:spPr>
          <a:xfrm>
            <a:off x="403650" y="2656738"/>
            <a:ext cx="6993000" cy="3032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The one you want: only available as digital copy</a:t>
            </a:r>
            <a:endParaRPr sz="1800">
              <a:latin typeface="Montserrat"/>
              <a:ea typeface="Montserrat"/>
              <a:cs typeface="Montserrat"/>
              <a:sym typeface="Montserrat"/>
            </a:endParaRPr>
          </a:p>
          <a:p>
            <a:pPr indent="0" lvl="0" marL="0" marR="0" rtl="0" algn="l">
              <a:spcBef>
                <a:spcPts val="0"/>
              </a:spcBef>
              <a:spcAft>
                <a:spcPts val="0"/>
              </a:spcAft>
              <a:buNone/>
            </a:pPr>
            <a:r>
              <a:rPr lang="en-US" sz="1700">
                <a:solidFill>
                  <a:schemeClr val="dk1"/>
                </a:solidFill>
                <a:latin typeface="Montserrat SemiBold"/>
                <a:ea typeface="Montserrat SemiBold"/>
                <a:cs typeface="Montserrat SemiBold"/>
                <a:sym typeface="Montserrat SemiBold"/>
              </a:rPr>
              <a:t>US Fire Administration/National Fire Academy FOG ICS 420-1</a:t>
            </a:r>
            <a:endParaRPr sz="1700">
              <a:latin typeface="Montserrat SemiBold"/>
              <a:ea typeface="Montserrat SemiBold"/>
              <a:cs typeface="Montserrat SemiBold"/>
              <a:sym typeface="Montserrat SemiBold"/>
            </a:endParaRPr>
          </a:p>
          <a:p>
            <a:pPr indent="0" lvl="0" marL="0" marR="0" rtl="0" algn="l">
              <a:spcBef>
                <a:spcPts val="0"/>
              </a:spcBef>
              <a:spcAft>
                <a:spcPts val="0"/>
              </a:spcAft>
              <a:buNone/>
            </a:pPr>
            <a:r>
              <a:rPr lang="en-US" sz="1000" u="sng">
                <a:solidFill>
                  <a:srgbClr val="1155CC"/>
                </a:solidFill>
                <a:latin typeface="Montserrat Light"/>
                <a:ea typeface="Montserrat Light"/>
                <a:cs typeface="Montserrat Light"/>
                <a:sym typeface="Montserrat Light"/>
                <a:hlinkClick r:id="rId4">
                  <a:extLst>
                    <a:ext uri="{A12FA001-AC4F-418D-AE19-62706E023703}">
                      <ahyp:hlinkClr val="tx"/>
                    </a:ext>
                  </a:extLst>
                </a:hlinkClick>
              </a:rPr>
              <a:t>https://www.usfa.fema.gov/downloads/pdf/publications/field_operations_guide.pdf</a:t>
            </a:r>
            <a:endParaRPr sz="1000">
              <a:solidFill>
                <a:srgbClr val="1155CC"/>
              </a:solidFill>
              <a:latin typeface="Montserrat Light"/>
              <a:ea typeface="Montserrat Light"/>
              <a:cs typeface="Montserrat Light"/>
              <a:sym typeface="Montserrat Light"/>
            </a:endParaRPr>
          </a:p>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Others:</a:t>
            </a:r>
            <a:endParaRPr sz="1800">
              <a:latin typeface="Montserrat"/>
              <a:ea typeface="Montserrat"/>
              <a:cs typeface="Montserrat"/>
              <a:sym typeface="Montserrat"/>
            </a:endParaRPr>
          </a:p>
          <a:p>
            <a:pPr indent="0" lvl="0" marL="0" marR="0" rtl="0" algn="l">
              <a:spcBef>
                <a:spcPts val="0"/>
              </a:spcBef>
              <a:spcAft>
                <a:spcPts val="0"/>
              </a:spcAft>
              <a:buNone/>
            </a:pPr>
            <a:r>
              <a:rPr lang="en-US" sz="1800">
                <a:solidFill>
                  <a:schemeClr val="dk1"/>
                </a:solidFill>
                <a:latin typeface="Montserrat SemiBold"/>
                <a:ea typeface="Montserrat SemiBold"/>
                <a:cs typeface="Montserrat SemiBold"/>
                <a:sym typeface="Montserrat SemiBold"/>
              </a:rPr>
              <a:t>Coast Guard Incident Management Handbook</a:t>
            </a:r>
            <a:endParaRPr sz="1800">
              <a:latin typeface="Montserrat SemiBold"/>
              <a:ea typeface="Montserrat SemiBold"/>
              <a:cs typeface="Montserrat SemiBold"/>
              <a:sym typeface="Montserrat SemiBold"/>
            </a:endParaRPr>
          </a:p>
          <a:p>
            <a:pPr indent="0" lvl="0" marL="0" marR="0" rtl="0" algn="l">
              <a:spcBef>
                <a:spcPts val="0"/>
              </a:spcBef>
              <a:spcAft>
                <a:spcPts val="0"/>
              </a:spcAft>
              <a:buNone/>
            </a:pPr>
            <a:r>
              <a:rPr lang="en-US" sz="1000" u="sng">
                <a:solidFill>
                  <a:srgbClr val="1155CC"/>
                </a:solidFill>
                <a:latin typeface="Montserrat Light"/>
                <a:ea typeface="Montserrat Light"/>
                <a:cs typeface="Montserrat Light"/>
                <a:sym typeface="Montserrat Light"/>
                <a:hlinkClick r:id="rId5">
                  <a:extLst>
                    <a:ext uri="{A12FA001-AC4F-418D-AE19-62706E023703}">
                      <ahyp:hlinkClr val="tx"/>
                    </a:ext>
                  </a:extLst>
                </a:hlinkClick>
              </a:rPr>
              <a:t>http://www.mdl2179trialdocs.com/releases/release201501260800005/TREX-013516.pdf</a:t>
            </a:r>
            <a:r>
              <a:rPr lang="en-US" sz="1000">
                <a:solidFill>
                  <a:srgbClr val="1155CC"/>
                </a:solidFill>
                <a:latin typeface="Montserrat Light"/>
                <a:ea typeface="Montserrat Light"/>
                <a:cs typeface="Montserrat Light"/>
                <a:sym typeface="Montserrat Light"/>
              </a:rPr>
              <a:t> </a:t>
            </a:r>
            <a:endParaRPr sz="1000">
              <a:solidFill>
                <a:srgbClr val="1155CC"/>
              </a:solidFill>
              <a:latin typeface="Montserrat Light"/>
              <a:ea typeface="Montserrat Light"/>
              <a:cs typeface="Montserrat Light"/>
              <a:sym typeface="Montserrat Light"/>
            </a:endParaRPr>
          </a:p>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a:p>
            <a:pPr indent="0" lvl="0" marL="0" marR="0" rtl="0" algn="l">
              <a:spcBef>
                <a:spcPts val="0"/>
              </a:spcBef>
              <a:spcAft>
                <a:spcPts val="0"/>
              </a:spcAft>
              <a:buNone/>
            </a:pPr>
            <a:r>
              <a:rPr lang="en-US" sz="1800">
                <a:solidFill>
                  <a:schemeClr val="dk1"/>
                </a:solidFill>
                <a:latin typeface="Montserrat SemiBold"/>
                <a:ea typeface="Montserrat SemiBold"/>
                <a:cs typeface="Montserrat SemiBold"/>
                <a:sym typeface="Montserrat SemiBold"/>
              </a:rPr>
              <a:t>EPA Incident Management Handbook</a:t>
            </a:r>
            <a:endParaRPr sz="1800">
              <a:latin typeface="Montserrat SemiBold"/>
              <a:ea typeface="Montserrat SemiBold"/>
              <a:cs typeface="Montserrat SemiBold"/>
              <a:sym typeface="Montserrat SemiBold"/>
            </a:endParaRPr>
          </a:p>
          <a:p>
            <a:pPr indent="0" lvl="0" marL="0" marR="0" rtl="0" algn="l">
              <a:spcBef>
                <a:spcPts val="0"/>
              </a:spcBef>
              <a:spcAft>
                <a:spcPts val="0"/>
              </a:spcAft>
              <a:buNone/>
            </a:pPr>
            <a:r>
              <a:rPr lang="en-US" sz="1000" u="sng">
                <a:solidFill>
                  <a:srgbClr val="1155CC"/>
                </a:solidFill>
                <a:latin typeface="Montserrat Light"/>
                <a:ea typeface="Montserrat Light"/>
                <a:cs typeface="Montserrat Light"/>
                <a:sym typeface="Montserrat Light"/>
                <a:hlinkClick r:id="rId6">
                  <a:extLst>
                    <a:ext uri="{A12FA001-AC4F-418D-AE19-62706E023703}">
                      <ahyp:hlinkClr val="tx"/>
                    </a:ext>
                  </a:extLst>
                </a:hlinkClick>
              </a:rPr>
              <a:t>https://emp.epa.gov/empadmin/dynamicContent/centralrepo/EMP/Incident%20Management%20Handbook_IMH.pdf</a:t>
            </a:r>
            <a:r>
              <a:rPr lang="en-US" sz="1800">
                <a:solidFill>
                  <a:srgbClr val="1155CC"/>
                </a:solidFill>
                <a:latin typeface="Montserrat"/>
                <a:ea typeface="Montserrat"/>
                <a:cs typeface="Montserrat"/>
                <a:sym typeface="Montserrat"/>
              </a:rPr>
              <a:t> </a:t>
            </a:r>
            <a:endParaRPr sz="1800">
              <a:solidFill>
                <a:srgbClr val="1155CC"/>
              </a:solidFill>
              <a:latin typeface="Montserrat"/>
              <a:ea typeface="Montserrat"/>
              <a:cs typeface="Montserrat"/>
              <a:sym typeface="Montserrat"/>
            </a:endParaRPr>
          </a:p>
        </p:txBody>
      </p:sp>
      <p:sp>
        <p:nvSpPr>
          <p:cNvPr id="335" name="Google Shape;335;p19"/>
          <p:cNvSpPr txBox="1"/>
          <p:nvPr/>
        </p:nvSpPr>
        <p:spPr>
          <a:xfrm>
            <a:off x="8160525" y="5190513"/>
            <a:ext cx="3193200" cy="692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300">
                <a:solidFill>
                  <a:schemeClr val="dk1"/>
                </a:solidFill>
                <a:latin typeface="Montserrat"/>
                <a:ea typeface="Montserrat"/>
                <a:cs typeface="Montserrat"/>
                <a:sym typeface="Montserrat"/>
              </a:rPr>
              <a:t>Why then, pray tell, do I have a copy of the California FIRESCOPE FOG ICS 420-1 sitting in front of me?</a:t>
            </a:r>
            <a:endParaRPr sz="1300">
              <a:latin typeface="Montserrat"/>
              <a:ea typeface="Montserrat"/>
              <a:cs typeface="Montserrat"/>
              <a:sym typeface="Montserrat"/>
            </a:endParaRPr>
          </a:p>
        </p:txBody>
      </p:sp>
      <p:pic>
        <p:nvPicPr>
          <p:cNvPr id="336" name="Google Shape;336;p19"/>
          <p:cNvPicPr preferRelativeResize="0"/>
          <p:nvPr/>
        </p:nvPicPr>
        <p:blipFill rotWithShape="1">
          <a:blip r:embed="rId7">
            <a:alphaModFix/>
          </a:blip>
          <a:srcRect b="0" l="0" r="0" t="0"/>
          <a:stretch/>
        </p:blipFill>
        <p:spPr>
          <a:xfrm>
            <a:off x="8160522" y="974785"/>
            <a:ext cx="3193275" cy="4091400"/>
          </a:xfrm>
          <a:prstGeom prst="rect">
            <a:avLst/>
          </a:prstGeom>
          <a:noFill/>
          <a:ln>
            <a:noFill/>
          </a:ln>
        </p:spPr>
      </p:pic>
      <p:sp>
        <p:nvSpPr>
          <p:cNvPr id="337" name="Google Shape;337;p19"/>
          <p:cNvSpPr txBox="1"/>
          <p:nvPr>
            <p:ph idx="12" type="sldNum"/>
          </p:nvPr>
        </p:nvSpPr>
        <p:spPr>
          <a:xfrm>
            <a:off x="929432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 name="Shape 103"/>
        <p:cNvGrpSpPr/>
        <p:nvPr/>
      </p:nvGrpSpPr>
      <p:grpSpPr>
        <a:xfrm>
          <a:off x="0" y="0"/>
          <a:ext cx="0" cy="0"/>
          <a:chOff x="0" y="0"/>
          <a:chExt cx="0" cy="0"/>
        </a:xfrm>
      </p:grpSpPr>
      <p:sp>
        <p:nvSpPr>
          <p:cNvPr id="104" name="Google Shape;104;p2"/>
          <p:cNvSpPr txBox="1"/>
          <p:nvPr>
            <p:ph type="title"/>
          </p:nvPr>
        </p:nvSpPr>
        <p:spPr>
          <a:xfrm>
            <a:off x="46525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Building the ICS Kit</a:t>
            </a:r>
            <a:endParaRPr sz="3600">
              <a:latin typeface="Montserrat SemiBold"/>
              <a:ea typeface="Montserrat SemiBold"/>
              <a:cs typeface="Montserrat SemiBold"/>
              <a:sym typeface="Montserrat SemiBold"/>
            </a:endParaRPr>
          </a:p>
        </p:txBody>
      </p:sp>
      <p:sp>
        <p:nvSpPr>
          <p:cNvPr id="105" name="Google Shape;105;p2"/>
          <p:cNvSpPr txBox="1"/>
          <p:nvPr>
            <p:ph idx="1" type="body"/>
          </p:nvPr>
        </p:nvSpPr>
        <p:spPr>
          <a:xfrm>
            <a:off x="465250" y="1546000"/>
            <a:ext cx="5481000" cy="4631100"/>
          </a:xfrm>
          <a:prstGeom prst="rect">
            <a:avLst/>
          </a:prstGeom>
          <a:noFill/>
          <a:ln>
            <a:noFill/>
          </a:ln>
        </p:spPr>
        <p:txBody>
          <a:bodyPr anchorCtr="0" anchor="t" bIns="45700" lIns="91425" spcFirstLastPara="1" rIns="91425" wrap="square" tIns="45700">
            <a:normAutofit/>
          </a:bodyPr>
          <a:lstStyle/>
          <a:p>
            <a:pPr indent="-191770" lvl="0" marL="228600" rtl="0" algn="l">
              <a:lnSpc>
                <a:spcPct val="9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The ICS kit is a resource for the supervisor or lead worker in the field.</a:t>
            </a:r>
            <a:endParaRPr sz="1800">
              <a:latin typeface="Montserrat"/>
              <a:ea typeface="Montserrat"/>
              <a:cs typeface="Montserrat"/>
              <a:sym typeface="Montserrat"/>
            </a:endParaRPr>
          </a:p>
          <a:p>
            <a:pPr indent="-191770"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The kit is inexpensive to make.</a:t>
            </a:r>
            <a:endParaRPr sz="1800">
              <a:latin typeface="Montserrat"/>
              <a:ea typeface="Montserrat"/>
              <a:cs typeface="Montserrat"/>
              <a:sym typeface="Montserrat"/>
            </a:endParaRPr>
          </a:p>
          <a:p>
            <a:pPr indent="-191770"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The kit provides support materials to start an ICS in the field when public safety personnel are not present.</a:t>
            </a:r>
            <a:endParaRPr sz="1800">
              <a:latin typeface="Montserrat"/>
              <a:ea typeface="Montserrat"/>
              <a:cs typeface="Montserrat"/>
              <a:sym typeface="Montserrat"/>
            </a:endParaRPr>
          </a:p>
          <a:p>
            <a:pPr indent="-191770"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The kit can be stored under the seat of a work vehicle for easy access when needed.</a:t>
            </a:r>
            <a:endParaRPr sz="1800">
              <a:latin typeface="Montserrat"/>
              <a:ea typeface="Montserrat"/>
              <a:cs typeface="Montserrat"/>
              <a:sym typeface="Montserrat"/>
            </a:endParaRPr>
          </a:p>
          <a:p>
            <a:pPr indent="-191770"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ICS is a seldom-used skill, so the kit provides the resources to support today’s training, even if it is not used for several years.</a:t>
            </a:r>
            <a:endParaRPr sz="1800">
              <a:latin typeface="Montserrat"/>
              <a:ea typeface="Montserrat"/>
              <a:cs typeface="Montserrat"/>
              <a:sym typeface="Montserrat"/>
            </a:endParaRPr>
          </a:p>
          <a:p>
            <a:pPr indent="-191770"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A 10 minute video Number 4 on building the ICS kit is available at:</a:t>
            </a:r>
            <a:br>
              <a:rPr lang="en-US" sz="1800">
                <a:latin typeface="Montserrat"/>
                <a:ea typeface="Montserrat"/>
                <a:cs typeface="Montserrat"/>
                <a:sym typeface="Montserrat"/>
              </a:rPr>
            </a:br>
            <a:r>
              <a:rPr lang="en-US" sz="1000" u="sng">
                <a:solidFill>
                  <a:srgbClr val="1155CC"/>
                </a:solidFill>
                <a:latin typeface="Montserrat"/>
                <a:ea typeface="Montserrat"/>
                <a:cs typeface="Montserrat"/>
                <a:sym typeface="Montserrat"/>
                <a:hlinkClick r:id="rId4">
                  <a:extLst>
                    <a:ext uri="{A12FA001-AC4F-418D-AE19-62706E023703}">
                      <ahyp:hlinkClr val="tx"/>
                    </a:ext>
                  </a:extLst>
                </a:hlinkClick>
              </a:rPr>
              <a:t>https://vimeo.com/showcase/11005939</a:t>
            </a:r>
            <a:r>
              <a:rPr lang="en-US" sz="1800">
                <a:latin typeface="Montserrat"/>
                <a:ea typeface="Montserrat"/>
                <a:cs typeface="Montserrat"/>
                <a:sym typeface="Montserrat"/>
              </a:rPr>
              <a:t> </a:t>
            </a:r>
            <a:endParaRPr sz="1800">
              <a:latin typeface="Montserrat"/>
              <a:ea typeface="Montserrat"/>
              <a:cs typeface="Montserrat"/>
              <a:sym typeface="Montserrat"/>
            </a:endParaRPr>
          </a:p>
        </p:txBody>
      </p:sp>
      <p:sp>
        <p:nvSpPr>
          <p:cNvPr id="106" name="Google Shape;106;p2"/>
          <p:cNvSpPr txBox="1"/>
          <p:nvPr>
            <p:ph idx="12" type="sldNum"/>
          </p:nvPr>
        </p:nvSpPr>
        <p:spPr>
          <a:xfrm>
            <a:off x="9325400" y="62801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07" name="Google Shape;107;p2"/>
          <p:cNvPicPr preferRelativeResize="0"/>
          <p:nvPr/>
        </p:nvPicPr>
        <p:blipFill rotWithShape="1">
          <a:blip r:embed="rId5">
            <a:alphaModFix/>
          </a:blip>
          <a:srcRect b="0" l="0" r="0" t="0"/>
          <a:stretch/>
        </p:blipFill>
        <p:spPr>
          <a:xfrm>
            <a:off x="6886912" y="1027303"/>
            <a:ext cx="4872999" cy="455807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5" name="Shape 345"/>
        <p:cNvGrpSpPr/>
        <p:nvPr/>
      </p:nvGrpSpPr>
      <p:grpSpPr>
        <a:xfrm>
          <a:off x="0" y="0"/>
          <a:ext cx="0" cy="0"/>
          <a:chOff x="0" y="0"/>
          <a:chExt cx="0" cy="0"/>
        </a:xfrm>
      </p:grpSpPr>
      <p:sp>
        <p:nvSpPr>
          <p:cNvPr id="346" name="Google Shape;346;p20"/>
          <p:cNvSpPr txBox="1"/>
          <p:nvPr>
            <p:ph type="title"/>
          </p:nvPr>
        </p:nvSpPr>
        <p:spPr>
          <a:xfrm>
            <a:off x="253230" y="373525"/>
            <a:ext cx="3692700" cy="1059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solidFill>
                  <a:schemeClr val="lt1"/>
                </a:solidFill>
                <a:latin typeface="Montserrat SemiBold"/>
                <a:ea typeface="Montserrat SemiBold"/>
                <a:cs typeface="Montserrat SemiBold"/>
                <a:sym typeface="Montserrat SemiBold"/>
              </a:rPr>
              <a:t>firescope.org</a:t>
            </a:r>
            <a:endParaRPr sz="3600">
              <a:solidFill>
                <a:schemeClr val="lt1"/>
              </a:solidFill>
              <a:latin typeface="Montserrat SemiBold"/>
              <a:ea typeface="Montserrat SemiBold"/>
              <a:cs typeface="Montserrat SemiBold"/>
              <a:sym typeface="Montserrat SemiBold"/>
            </a:endParaRPr>
          </a:p>
        </p:txBody>
      </p:sp>
      <p:pic>
        <p:nvPicPr>
          <p:cNvPr id="347" name="Google Shape;347;p20"/>
          <p:cNvPicPr preferRelativeResize="0"/>
          <p:nvPr>
            <p:ph idx="1" type="body"/>
          </p:nvPr>
        </p:nvPicPr>
        <p:blipFill rotWithShape="1">
          <a:blip r:embed="rId4">
            <a:alphaModFix/>
          </a:blip>
          <a:srcRect b="13336" l="18916" r="19715" t="11826"/>
          <a:stretch/>
        </p:blipFill>
        <p:spPr>
          <a:xfrm>
            <a:off x="3945925" y="656475"/>
            <a:ext cx="7521000" cy="5159100"/>
          </a:xfrm>
          <a:prstGeom prst="rect">
            <a:avLst/>
          </a:prstGeom>
          <a:noFill/>
          <a:ln>
            <a:noFill/>
          </a:ln>
        </p:spPr>
      </p:pic>
      <p:sp>
        <p:nvSpPr>
          <p:cNvPr id="348" name="Google Shape;348;p20"/>
          <p:cNvSpPr txBox="1"/>
          <p:nvPr>
            <p:ph idx="12" type="sldNum"/>
          </p:nvPr>
        </p:nvSpPr>
        <p:spPr>
          <a:xfrm>
            <a:off x="929432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4">
            <a:alphaModFix/>
          </a:blip>
          <a:stretch>
            <a:fillRect/>
          </a:stretch>
        </a:blipFill>
      </p:bgPr>
    </p:bg>
    <p:spTree>
      <p:nvGrpSpPr>
        <p:cNvPr id="356" name="Shape 356"/>
        <p:cNvGrpSpPr/>
        <p:nvPr/>
      </p:nvGrpSpPr>
      <p:grpSpPr>
        <a:xfrm>
          <a:off x="0" y="0"/>
          <a:ext cx="0" cy="0"/>
          <a:chOff x="0" y="0"/>
          <a:chExt cx="0" cy="0"/>
        </a:xfrm>
      </p:grpSpPr>
      <p:sp>
        <p:nvSpPr>
          <p:cNvPr id="357" name="Google Shape;357;p21"/>
          <p:cNvSpPr txBox="1"/>
          <p:nvPr>
            <p:ph type="title"/>
          </p:nvPr>
        </p:nvSpPr>
        <p:spPr>
          <a:xfrm>
            <a:off x="838200" y="168397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Support Items</a:t>
            </a:r>
            <a:endParaRPr sz="3600">
              <a:latin typeface="Montserrat SemiBold"/>
              <a:ea typeface="Montserrat SemiBold"/>
              <a:cs typeface="Montserrat SemiBold"/>
              <a:sym typeface="Montserrat SemiBold"/>
            </a:endParaRPr>
          </a:p>
        </p:txBody>
      </p:sp>
      <p:sp>
        <p:nvSpPr>
          <p:cNvPr id="358" name="Google Shape;358;p21"/>
          <p:cNvSpPr txBox="1"/>
          <p:nvPr>
            <p:ph idx="1" type="body"/>
          </p:nvPr>
        </p:nvSpPr>
        <p:spPr>
          <a:xfrm>
            <a:off x="838200" y="3009550"/>
            <a:ext cx="2358000" cy="1667100"/>
          </a:xfrm>
          <a:prstGeom prst="rect">
            <a:avLst/>
          </a:prstGeom>
          <a:noFill/>
          <a:ln>
            <a:noFill/>
          </a:ln>
        </p:spPr>
        <p:txBody>
          <a:bodyPr anchorCtr="0" anchor="t" bIns="45700" lIns="91425" spcFirstLastPara="1" rIns="91425" wrap="square" tIns="45700">
            <a:normAutofit lnSpcReduction="20000"/>
          </a:bodyPr>
          <a:lstStyle/>
          <a:p>
            <a:pPr indent="-203200" lvl="0" marL="228600" rtl="0" algn="l">
              <a:lnSpc>
                <a:spcPct val="150000"/>
              </a:lnSpc>
              <a:spcBef>
                <a:spcPts val="0"/>
              </a:spcBef>
              <a:spcAft>
                <a:spcPts val="0"/>
              </a:spcAft>
              <a:buClr>
                <a:schemeClr val="dk1"/>
              </a:buClr>
              <a:buSzPts val="2400"/>
              <a:buFont typeface="Montserrat"/>
              <a:buChar char="•"/>
            </a:pPr>
            <a:r>
              <a:rPr lang="en-US" sz="2400">
                <a:latin typeface="Montserrat"/>
                <a:ea typeface="Montserrat"/>
                <a:cs typeface="Montserrat"/>
                <a:sym typeface="Montserrat"/>
              </a:rPr>
              <a:t>Pens</a:t>
            </a:r>
            <a:endParaRPr sz="2400">
              <a:latin typeface="Montserrat"/>
              <a:ea typeface="Montserrat"/>
              <a:cs typeface="Montserrat"/>
              <a:sym typeface="Montserrat"/>
            </a:endParaRPr>
          </a:p>
          <a:p>
            <a:pPr indent="-203200" lvl="0" marL="228600" rtl="0" algn="l">
              <a:lnSpc>
                <a:spcPct val="150000"/>
              </a:lnSpc>
              <a:spcBef>
                <a:spcPts val="1000"/>
              </a:spcBef>
              <a:spcAft>
                <a:spcPts val="0"/>
              </a:spcAft>
              <a:buClr>
                <a:schemeClr val="dk1"/>
              </a:buClr>
              <a:buSzPts val="2400"/>
              <a:buFont typeface="Montserrat"/>
              <a:buChar char="•"/>
            </a:pPr>
            <a:r>
              <a:rPr lang="en-US" sz="2400">
                <a:latin typeface="Montserrat"/>
                <a:ea typeface="Montserrat"/>
                <a:cs typeface="Montserrat"/>
                <a:sym typeface="Montserrat"/>
              </a:rPr>
              <a:t>Note Pads</a:t>
            </a:r>
            <a:endParaRPr sz="2400">
              <a:latin typeface="Montserrat"/>
              <a:ea typeface="Montserrat"/>
              <a:cs typeface="Montserrat"/>
              <a:sym typeface="Montserrat"/>
            </a:endParaRPr>
          </a:p>
          <a:p>
            <a:pPr indent="-203200" lvl="0" marL="228600" rtl="0" algn="l">
              <a:lnSpc>
                <a:spcPct val="150000"/>
              </a:lnSpc>
              <a:spcBef>
                <a:spcPts val="1000"/>
              </a:spcBef>
              <a:spcAft>
                <a:spcPts val="0"/>
              </a:spcAft>
              <a:buClr>
                <a:schemeClr val="dk1"/>
              </a:buClr>
              <a:buSzPts val="2400"/>
              <a:buFont typeface="Montserrat"/>
              <a:buChar char="•"/>
            </a:pPr>
            <a:r>
              <a:rPr lang="en-US" sz="2400">
                <a:latin typeface="Montserrat"/>
                <a:ea typeface="Montserrat"/>
                <a:cs typeface="Montserrat"/>
                <a:sym typeface="Montserrat"/>
                <a:extLst>
                  <a:ext uri="http://customooxmlschemas.google.com/">
                    <go:slidesCustomData xmlns:go="http://customooxmlschemas.google.com/" textRoundtripDataId="15"/>
                  </a:ext>
                </a:extLst>
              </a:rPr>
              <a:t>???</a:t>
            </a:r>
            <a:endParaRPr sz="2400">
              <a:latin typeface="Montserrat"/>
              <a:ea typeface="Montserrat"/>
              <a:cs typeface="Montserrat"/>
              <a:sym typeface="Montserrat"/>
            </a:endParaRPr>
          </a:p>
        </p:txBody>
      </p:sp>
      <p:pic>
        <p:nvPicPr>
          <p:cNvPr id="359" name="Google Shape;359;p21"/>
          <p:cNvPicPr preferRelativeResize="0"/>
          <p:nvPr/>
        </p:nvPicPr>
        <p:blipFill rotWithShape="1">
          <a:blip r:embed="rId5">
            <a:alphaModFix/>
          </a:blip>
          <a:srcRect b="0" l="0" r="0" t="0"/>
          <a:stretch/>
        </p:blipFill>
        <p:spPr>
          <a:xfrm>
            <a:off x="7874351" y="601162"/>
            <a:ext cx="2951599" cy="2213700"/>
          </a:xfrm>
          <a:prstGeom prst="rect">
            <a:avLst/>
          </a:prstGeom>
          <a:noFill/>
          <a:ln>
            <a:noFill/>
          </a:ln>
        </p:spPr>
      </p:pic>
      <p:pic>
        <p:nvPicPr>
          <p:cNvPr id="360" name="Google Shape;360;p21"/>
          <p:cNvPicPr preferRelativeResize="0"/>
          <p:nvPr/>
        </p:nvPicPr>
        <p:blipFill rotWithShape="1">
          <a:blip r:embed="rId6">
            <a:alphaModFix/>
          </a:blip>
          <a:srcRect b="17236" l="10720" r="7297" t="12012"/>
          <a:stretch/>
        </p:blipFill>
        <p:spPr>
          <a:xfrm>
            <a:off x="5300599" y="1246262"/>
            <a:ext cx="2423477" cy="1568612"/>
          </a:xfrm>
          <a:prstGeom prst="rect">
            <a:avLst/>
          </a:prstGeom>
          <a:noFill/>
          <a:ln>
            <a:noFill/>
          </a:ln>
        </p:spPr>
      </p:pic>
      <p:pic>
        <p:nvPicPr>
          <p:cNvPr id="361" name="Google Shape;361;p21"/>
          <p:cNvPicPr preferRelativeResize="0"/>
          <p:nvPr/>
        </p:nvPicPr>
        <p:blipFill rotWithShape="1">
          <a:blip r:embed="rId7">
            <a:alphaModFix/>
          </a:blip>
          <a:srcRect b="0" l="0" r="0" t="0"/>
          <a:stretch/>
        </p:blipFill>
        <p:spPr>
          <a:xfrm>
            <a:off x="7874349" y="2922087"/>
            <a:ext cx="3479450" cy="2609600"/>
          </a:xfrm>
          <a:prstGeom prst="rect">
            <a:avLst/>
          </a:prstGeom>
          <a:noFill/>
          <a:ln>
            <a:noFill/>
          </a:ln>
        </p:spPr>
      </p:pic>
      <p:pic>
        <p:nvPicPr>
          <p:cNvPr id="362" name="Google Shape;362;p21"/>
          <p:cNvPicPr preferRelativeResize="0"/>
          <p:nvPr/>
        </p:nvPicPr>
        <p:blipFill rotWithShape="1">
          <a:blip r:embed="rId8">
            <a:alphaModFix/>
          </a:blip>
          <a:srcRect b="4541" l="4481" r="0" t="0"/>
          <a:stretch/>
        </p:blipFill>
        <p:spPr>
          <a:xfrm rot="5400000">
            <a:off x="5296298" y="3269662"/>
            <a:ext cx="2775351" cy="2080199"/>
          </a:xfrm>
          <a:prstGeom prst="rect">
            <a:avLst/>
          </a:prstGeom>
          <a:noFill/>
          <a:ln>
            <a:noFill/>
          </a:ln>
        </p:spPr>
      </p:pic>
      <p:sp>
        <p:nvSpPr>
          <p:cNvPr id="363" name="Google Shape;363;p21"/>
          <p:cNvSpPr txBox="1"/>
          <p:nvPr>
            <p:ph idx="12" type="sldNum"/>
          </p:nvPr>
        </p:nvSpPr>
        <p:spPr>
          <a:xfrm>
            <a:off x="930467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1" name="Shape 371"/>
        <p:cNvGrpSpPr/>
        <p:nvPr/>
      </p:nvGrpSpPr>
      <p:grpSpPr>
        <a:xfrm>
          <a:off x="0" y="0"/>
          <a:ext cx="0" cy="0"/>
          <a:chOff x="0" y="0"/>
          <a:chExt cx="0" cy="0"/>
        </a:xfrm>
      </p:grpSpPr>
      <p:sp>
        <p:nvSpPr>
          <p:cNvPr id="372" name="Google Shape;372;p22"/>
          <p:cNvSpPr txBox="1"/>
          <p:nvPr>
            <p:ph type="title"/>
          </p:nvPr>
        </p:nvSpPr>
        <p:spPr>
          <a:xfrm>
            <a:off x="683047" y="1789356"/>
            <a:ext cx="3939600" cy="1570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Put it in the ninth packing sleeve and….</a:t>
            </a:r>
            <a:endParaRPr sz="3600">
              <a:latin typeface="Montserrat SemiBold"/>
              <a:ea typeface="Montserrat SemiBold"/>
              <a:cs typeface="Montserrat SemiBold"/>
              <a:sym typeface="Montserrat SemiBold"/>
            </a:endParaRPr>
          </a:p>
        </p:txBody>
      </p:sp>
      <p:pic>
        <p:nvPicPr>
          <p:cNvPr id="373" name="Google Shape;373;p22"/>
          <p:cNvPicPr preferRelativeResize="0"/>
          <p:nvPr/>
        </p:nvPicPr>
        <p:blipFill rotWithShape="1">
          <a:blip r:embed="rId4">
            <a:alphaModFix/>
          </a:blip>
          <a:srcRect b="0" l="0" r="0" t="0"/>
          <a:stretch/>
        </p:blipFill>
        <p:spPr>
          <a:xfrm>
            <a:off x="5179759" y="686525"/>
            <a:ext cx="2900503" cy="2175366"/>
          </a:xfrm>
          <a:prstGeom prst="rect">
            <a:avLst/>
          </a:prstGeom>
          <a:noFill/>
          <a:ln>
            <a:noFill/>
          </a:ln>
        </p:spPr>
      </p:pic>
      <p:pic>
        <p:nvPicPr>
          <p:cNvPr id="374" name="Google Shape;374;p22"/>
          <p:cNvPicPr preferRelativeResize="0"/>
          <p:nvPr/>
        </p:nvPicPr>
        <p:blipFill rotWithShape="1">
          <a:blip r:embed="rId5">
            <a:alphaModFix/>
          </a:blip>
          <a:srcRect b="10137" l="7594" r="4473" t="2361"/>
          <a:stretch/>
        </p:blipFill>
        <p:spPr>
          <a:xfrm>
            <a:off x="8242987" y="686526"/>
            <a:ext cx="2976106" cy="2221176"/>
          </a:xfrm>
          <a:prstGeom prst="rect">
            <a:avLst/>
          </a:prstGeom>
          <a:noFill/>
          <a:ln>
            <a:noFill/>
          </a:ln>
        </p:spPr>
      </p:pic>
      <p:pic>
        <p:nvPicPr>
          <p:cNvPr id="375" name="Google Shape;375;p22"/>
          <p:cNvPicPr preferRelativeResize="0"/>
          <p:nvPr/>
        </p:nvPicPr>
        <p:blipFill rotWithShape="1">
          <a:blip r:embed="rId6">
            <a:alphaModFix/>
          </a:blip>
          <a:srcRect b="22762" l="46216" r="1" t="15640"/>
          <a:stretch/>
        </p:blipFill>
        <p:spPr>
          <a:xfrm>
            <a:off x="5179750" y="2995240"/>
            <a:ext cx="2900512" cy="2512459"/>
          </a:xfrm>
          <a:prstGeom prst="rect">
            <a:avLst/>
          </a:prstGeom>
          <a:noFill/>
          <a:ln>
            <a:noFill/>
          </a:ln>
        </p:spPr>
      </p:pic>
      <p:sp>
        <p:nvSpPr>
          <p:cNvPr id="376" name="Google Shape;376;p22"/>
          <p:cNvSpPr txBox="1"/>
          <p:nvPr/>
        </p:nvSpPr>
        <p:spPr>
          <a:xfrm>
            <a:off x="683061" y="3628875"/>
            <a:ext cx="29739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Remove paper from adhesive backing and fold sides and bottom in  approximately ½”.</a:t>
            </a:r>
            <a:endParaRPr sz="1800">
              <a:latin typeface="Montserrat"/>
              <a:ea typeface="Montserrat"/>
              <a:cs typeface="Montserrat"/>
              <a:sym typeface="Montserrat"/>
            </a:endParaRPr>
          </a:p>
        </p:txBody>
      </p:sp>
      <p:pic>
        <p:nvPicPr>
          <p:cNvPr id="377" name="Google Shape;377;p22"/>
          <p:cNvPicPr preferRelativeResize="0"/>
          <p:nvPr/>
        </p:nvPicPr>
        <p:blipFill rotWithShape="1">
          <a:blip r:embed="rId7">
            <a:alphaModFix/>
          </a:blip>
          <a:srcRect b="20481" l="14685" r="13243" t="8528"/>
          <a:stretch/>
        </p:blipFill>
        <p:spPr>
          <a:xfrm>
            <a:off x="8242987" y="2995239"/>
            <a:ext cx="3006687" cy="2221177"/>
          </a:xfrm>
          <a:prstGeom prst="rect">
            <a:avLst/>
          </a:prstGeom>
          <a:noFill/>
          <a:ln>
            <a:noFill/>
          </a:ln>
        </p:spPr>
      </p:pic>
      <p:sp>
        <p:nvSpPr>
          <p:cNvPr id="378" name="Google Shape;378;p22"/>
          <p:cNvSpPr txBox="1"/>
          <p:nvPr/>
        </p:nvSpPr>
        <p:spPr>
          <a:xfrm>
            <a:off x="8242975" y="5303975"/>
            <a:ext cx="3059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Adhere to cardboard component of kit</a:t>
            </a:r>
            <a:endParaRPr sz="1800">
              <a:latin typeface="Montserrat"/>
              <a:ea typeface="Montserrat"/>
              <a:cs typeface="Montserrat"/>
              <a:sym typeface="Montserrat"/>
            </a:endParaRPr>
          </a:p>
        </p:txBody>
      </p:sp>
      <p:sp>
        <p:nvSpPr>
          <p:cNvPr id="379" name="Google Shape;379;p22"/>
          <p:cNvSpPr txBox="1"/>
          <p:nvPr>
            <p:ph idx="12" type="sldNum"/>
          </p:nvPr>
        </p:nvSpPr>
        <p:spPr>
          <a:xfrm>
            <a:off x="929432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7" name="Shape 387"/>
        <p:cNvGrpSpPr/>
        <p:nvPr/>
      </p:nvGrpSpPr>
      <p:grpSpPr>
        <a:xfrm>
          <a:off x="0" y="0"/>
          <a:ext cx="0" cy="0"/>
          <a:chOff x="0" y="0"/>
          <a:chExt cx="0" cy="0"/>
        </a:xfrm>
      </p:grpSpPr>
      <p:pic>
        <p:nvPicPr>
          <p:cNvPr id="388" name="Google Shape;388;p23"/>
          <p:cNvPicPr preferRelativeResize="0"/>
          <p:nvPr/>
        </p:nvPicPr>
        <p:blipFill rotWithShape="1">
          <a:blip r:embed="rId4">
            <a:alphaModFix/>
          </a:blip>
          <a:srcRect b="5345" l="1081" r="542" t="10811"/>
          <a:stretch/>
        </p:blipFill>
        <p:spPr>
          <a:xfrm>
            <a:off x="7448504" y="3761762"/>
            <a:ext cx="4026443" cy="2573702"/>
          </a:xfrm>
          <a:prstGeom prst="rect">
            <a:avLst/>
          </a:prstGeom>
          <a:noFill/>
          <a:ln>
            <a:noFill/>
          </a:ln>
        </p:spPr>
      </p:pic>
      <p:pic>
        <p:nvPicPr>
          <p:cNvPr id="389" name="Google Shape;389;p23"/>
          <p:cNvPicPr preferRelativeResize="0"/>
          <p:nvPr/>
        </p:nvPicPr>
        <p:blipFill rotWithShape="1">
          <a:blip r:embed="rId5">
            <a:alphaModFix/>
          </a:blip>
          <a:srcRect b="30930" l="630" r="179" t="32312"/>
          <a:stretch/>
        </p:blipFill>
        <p:spPr>
          <a:xfrm>
            <a:off x="342075" y="3889625"/>
            <a:ext cx="5583599" cy="1551830"/>
          </a:xfrm>
          <a:prstGeom prst="rect">
            <a:avLst/>
          </a:prstGeom>
          <a:noFill/>
          <a:ln>
            <a:noFill/>
          </a:ln>
        </p:spPr>
      </p:pic>
      <p:pic>
        <p:nvPicPr>
          <p:cNvPr id="390" name="Google Shape;390;p23"/>
          <p:cNvPicPr preferRelativeResize="0"/>
          <p:nvPr/>
        </p:nvPicPr>
        <p:blipFill rotWithShape="1">
          <a:blip r:embed="rId6">
            <a:alphaModFix/>
          </a:blip>
          <a:srcRect b="0" l="0" r="0" t="0"/>
          <a:stretch/>
        </p:blipFill>
        <p:spPr>
          <a:xfrm>
            <a:off x="7448500" y="522537"/>
            <a:ext cx="4026442" cy="3043294"/>
          </a:xfrm>
          <a:prstGeom prst="rect">
            <a:avLst/>
          </a:prstGeom>
          <a:noFill/>
          <a:ln>
            <a:noFill/>
          </a:ln>
        </p:spPr>
      </p:pic>
      <p:sp>
        <p:nvSpPr>
          <p:cNvPr id="391" name="Google Shape;391;p23"/>
          <p:cNvSpPr txBox="1"/>
          <p:nvPr/>
        </p:nvSpPr>
        <p:spPr>
          <a:xfrm>
            <a:off x="269324" y="1416550"/>
            <a:ext cx="66288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Montserrat SemiBold"/>
                <a:ea typeface="Montserrat SemiBold"/>
                <a:cs typeface="Montserrat SemiBold"/>
                <a:sym typeface="Montserrat SemiBold"/>
              </a:rPr>
              <a:t>Protective measures &amp; </a:t>
            </a:r>
            <a:endParaRPr sz="3600">
              <a:latin typeface="Montserrat SemiBold"/>
              <a:ea typeface="Montserrat SemiBold"/>
              <a:cs typeface="Montserrat SemiBold"/>
              <a:sym typeface="Montserrat SemiBold"/>
            </a:endParaRPr>
          </a:p>
          <a:p>
            <a:pPr indent="0" lvl="0" marL="0" marR="0" rtl="0" algn="l">
              <a:spcBef>
                <a:spcPts val="0"/>
              </a:spcBef>
              <a:spcAft>
                <a:spcPts val="0"/>
              </a:spcAft>
              <a:buNone/>
            </a:pPr>
            <a:r>
              <a:rPr lang="en-US" sz="3600">
                <a:solidFill>
                  <a:schemeClr val="dk1"/>
                </a:solidFill>
                <a:latin typeface="Montserrat SemiBold"/>
                <a:ea typeface="Montserrat SemiBold"/>
                <a:cs typeface="Montserrat SemiBold"/>
                <a:sym typeface="Montserrat SemiBold"/>
              </a:rPr>
              <a:t>Labeling/Branding</a:t>
            </a:r>
            <a:endParaRPr sz="3600">
              <a:latin typeface="Montserrat SemiBold"/>
              <a:ea typeface="Montserrat SemiBold"/>
              <a:cs typeface="Montserrat SemiBold"/>
              <a:sym typeface="Montserrat SemiBold"/>
            </a:endParaRPr>
          </a:p>
        </p:txBody>
      </p:sp>
      <p:sp>
        <p:nvSpPr>
          <p:cNvPr id="392" name="Google Shape;392;p23"/>
          <p:cNvSpPr txBox="1"/>
          <p:nvPr/>
        </p:nvSpPr>
        <p:spPr>
          <a:xfrm>
            <a:off x="342074" y="2809500"/>
            <a:ext cx="5583600" cy="800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Bubble Lined Poly Mailer, XPAK725, 14.25" x 20“ </a:t>
            </a:r>
            <a:r>
              <a:rPr lang="en-US" sz="1000" u="sng">
                <a:solidFill>
                  <a:srgbClr val="1155CC"/>
                </a:solidFill>
                <a:latin typeface="Montserrat Light"/>
                <a:ea typeface="Montserrat Light"/>
                <a:cs typeface="Montserrat Light"/>
                <a:sym typeface="Montserrat Light"/>
                <a:hlinkClick r:id="rId7">
                  <a:extLst>
                    <a:ext uri="{A12FA001-AC4F-418D-AE19-62706E023703}">
                      <ahyp:hlinkClr val="tx"/>
                    </a:ext>
                  </a:extLst>
                </a:hlinkClick>
              </a:rPr>
              <a:t>https://www.amazon.com/gp/product/B00L8NNKFU/ref=oh_aui_search_detailpage?ie=UTF8&amp;psc=1</a:t>
            </a:r>
            <a:r>
              <a:rPr lang="en-US" sz="1800">
                <a:solidFill>
                  <a:schemeClr val="dk1"/>
                </a:solidFill>
                <a:latin typeface="Montserrat"/>
                <a:ea typeface="Montserrat"/>
                <a:cs typeface="Montserrat"/>
                <a:sym typeface="Montserrat"/>
              </a:rPr>
              <a:t>   </a:t>
            </a:r>
            <a:endParaRPr sz="1800">
              <a:solidFill>
                <a:schemeClr val="dk1"/>
              </a:solidFill>
              <a:latin typeface="Montserrat"/>
              <a:ea typeface="Montserrat"/>
              <a:cs typeface="Montserrat"/>
              <a:sym typeface="Montserrat"/>
            </a:endParaRPr>
          </a:p>
        </p:txBody>
      </p:sp>
      <p:sp>
        <p:nvSpPr>
          <p:cNvPr id="393" name="Google Shape;393;p23"/>
          <p:cNvSpPr txBox="1"/>
          <p:nvPr>
            <p:ph idx="12" type="sldNum"/>
          </p:nvPr>
        </p:nvSpPr>
        <p:spPr>
          <a:xfrm>
            <a:off x="9294325" y="62801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4">
            <a:alphaModFix/>
          </a:blip>
          <a:stretch>
            <a:fillRect/>
          </a:stretch>
        </a:blipFill>
      </p:bgPr>
    </p:bg>
    <p:spTree>
      <p:nvGrpSpPr>
        <p:cNvPr id="115" name="Shape 115"/>
        <p:cNvGrpSpPr/>
        <p:nvPr/>
      </p:nvGrpSpPr>
      <p:grpSpPr>
        <a:xfrm>
          <a:off x="0" y="0"/>
          <a:ext cx="0" cy="0"/>
          <a:chOff x="0" y="0"/>
          <a:chExt cx="0" cy="0"/>
        </a:xfrm>
      </p:grpSpPr>
      <p:sp>
        <p:nvSpPr>
          <p:cNvPr id="116" name="Google Shape;116;p3"/>
          <p:cNvSpPr txBox="1"/>
          <p:nvPr/>
        </p:nvSpPr>
        <p:spPr>
          <a:xfrm>
            <a:off x="548114" y="479971"/>
            <a:ext cx="76446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Montserrat SemiBold"/>
                <a:ea typeface="Montserrat SemiBold"/>
                <a:cs typeface="Montserrat SemiBold"/>
                <a:sym typeface="Montserrat SemiBold"/>
                <a:extLst>
                  <a:ext uri="http://customooxmlschemas.google.com/">
                    <go:slidesCustomData xmlns:go="http://customooxmlschemas.google.com/" textRoundtripDataId="0"/>
                  </a:ext>
                </a:extLst>
              </a:rPr>
              <a:t>The Forms…are used as needed.</a:t>
            </a:r>
            <a:endParaRPr sz="3600">
              <a:latin typeface="Montserrat SemiBold"/>
              <a:ea typeface="Montserrat SemiBold"/>
              <a:cs typeface="Montserrat SemiBold"/>
              <a:sym typeface="Montserrat SemiBold"/>
            </a:endParaRPr>
          </a:p>
        </p:txBody>
      </p:sp>
      <p:sp>
        <p:nvSpPr>
          <p:cNvPr id="117" name="Google Shape;117;p3"/>
          <p:cNvSpPr txBox="1"/>
          <p:nvPr/>
        </p:nvSpPr>
        <p:spPr>
          <a:xfrm>
            <a:off x="476042" y="1965576"/>
            <a:ext cx="6282300" cy="3971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ICS 201 is the starting point of documentation for any field event and often all that is needed.</a:t>
            </a:r>
            <a:endParaRPr sz="1800">
              <a:latin typeface="Montserrat"/>
              <a:ea typeface="Montserrat"/>
              <a:cs typeface="Montserrat"/>
              <a:sym typeface="Montserrat"/>
            </a:endParaRPr>
          </a:p>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ICS 214 is used for documentation of activities.</a:t>
            </a:r>
            <a:endParaRPr sz="1800">
              <a:latin typeface="Montserrat"/>
              <a:ea typeface="Montserrat"/>
              <a:cs typeface="Montserrat"/>
              <a:sym typeface="Montserrat"/>
            </a:endParaRPr>
          </a:p>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ICS 208 is used when section 5 of ICS 201 page 1 is insufficient.</a:t>
            </a:r>
            <a:endParaRPr sz="1800">
              <a:latin typeface="Montserrat"/>
              <a:ea typeface="Montserrat"/>
              <a:cs typeface="Montserrat"/>
              <a:sym typeface="Montserrat"/>
            </a:endParaRPr>
          </a:p>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ICS 205 is used when multiple parties in the Incident Command are present with different communications assets.</a:t>
            </a:r>
            <a:endParaRPr sz="1800">
              <a:latin typeface="Montserrat"/>
              <a:ea typeface="Montserrat"/>
              <a:cs typeface="Montserrat"/>
              <a:sym typeface="Montserrat"/>
            </a:endParaRPr>
          </a:p>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ICS 205A is used to list who is involved and how to contact.  </a:t>
            </a:r>
            <a:endParaRPr sz="1800">
              <a:latin typeface="Montserrat"/>
              <a:ea typeface="Montserrat"/>
              <a:cs typeface="Montserrat"/>
              <a:sym typeface="Montserrat"/>
            </a:endParaRPr>
          </a:p>
        </p:txBody>
      </p:sp>
      <p:pic>
        <p:nvPicPr>
          <p:cNvPr id="118" name="Google Shape;118;p3"/>
          <p:cNvPicPr preferRelativeResize="0"/>
          <p:nvPr/>
        </p:nvPicPr>
        <p:blipFill rotWithShape="1">
          <a:blip r:embed="rId5">
            <a:alphaModFix/>
          </a:blip>
          <a:srcRect b="0" l="0" r="0" t="0"/>
          <a:stretch/>
        </p:blipFill>
        <p:spPr>
          <a:xfrm rot="5400000">
            <a:off x="6765473" y="1264600"/>
            <a:ext cx="5339501" cy="4004650"/>
          </a:xfrm>
          <a:prstGeom prst="rect">
            <a:avLst/>
          </a:prstGeom>
          <a:noFill/>
          <a:ln>
            <a:noFill/>
          </a:ln>
        </p:spPr>
      </p:pic>
      <p:sp>
        <p:nvSpPr>
          <p:cNvPr id="119" name="Google Shape;119;p3"/>
          <p:cNvSpPr txBox="1"/>
          <p:nvPr>
            <p:ph idx="12" type="sldNum"/>
          </p:nvPr>
        </p:nvSpPr>
        <p:spPr>
          <a:xfrm>
            <a:off x="928395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7" name="Shape 127"/>
        <p:cNvGrpSpPr/>
        <p:nvPr/>
      </p:nvGrpSpPr>
      <p:grpSpPr>
        <a:xfrm>
          <a:off x="0" y="0"/>
          <a:ext cx="0" cy="0"/>
          <a:chOff x="0" y="0"/>
          <a:chExt cx="0" cy="0"/>
        </a:xfrm>
      </p:grpSpPr>
      <p:sp>
        <p:nvSpPr>
          <p:cNvPr id="128" name="Google Shape;128;p4"/>
          <p:cNvSpPr txBox="1"/>
          <p:nvPr>
            <p:ph type="title"/>
          </p:nvPr>
        </p:nvSpPr>
        <p:spPr>
          <a:xfrm>
            <a:off x="838200" y="50005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ICS Form Inventory</a:t>
            </a:r>
            <a:endParaRPr sz="3600">
              <a:latin typeface="Montserrat SemiBold"/>
              <a:ea typeface="Montserrat SemiBold"/>
              <a:cs typeface="Montserrat SemiBold"/>
              <a:sym typeface="Montserrat SemiBold"/>
            </a:endParaRPr>
          </a:p>
        </p:txBody>
      </p:sp>
      <p:sp>
        <p:nvSpPr>
          <p:cNvPr id="129" name="Google Shape;129;p4"/>
          <p:cNvSpPr txBox="1"/>
          <p:nvPr>
            <p:ph idx="1" type="body"/>
          </p:nvPr>
        </p:nvSpPr>
        <p:spPr>
          <a:xfrm>
            <a:off x="838200" y="1680600"/>
            <a:ext cx="4686300" cy="43512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Clr>
                <a:schemeClr val="dk1"/>
              </a:buClr>
              <a:buSzPts val="2800"/>
              <a:buNone/>
            </a:pPr>
            <a:r>
              <a:rPr lang="en-US" sz="2400">
                <a:latin typeface="Montserrat"/>
                <a:ea typeface="Montserrat"/>
                <a:cs typeface="Montserrat"/>
                <a:sym typeface="Montserrat"/>
              </a:rPr>
              <a:t>ICS 201 page 1			2 copies</a:t>
            </a:r>
            <a:endParaRPr sz="2400">
              <a:latin typeface="Montserrat"/>
              <a:ea typeface="Montserrat"/>
              <a:cs typeface="Montserrat"/>
              <a:sym typeface="Montserrat"/>
            </a:endParaRPr>
          </a:p>
          <a:p>
            <a:pPr indent="0" lvl="0" marL="0" rtl="0" algn="l">
              <a:lnSpc>
                <a:spcPct val="115000"/>
              </a:lnSpc>
              <a:spcBef>
                <a:spcPts val="1000"/>
              </a:spcBef>
              <a:spcAft>
                <a:spcPts val="0"/>
              </a:spcAft>
              <a:buClr>
                <a:schemeClr val="dk1"/>
              </a:buClr>
              <a:buSzPts val="2800"/>
              <a:buNone/>
            </a:pPr>
            <a:r>
              <a:rPr lang="en-US" sz="2400">
                <a:latin typeface="Montserrat"/>
                <a:ea typeface="Montserrat"/>
                <a:cs typeface="Montserrat"/>
                <a:sym typeface="Montserrat"/>
              </a:rPr>
              <a:t>ICS 201 page 2			2 copies</a:t>
            </a:r>
            <a:endParaRPr sz="2400">
              <a:latin typeface="Montserrat"/>
              <a:ea typeface="Montserrat"/>
              <a:cs typeface="Montserrat"/>
              <a:sym typeface="Montserrat"/>
            </a:endParaRPr>
          </a:p>
          <a:p>
            <a:pPr indent="0" lvl="0" marL="0" rtl="0" algn="l">
              <a:lnSpc>
                <a:spcPct val="115000"/>
              </a:lnSpc>
              <a:spcBef>
                <a:spcPts val="1000"/>
              </a:spcBef>
              <a:spcAft>
                <a:spcPts val="0"/>
              </a:spcAft>
              <a:buClr>
                <a:schemeClr val="dk1"/>
              </a:buClr>
              <a:buSzPts val="2800"/>
              <a:buNone/>
            </a:pPr>
            <a:r>
              <a:rPr lang="en-US" sz="2400">
                <a:latin typeface="Montserrat"/>
                <a:ea typeface="Montserrat"/>
                <a:cs typeface="Montserrat"/>
                <a:sym typeface="Montserrat"/>
              </a:rPr>
              <a:t>ICS 201 page 3			2 copies</a:t>
            </a:r>
            <a:endParaRPr sz="2400">
              <a:latin typeface="Montserrat"/>
              <a:ea typeface="Montserrat"/>
              <a:cs typeface="Montserrat"/>
              <a:sym typeface="Montserrat"/>
            </a:endParaRPr>
          </a:p>
          <a:p>
            <a:pPr indent="0" lvl="0" marL="0" rtl="0" algn="l">
              <a:lnSpc>
                <a:spcPct val="115000"/>
              </a:lnSpc>
              <a:spcBef>
                <a:spcPts val="1000"/>
              </a:spcBef>
              <a:spcAft>
                <a:spcPts val="0"/>
              </a:spcAft>
              <a:buClr>
                <a:schemeClr val="dk1"/>
              </a:buClr>
              <a:buSzPts val="2800"/>
              <a:buNone/>
            </a:pPr>
            <a:r>
              <a:rPr lang="en-US" sz="2400">
                <a:latin typeface="Montserrat"/>
                <a:ea typeface="Montserrat"/>
                <a:cs typeface="Montserrat"/>
                <a:sym typeface="Montserrat"/>
              </a:rPr>
              <a:t>ICS 201 page 4			2 copies</a:t>
            </a:r>
            <a:endParaRPr sz="2400">
              <a:latin typeface="Montserrat"/>
              <a:ea typeface="Montserrat"/>
              <a:cs typeface="Montserrat"/>
              <a:sym typeface="Montserrat"/>
            </a:endParaRPr>
          </a:p>
          <a:p>
            <a:pPr indent="0" lvl="0" marL="0" rtl="0" algn="l">
              <a:lnSpc>
                <a:spcPct val="115000"/>
              </a:lnSpc>
              <a:spcBef>
                <a:spcPts val="1000"/>
              </a:spcBef>
              <a:spcAft>
                <a:spcPts val="0"/>
              </a:spcAft>
              <a:buClr>
                <a:schemeClr val="dk1"/>
              </a:buClr>
              <a:buSzPts val="2800"/>
              <a:buNone/>
            </a:pPr>
            <a:r>
              <a:rPr lang="en-US" sz="2400">
                <a:latin typeface="Montserrat"/>
                <a:ea typeface="Montserrat"/>
                <a:cs typeface="Montserrat"/>
                <a:sym typeface="Montserrat"/>
              </a:rPr>
              <a:t>ICS 208					2 copies</a:t>
            </a:r>
            <a:endParaRPr sz="2400">
              <a:latin typeface="Montserrat"/>
              <a:ea typeface="Montserrat"/>
              <a:cs typeface="Montserrat"/>
              <a:sym typeface="Montserrat"/>
            </a:endParaRPr>
          </a:p>
          <a:p>
            <a:pPr indent="0" lvl="0" marL="0" rtl="0" algn="l">
              <a:lnSpc>
                <a:spcPct val="115000"/>
              </a:lnSpc>
              <a:spcBef>
                <a:spcPts val="1000"/>
              </a:spcBef>
              <a:spcAft>
                <a:spcPts val="0"/>
              </a:spcAft>
              <a:buClr>
                <a:schemeClr val="dk1"/>
              </a:buClr>
              <a:buSzPts val="2800"/>
              <a:buNone/>
            </a:pPr>
            <a:r>
              <a:rPr lang="en-US" sz="2400">
                <a:latin typeface="Montserrat"/>
                <a:ea typeface="Montserrat"/>
                <a:cs typeface="Montserrat"/>
                <a:sym typeface="Montserrat"/>
              </a:rPr>
              <a:t>ICS 205					2 copies</a:t>
            </a:r>
            <a:endParaRPr sz="2400">
              <a:latin typeface="Montserrat"/>
              <a:ea typeface="Montserrat"/>
              <a:cs typeface="Montserrat"/>
              <a:sym typeface="Montserrat"/>
            </a:endParaRPr>
          </a:p>
          <a:p>
            <a:pPr indent="0" lvl="0" marL="0" rtl="0" algn="l">
              <a:lnSpc>
                <a:spcPct val="115000"/>
              </a:lnSpc>
              <a:spcBef>
                <a:spcPts val="1000"/>
              </a:spcBef>
              <a:spcAft>
                <a:spcPts val="0"/>
              </a:spcAft>
              <a:buClr>
                <a:schemeClr val="dk1"/>
              </a:buClr>
              <a:buSzPts val="2800"/>
              <a:buNone/>
            </a:pPr>
            <a:r>
              <a:rPr lang="en-US" sz="2400">
                <a:latin typeface="Montserrat"/>
                <a:ea typeface="Montserrat"/>
                <a:cs typeface="Montserrat"/>
                <a:sym typeface="Montserrat"/>
              </a:rPr>
              <a:t>ICS 205A					2 copies</a:t>
            </a:r>
            <a:endParaRPr sz="2400">
              <a:latin typeface="Montserrat"/>
              <a:ea typeface="Montserrat"/>
              <a:cs typeface="Montserrat"/>
              <a:sym typeface="Montserrat"/>
            </a:endParaRPr>
          </a:p>
          <a:p>
            <a:pPr indent="0" lvl="0" marL="0" rtl="0" algn="l">
              <a:lnSpc>
                <a:spcPct val="115000"/>
              </a:lnSpc>
              <a:spcBef>
                <a:spcPts val="1000"/>
              </a:spcBef>
              <a:spcAft>
                <a:spcPts val="0"/>
              </a:spcAft>
              <a:buClr>
                <a:schemeClr val="dk1"/>
              </a:buClr>
              <a:buSzPts val="2800"/>
              <a:buNone/>
            </a:pPr>
            <a:r>
              <a:rPr lang="en-US" sz="2400">
                <a:latin typeface="Montserrat"/>
                <a:ea typeface="Montserrat"/>
                <a:cs typeface="Montserrat"/>
                <a:sym typeface="Montserrat"/>
              </a:rPr>
              <a:t>ICS 214					3 copies</a:t>
            </a:r>
            <a:endParaRPr sz="2400">
              <a:latin typeface="Montserrat"/>
              <a:ea typeface="Montserrat"/>
              <a:cs typeface="Montserrat"/>
              <a:sym typeface="Montserrat"/>
            </a:endParaRPr>
          </a:p>
        </p:txBody>
      </p:sp>
      <p:sp>
        <p:nvSpPr>
          <p:cNvPr id="130" name="Google Shape;130;p4"/>
          <p:cNvSpPr txBox="1"/>
          <p:nvPr/>
        </p:nvSpPr>
        <p:spPr>
          <a:xfrm>
            <a:off x="6734175" y="1680600"/>
            <a:ext cx="4619700" cy="25860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en-US" sz="2400" u="sng">
                <a:solidFill>
                  <a:schemeClr val="dk1"/>
                </a:solidFill>
                <a:latin typeface="Montserrat"/>
                <a:ea typeface="Montserrat"/>
                <a:cs typeface="Montserrat"/>
                <a:sym typeface="Montserrat"/>
              </a:rPr>
              <a:t>Instruction Sheets</a:t>
            </a:r>
            <a:endParaRPr sz="2400" u="sng">
              <a:latin typeface="Montserrat"/>
              <a:ea typeface="Montserrat"/>
              <a:cs typeface="Montserrat"/>
              <a:sym typeface="Montserrat"/>
            </a:endParaRPr>
          </a:p>
          <a:p>
            <a:pPr indent="0" lvl="0" marL="0" marR="0" rtl="0" algn="l">
              <a:lnSpc>
                <a:spcPct val="115000"/>
              </a:lnSpc>
              <a:spcBef>
                <a:spcPts val="0"/>
              </a:spcBef>
              <a:spcAft>
                <a:spcPts val="0"/>
              </a:spcAft>
              <a:buNone/>
            </a:pPr>
            <a:r>
              <a:rPr lang="en-US" sz="2400">
                <a:solidFill>
                  <a:schemeClr val="dk1"/>
                </a:solidFill>
                <a:latin typeface="Montserrat"/>
                <a:ea typeface="Montserrat"/>
                <a:cs typeface="Montserrat"/>
                <a:sym typeface="Montserrat"/>
              </a:rPr>
              <a:t>ICS 201</a:t>
            </a:r>
            <a:endParaRPr sz="2400">
              <a:latin typeface="Montserrat"/>
              <a:ea typeface="Montserrat"/>
              <a:cs typeface="Montserrat"/>
              <a:sym typeface="Montserrat"/>
            </a:endParaRPr>
          </a:p>
          <a:p>
            <a:pPr indent="0" lvl="0" marL="0" marR="0" rtl="0" algn="l">
              <a:lnSpc>
                <a:spcPct val="115000"/>
              </a:lnSpc>
              <a:spcBef>
                <a:spcPts val="0"/>
              </a:spcBef>
              <a:spcAft>
                <a:spcPts val="0"/>
              </a:spcAft>
              <a:buNone/>
            </a:pPr>
            <a:r>
              <a:rPr lang="en-US" sz="2400">
                <a:solidFill>
                  <a:schemeClr val="dk1"/>
                </a:solidFill>
                <a:latin typeface="Montserrat"/>
                <a:ea typeface="Montserrat"/>
                <a:cs typeface="Montserrat"/>
                <a:sym typeface="Montserrat"/>
              </a:rPr>
              <a:t>ICS 208</a:t>
            </a:r>
            <a:endParaRPr sz="2400">
              <a:latin typeface="Montserrat"/>
              <a:ea typeface="Montserrat"/>
              <a:cs typeface="Montserrat"/>
              <a:sym typeface="Montserrat"/>
            </a:endParaRPr>
          </a:p>
          <a:p>
            <a:pPr indent="0" lvl="0" marL="0" marR="0" rtl="0" algn="l">
              <a:lnSpc>
                <a:spcPct val="115000"/>
              </a:lnSpc>
              <a:spcBef>
                <a:spcPts val="0"/>
              </a:spcBef>
              <a:spcAft>
                <a:spcPts val="0"/>
              </a:spcAft>
              <a:buNone/>
            </a:pPr>
            <a:r>
              <a:rPr lang="en-US" sz="2400">
                <a:solidFill>
                  <a:schemeClr val="dk1"/>
                </a:solidFill>
                <a:latin typeface="Montserrat"/>
                <a:ea typeface="Montserrat"/>
                <a:cs typeface="Montserrat"/>
                <a:sym typeface="Montserrat"/>
              </a:rPr>
              <a:t>ICS 205</a:t>
            </a:r>
            <a:endParaRPr sz="2400">
              <a:latin typeface="Montserrat"/>
              <a:ea typeface="Montserrat"/>
              <a:cs typeface="Montserrat"/>
              <a:sym typeface="Montserrat"/>
            </a:endParaRPr>
          </a:p>
          <a:p>
            <a:pPr indent="0" lvl="0" marL="0" marR="0" rtl="0" algn="l">
              <a:lnSpc>
                <a:spcPct val="115000"/>
              </a:lnSpc>
              <a:spcBef>
                <a:spcPts val="0"/>
              </a:spcBef>
              <a:spcAft>
                <a:spcPts val="0"/>
              </a:spcAft>
              <a:buNone/>
            </a:pPr>
            <a:r>
              <a:rPr lang="en-US" sz="2400">
                <a:solidFill>
                  <a:schemeClr val="dk1"/>
                </a:solidFill>
                <a:latin typeface="Montserrat"/>
                <a:ea typeface="Montserrat"/>
                <a:cs typeface="Montserrat"/>
                <a:sym typeface="Montserrat"/>
              </a:rPr>
              <a:t>ICS 205A</a:t>
            </a:r>
            <a:endParaRPr sz="2400">
              <a:latin typeface="Montserrat"/>
              <a:ea typeface="Montserrat"/>
              <a:cs typeface="Montserrat"/>
              <a:sym typeface="Montserrat"/>
            </a:endParaRPr>
          </a:p>
          <a:p>
            <a:pPr indent="0" lvl="0" marL="0" marR="0" rtl="0" algn="l">
              <a:lnSpc>
                <a:spcPct val="115000"/>
              </a:lnSpc>
              <a:spcBef>
                <a:spcPts val="0"/>
              </a:spcBef>
              <a:spcAft>
                <a:spcPts val="0"/>
              </a:spcAft>
              <a:buNone/>
            </a:pPr>
            <a:r>
              <a:rPr lang="en-US" sz="2400">
                <a:solidFill>
                  <a:schemeClr val="dk1"/>
                </a:solidFill>
                <a:latin typeface="Montserrat"/>
                <a:ea typeface="Montserrat"/>
                <a:cs typeface="Montserrat"/>
                <a:sym typeface="Montserrat"/>
              </a:rPr>
              <a:t>ICS 214</a:t>
            </a:r>
            <a:endParaRPr sz="2400">
              <a:solidFill>
                <a:schemeClr val="dk1"/>
              </a:solidFill>
              <a:latin typeface="Montserrat"/>
              <a:ea typeface="Montserrat"/>
              <a:cs typeface="Montserrat"/>
              <a:sym typeface="Montserrat"/>
            </a:endParaRPr>
          </a:p>
        </p:txBody>
      </p:sp>
      <p:sp>
        <p:nvSpPr>
          <p:cNvPr id="131" name="Google Shape;131;p4"/>
          <p:cNvSpPr txBox="1"/>
          <p:nvPr>
            <p:ph idx="12" type="sldNum"/>
          </p:nvPr>
        </p:nvSpPr>
        <p:spPr>
          <a:xfrm>
            <a:off x="928397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9" name="Shape 139"/>
        <p:cNvGrpSpPr/>
        <p:nvPr/>
      </p:nvGrpSpPr>
      <p:grpSpPr>
        <a:xfrm>
          <a:off x="0" y="0"/>
          <a:ext cx="0" cy="0"/>
          <a:chOff x="0" y="0"/>
          <a:chExt cx="0" cy="0"/>
        </a:xfrm>
      </p:grpSpPr>
      <p:sp>
        <p:nvSpPr>
          <p:cNvPr id="140" name="Google Shape;140;p5"/>
          <p:cNvSpPr txBox="1"/>
          <p:nvPr/>
        </p:nvSpPr>
        <p:spPr>
          <a:xfrm>
            <a:off x="511750" y="1383650"/>
            <a:ext cx="11256600" cy="45870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en-US" sz="1600">
                <a:solidFill>
                  <a:schemeClr val="dk1"/>
                </a:solidFill>
                <a:latin typeface="Montserrat SemiBold"/>
                <a:ea typeface="Montserrat SemiBold"/>
                <a:cs typeface="Montserrat SemiBold"/>
                <a:sym typeface="Montserrat SemiBold"/>
              </a:rPr>
              <a:t>ICS 202 Incident Objectives</a:t>
            </a:r>
            <a:r>
              <a:rPr lang="en-US" sz="1600">
                <a:solidFill>
                  <a:schemeClr val="dk1"/>
                </a:solidFill>
                <a:latin typeface="Montserrat"/>
                <a:ea typeface="Montserrat"/>
                <a:cs typeface="Montserrat"/>
                <a:sym typeface="Montserrat"/>
              </a:rPr>
              <a:t> – supersedes ICS 201 page 2</a:t>
            </a:r>
            <a:endParaRPr sz="1600">
              <a:latin typeface="Montserrat"/>
              <a:ea typeface="Montserrat"/>
              <a:cs typeface="Montserrat"/>
              <a:sym typeface="Montserrat"/>
            </a:endParaRPr>
          </a:p>
          <a:p>
            <a:pPr indent="0" lvl="0" marL="0" marR="0" rtl="0" algn="l">
              <a:lnSpc>
                <a:spcPct val="115000"/>
              </a:lnSpc>
              <a:spcBef>
                <a:spcPts val="0"/>
              </a:spcBef>
              <a:spcAft>
                <a:spcPts val="0"/>
              </a:spcAft>
              <a:buNone/>
            </a:pPr>
            <a:r>
              <a:rPr lang="en-US" sz="1600">
                <a:solidFill>
                  <a:schemeClr val="dk1"/>
                </a:solidFill>
                <a:latin typeface="Montserrat SemiBold"/>
                <a:ea typeface="Montserrat SemiBold"/>
                <a:cs typeface="Montserrat SemiBold"/>
                <a:sym typeface="Montserrat SemiBold"/>
              </a:rPr>
              <a:t>ICS 203 Organization Assignment List</a:t>
            </a:r>
            <a:r>
              <a:rPr lang="en-US" sz="1600">
                <a:solidFill>
                  <a:schemeClr val="dk1"/>
                </a:solidFill>
                <a:latin typeface="Montserrat"/>
                <a:ea typeface="Montserrat"/>
                <a:cs typeface="Montserrat"/>
                <a:sym typeface="Montserrat"/>
              </a:rPr>
              <a:t> – supersedes ICS 201 page 3</a:t>
            </a:r>
            <a:endParaRPr sz="1600">
              <a:latin typeface="Montserrat"/>
              <a:ea typeface="Montserrat"/>
              <a:cs typeface="Montserrat"/>
              <a:sym typeface="Montserrat"/>
            </a:endParaRPr>
          </a:p>
          <a:p>
            <a:pPr indent="0" lvl="0" marL="0" marR="0" rtl="0" algn="l">
              <a:lnSpc>
                <a:spcPct val="115000"/>
              </a:lnSpc>
              <a:spcBef>
                <a:spcPts val="0"/>
              </a:spcBef>
              <a:spcAft>
                <a:spcPts val="0"/>
              </a:spcAft>
              <a:buNone/>
            </a:pPr>
            <a:r>
              <a:rPr lang="en-US" sz="1600">
                <a:solidFill>
                  <a:schemeClr val="dk1"/>
                </a:solidFill>
                <a:latin typeface="Montserrat SemiBold"/>
                <a:ea typeface="Montserrat SemiBold"/>
                <a:cs typeface="Montserrat SemiBold"/>
                <a:sym typeface="Montserrat SemiBold"/>
              </a:rPr>
              <a:t>ICS 204 Assignment List</a:t>
            </a:r>
            <a:r>
              <a:rPr lang="en-US" sz="1600">
                <a:solidFill>
                  <a:schemeClr val="dk1"/>
                </a:solidFill>
                <a:latin typeface="Montserrat"/>
                <a:ea typeface="Montserrat"/>
                <a:cs typeface="Montserrat"/>
                <a:sym typeface="Montserrat"/>
              </a:rPr>
              <a:t> – supersedes ICS 201 page 2, used by Operations Section  </a:t>
            </a:r>
            <a:endParaRPr sz="1600">
              <a:latin typeface="Montserrat"/>
              <a:ea typeface="Montserrat"/>
              <a:cs typeface="Montserrat"/>
              <a:sym typeface="Montserrat"/>
            </a:endParaRPr>
          </a:p>
          <a:p>
            <a:pPr indent="0" lvl="0" marL="0" marR="0" rtl="0" algn="l">
              <a:lnSpc>
                <a:spcPct val="115000"/>
              </a:lnSpc>
              <a:spcBef>
                <a:spcPts val="0"/>
              </a:spcBef>
              <a:spcAft>
                <a:spcPts val="0"/>
              </a:spcAft>
              <a:buNone/>
            </a:pPr>
            <a:r>
              <a:rPr lang="en-US" sz="1600">
                <a:solidFill>
                  <a:schemeClr val="dk1"/>
                </a:solidFill>
                <a:latin typeface="Montserrat SemiBold"/>
                <a:ea typeface="Montserrat SemiBold"/>
                <a:cs typeface="Montserrat SemiBold"/>
                <a:sym typeface="Montserrat SemiBold"/>
              </a:rPr>
              <a:t>ICS 206 Medical Plan</a:t>
            </a:r>
            <a:r>
              <a:rPr lang="en-US" sz="1600">
                <a:solidFill>
                  <a:schemeClr val="dk1"/>
                </a:solidFill>
                <a:latin typeface="Montserrat"/>
                <a:ea typeface="Montserrat"/>
                <a:cs typeface="Montserrat"/>
                <a:sym typeface="Montserrat"/>
              </a:rPr>
              <a:t> – developed by Logistics Section, specifically for IC personnel  </a:t>
            </a:r>
            <a:endParaRPr sz="1600">
              <a:latin typeface="Montserrat"/>
              <a:ea typeface="Montserrat"/>
              <a:cs typeface="Montserrat"/>
              <a:sym typeface="Montserrat"/>
            </a:endParaRPr>
          </a:p>
          <a:p>
            <a:pPr indent="0" lvl="0" marL="0" marR="0" rtl="0" algn="l">
              <a:lnSpc>
                <a:spcPct val="115000"/>
              </a:lnSpc>
              <a:spcBef>
                <a:spcPts val="0"/>
              </a:spcBef>
              <a:spcAft>
                <a:spcPts val="0"/>
              </a:spcAft>
              <a:buNone/>
            </a:pPr>
            <a:r>
              <a:rPr lang="en-US" sz="1600">
                <a:solidFill>
                  <a:schemeClr val="dk1"/>
                </a:solidFill>
                <a:latin typeface="Montserrat SemiBold"/>
                <a:ea typeface="Montserrat SemiBold"/>
                <a:cs typeface="Montserrat SemiBold"/>
                <a:sym typeface="Montserrat SemiBold"/>
              </a:rPr>
              <a:t>ICS 207 Incident Organization Chart</a:t>
            </a:r>
            <a:r>
              <a:rPr lang="en-US" sz="1600">
                <a:solidFill>
                  <a:schemeClr val="dk1"/>
                </a:solidFill>
                <a:latin typeface="Montserrat"/>
                <a:ea typeface="Montserrat"/>
                <a:cs typeface="Montserrat"/>
                <a:sym typeface="Montserrat"/>
              </a:rPr>
              <a:t> – supersedes ICS 201 page 3</a:t>
            </a:r>
            <a:endParaRPr sz="1600">
              <a:latin typeface="Montserrat"/>
              <a:ea typeface="Montserrat"/>
              <a:cs typeface="Montserrat"/>
              <a:sym typeface="Montserrat"/>
            </a:endParaRPr>
          </a:p>
          <a:p>
            <a:pPr indent="0" lvl="0" marL="0" marR="0" rtl="0" algn="l">
              <a:lnSpc>
                <a:spcPct val="115000"/>
              </a:lnSpc>
              <a:spcBef>
                <a:spcPts val="0"/>
              </a:spcBef>
              <a:spcAft>
                <a:spcPts val="0"/>
              </a:spcAft>
              <a:buNone/>
            </a:pPr>
            <a:r>
              <a:rPr lang="en-US" sz="1600">
                <a:solidFill>
                  <a:schemeClr val="dk1"/>
                </a:solidFill>
                <a:latin typeface="Montserrat SemiBold"/>
                <a:ea typeface="Montserrat SemiBold"/>
                <a:cs typeface="Montserrat SemiBold"/>
                <a:sym typeface="Montserrat SemiBold"/>
              </a:rPr>
              <a:t>ICS 209 Incident Status Summary</a:t>
            </a:r>
            <a:r>
              <a:rPr lang="en-US" sz="1600">
                <a:solidFill>
                  <a:schemeClr val="dk1"/>
                </a:solidFill>
                <a:latin typeface="Montserrat"/>
                <a:ea typeface="Montserrat"/>
                <a:cs typeface="Montserrat"/>
                <a:sym typeface="Montserrat"/>
              </a:rPr>
              <a:t> – Plans Section, Supersedes ICS 201, used to develop ICS 215  </a:t>
            </a:r>
            <a:endParaRPr sz="1600">
              <a:latin typeface="Montserrat"/>
              <a:ea typeface="Montserrat"/>
              <a:cs typeface="Montserrat"/>
              <a:sym typeface="Montserrat"/>
            </a:endParaRPr>
          </a:p>
          <a:p>
            <a:pPr indent="0" lvl="0" marL="0" marR="0" rtl="0" algn="l">
              <a:lnSpc>
                <a:spcPct val="115000"/>
              </a:lnSpc>
              <a:spcBef>
                <a:spcPts val="0"/>
              </a:spcBef>
              <a:spcAft>
                <a:spcPts val="0"/>
              </a:spcAft>
              <a:buNone/>
            </a:pPr>
            <a:r>
              <a:rPr lang="en-US" sz="1600">
                <a:solidFill>
                  <a:schemeClr val="dk1"/>
                </a:solidFill>
                <a:latin typeface="Montserrat SemiBold"/>
                <a:ea typeface="Montserrat SemiBold"/>
                <a:cs typeface="Montserrat SemiBold"/>
                <a:sym typeface="Montserrat SemiBold"/>
              </a:rPr>
              <a:t>ICS 210 Resource Status Change</a:t>
            </a:r>
            <a:r>
              <a:rPr lang="en-US" sz="1600">
                <a:solidFill>
                  <a:schemeClr val="dk1"/>
                </a:solidFill>
                <a:latin typeface="Montserrat"/>
                <a:ea typeface="Montserrat"/>
                <a:cs typeface="Montserrat"/>
                <a:sym typeface="Montserrat"/>
              </a:rPr>
              <a:t> – Used to report status changes from Task Forces, Strike Teams, Supervisors  </a:t>
            </a:r>
            <a:endParaRPr sz="1600">
              <a:latin typeface="Montserrat"/>
              <a:ea typeface="Montserrat"/>
              <a:cs typeface="Montserrat"/>
              <a:sym typeface="Montserrat"/>
            </a:endParaRPr>
          </a:p>
          <a:p>
            <a:pPr indent="0" lvl="0" marL="0" marR="0" rtl="0" algn="l">
              <a:lnSpc>
                <a:spcPct val="115000"/>
              </a:lnSpc>
              <a:spcBef>
                <a:spcPts val="0"/>
              </a:spcBef>
              <a:spcAft>
                <a:spcPts val="0"/>
              </a:spcAft>
              <a:buNone/>
            </a:pPr>
            <a:r>
              <a:rPr lang="en-US" sz="1600">
                <a:solidFill>
                  <a:schemeClr val="dk1"/>
                </a:solidFill>
                <a:latin typeface="Montserrat SemiBold"/>
                <a:ea typeface="Montserrat SemiBold"/>
                <a:cs typeface="Montserrat SemiBold"/>
                <a:sym typeface="Montserrat SemiBold"/>
              </a:rPr>
              <a:t>ICS 211 Incident Check-In List</a:t>
            </a:r>
            <a:r>
              <a:rPr lang="en-US" sz="1600">
                <a:solidFill>
                  <a:schemeClr val="dk1"/>
                </a:solidFill>
                <a:latin typeface="Montserrat"/>
                <a:ea typeface="Montserrat"/>
                <a:cs typeface="Montserrat"/>
                <a:sym typeface="Montserrat"/>
              </a:rPr>
              <a:t> – Supersedes ICS 201 page 4, Logs in personnel and equipment arriving</a:t>
            </a:r>
            <a:endParaRPr sz="1600">
              <a:latin typeface="Montserrat"/>
              <a:ea typeface="Montserrat"/>
              <a:cs typeface="Montserrat"/>
              <a:sym typeface="Montserrat"/>
            </a:endParaRPr>
          </a:p>
          <a:p>
            <a:pPr indent="0" lvl="0" marL="0" marR="0" rtl="0" algn="l">
              <a:lnSpc>
                <a:spcPct val="115000"/>
              </a:lnSpc>
              <a:spcBef>
                <a:spcPts val="0"/>
              </a:spcBef>
              <a:spcAft>
                <a:spcPts val="0"/>
              </a:spcAft>
              <a:buNone/>
            </a:pPr>
            <a:r>
              <a:rPr lang="en-US" sz="1600">
                <a:solidFill>
                  <a:schemeClr val="dk1"/>
                </a:solidFill>
                <a:latin typeface="Montserrat SemiBold"/>
                <a:ea typeface="Montserrat SemiBold"/>
                <a:cs typeface="Montserrat SemiBold"/>
                <a:sym typeface="Montserrat SemiBold"/>
              </a:rPr>
              <a:t>ICS 213 General Message</a:t>
            </a:r>
            <a:r>
              <a:rPr lang="en-US" sz="1600">
                <a:solidFill>
                  <a:schemeClr val="dk1"/>
                </a:solidFill>
                <a:latin typeface="Montserrat"/>
                <a:ea typeface="Montserrat"/>
                <a:cs typeface="Montserrat"/>
                <a:sym typeface="Montserrat"/>
              </a:rPr>
              <a:t> – used to convey information that cannot be orally transmitted.   </a:t>
            </a:r>
            <a:endParaRPr sz="1600">
              <a:latin typeface="Montserrat"/>
              <a:ea typeface="Montserrat"/>
              <a:cs typeface="Montserrat"/>
              <a:sym typeface="Montserrat"/>
            </a:endParaRPr>
          </a:p>
          <a:p>
            <a:pPr indent="0" lvl="0" marL="0" marR="0" rtl="0" algn="l">
              <a:lnSpc>
                <a:spcPct val="115000"/>
              </a:lnSpc>
              <a:spcBef>
                <a:spcPts val="0"/>
              </a:spcBef>
              <a:spcAft>
                <a:spcPts val="0"/>
              </a:spcAft>
              <a:buNone/>
            </a:pPr>
            <a:r>
              <a:rPr lang="en-US" sz="1600">
                <a:solidFill>
                  <a:schemeClr val="dk1"/>
                </a:solidFill>
                <a:latin typeface="Montserrat SemiBold"/>
                <a:ea typeface="Montserrat SemiBold"/>
                <a:cs typeface="Montserrat SemiBold"/>
                <a:sym typeface="Montserrat SemiBold"/>
              </a:rPr>
              <a:t>ICS 215 Operational Planning Worksheet</a:t>
            </a:r>
            <a:r>
              <a:rPr lang="en-US" sz="1600">
                <a:solidFill>
                  <a:schemeClr val="dk1"/>
                </a:solidFill>
                <a:latin typeface="Montserrat"/>
                <a:ea typeface="Montserrat"/>
                <a:cs typeface="Montserrat"/>
                <a:sym typeface="Montserrat"/>
              </a:rPr>
              <a:t> – supersedes ICS 201</a:t>
            </a:r>
            <a:endParaRPr sz="1600">
              <a:latin typeface="Montserrat"/>
              <a:ea typeface="Montserrat"/>
              <a:cs typeface="Montserrat"/>
              <a:sym typeface="Montserrat"/>
            </a:endParaRPr>
          </a:p>
          <a:p>
            <a:pPr indent="0" lvl="0" marL="0" marR="0" rtl="0" algn="l">
              <a:lnSpc>
                <a:spcPct val="115000"/>
              </a:lnSpc>
              <a:spcBef>
                <a:spcPts val="0"/>
              </a:spcBef>
              <a:spcAft>
                <a:spcPts val="0"/>
              </a:spcAft>
              <a:buNone/>
            </a:pPr>
            <a:r>
              <a:rPr lang="en-US" sz="1600">
                <a:solidFill>
                  <a:schemeClr val="dk1"/>
                </a:solidFill>
                <a:latin typeface="Montserrat SemiBold"/>
                <a:ea typeface="Montserrat SemiBold"/>
                <a:cs typeface="Montserrat SemiBold"/>
                <a:sym typeface="Montserrat SemiBold"/>
              </a:rPr>
              <a:t>ICS 215A Incident Action Plan Safety Analysis</a:t>
            </a:r>
            <a:r>
              <a:rPr lang="en-US" sz="1600">
                <a:solidFill>
                  <a:schemeClr val="dk1"/>
                </a:solidFill>
                <a:latin typeface="Montserrat"/>
                <a:ea typeface="Montserrat"/>
                <a:cs typeface="Montserrat"/>
                <a:sym typeface="Montserrat"/>
              </a:rPr>
              <a:t> – Safety Officer’s assessment of ICS 215</a:t>
            </a:r>
            <a:endParaRPr sz="1600">
              <a:latin typeface="Montserrat"/>
              <a:ea typeface="Montserrat"/>
              <a:cs typeface="Montserrat"/>
              <a:sym typeface="Montserrat"/>
            </a:endParaRPr>
          </a:p>
          <a:p>
            <a:pPr indent="0" lvl="0" marL="0" marR="0" rtl="0" algn="l">
              <a:lnSpc>
                <a:spcPct val="115000"/>
              </a:lnSpc>
              <a:spcBef>
                <a:spcPts val="0"/>
              </a:spcBef>
              <a:spcAft>
                <a:spcPts val="0"/>
              </a:spcAft>
              <a:buNone/>
            </a:pPr>
            <a:r>
              <a:rPr lang="en-US" sz="1600">
                <a:solidFill>
                  <a:schemeClr val="dk1"/>
                </a:solidFill>
                <a:latin typeface="Montserrat SemiBold"/>
                <a:ea typeface="Montserrat SemiBold"/>
                <a:cs typeface="Montserrat SemiBold"/>
                <a:sym typeface="Montserrat SemiBold"/>
              </a:rPr>
              <a:t>ICS 218 Support Vehicle/Equipment Inventory</a:t>
            </a:r>
            <a:r>
              <a:rPr lang="en-US" sz="1600">
                <a:solidFill>
                  <a:schemeClr val="dk1"/>
                </a:solidFill>
                <a:latin typeface="Montserrat"/>
                <a:ea typeface="Montserrat"/>
                <a:cs typeface="Montserrat"/>
                <a:sym typeface="Montserrat"/>
              </a:rPr>
              <a:t> – supersedes ICS 201 page 4</a:t>
            </a:r>
            <a:endParaRPr sz="1600">
              <a:latin typeface="Montserrat"/>
              <a:ea typeface="Montserrat"/>
              <a:cs typeface="Montserrat"/>
              <a:sym typeface="Montserrat"/>
            </a:endParaRPr>
          </a:p>
          <a:p>
            <a:pPr indent="0" lvl="0" marL="0" marR="0" rtl="0" algn="l">
              <a:lnSpc>
                <a:spcPct val="115000"/>
              </a:lnSpc>
              <a:spcBef>
                <a:spcPts val="0"/>
              </a:spcBef>
              <a:spcAft>
                <a:spcPts val="0"/>
              </a:spcAft>
              <a:buNone/>
            </a:pPr>
            <a:r>
              <a:rPr lang="en-US" sz="1600">
                <a:solidFill>
                  <a:schemeClr val="dk1"/>
                </a:solidFill>
                <a:latin typeface="Montserrat SemiBold"/>
                <a:ea typeface="Montserrat SemiBold"/>
                <a:cs typeface="Montserrat SemiBold"/>
                <a:sym typeface="Montserrat SemiBold"/>
              </a:rPr>
              <a:t>ICS 219 Resource Status Card (T-Cards)</a:t>
            </a:r>
            <a:r>
              <a:rPr lang="en-US" sz="1600">
                <a:solidFill>
                  <a:schemeClr val="dk1"/>
                </a:solidFill>
                <a:latin typeface="Montserrat"/>
                <a:ea typeface="Montserrat"/>
                <a:cs typeface="Montserrat"/>
                <a:sym typeface="Montserrat"/>
              </a:rPr>
              <a:t> – Used to track resources within the IC</a:t>
            </a:r>
            <a:endParaRPr sz="1600">
              <a:latin typeface="Montserrat"/>
              <a:ea typeface="Montserrat"/>
              <a:cs typeface="Montserrat"/>
              <a:sym typeface="Montserrat"/>
            </a:endParaRPr>
          </a:p>
          <a:p>
            <a:pPr indent="0" lvl="0" marL="0" marR="0" rtl="0" algn="l">
              <a:lnSpc>
                <a:spcPct val="115000"/>
              </a:lnSpc>
              <a:spcBef>
                <a:spcPts val="0"/>
              </a:spcBef>
              <a:spcAft>
                <a:spcPts val="0"/>
              </a:spcAft>
              <a:buNone/>
            </a:pPr>
            <a:r>
              <a:rPr lang="en-US" sz="1600">
                <a:solidFill>
                  <a:schemeClr val="dk1"/>
                </a:solidFill>
                <a:latin typeface="Montserrat SemiBold"/>
                <a:ea typeface="Montserrat SemiBold"/>
                <a:cs typeface="Montserrat SemiBold"/>
                <a:sym typeface="Montserrat SemiBold"/>
              </a:rPr>
              <a:t>ICS 220 Air Operations Summary Worksheet</a:t>
            </a:r>
            <a:endParaRPr sz="1600">
              <a:latin typeface="Montserrat SemiBold"/>
              <a:ea typeface="Montserrat SemiBold"/>
              <a:cs typeface="Montserrat SemiBold"/>
              <a:sym typeface="Montserrat SemiBold"/>
            </a:endParaRPr>
          </a:p>
          <a:p>
            <a:pPr indent="0" lvl="0" marL="0" marR="0" rtl="0" algn="l">
              <a:lnSpc>
                <a:spcPct val="115000"/>
              </a:lnSpc>
              <a:spcBef>
                <a:spcPts val="0"/>
              </a:spcBef>
              <a:spcAft>
                <a:spcPts val="0"/>
              </a:spcAft>
              <a:buNone/>
            </a:pPr>
            <a:r>
              <a:rPr lang="en-US" sz="1600">
                <a:solidFill>
                  <a:schemeClr val="dk1"/>
                </a:solidFill>
                <a:latin typeface="Montserrat SemiBold"/>
                <a:ea typeface="Montserrat SemiBold"/>
                <a:cs typeface="Montserrat SemiBold"/>
                <a:sym typeface="Montserrat SemiBold"/>
              </a:rPr>
              <a:t>ICS 221 Demobilization Check-Out</a:t>
            </a:r>
            <a:endParaRPr sz="1600">
              <a:latin typeface="Montserrat SemiBold"/>
              <a:ea typeface="Montserrat SemiBold"/>
              <a:cs typeface="Montserrat SemiBold"/>
              <a:sym typeface="Montserrat SemiBold"/>
            </a:endParaRPr>
          </a:p>
          <a:p>
            <a:pPr indent="0" lvl="0" marL="0" marR="0" rtl="0" algn="l">
              <a:lnSpc>
                <a:spcPct val="115000"/>
              </a:lnSpc>
              <a:spcBef>
                <a:spcPts val="0"/>
              </a:spcBef>
              <a:spcAft>
                <a:spcPts val="0"/>
              </a:spcAft>
              <a:buNone/>
            </a:pPr>
            <a:r>
              <a:rPr lang="en-US" sz="1600">
                <a:solidFill>
                  <a:schemeClr val="dk1"/>
                </a:solidFill>
                <a:latin typeface="Montserrat SemiBold"/>
                <a:ea typeface="Montserrat SemiBold"/>
                <a:cs typeface="Montserrat SemiBold"/>
                <a:sym typeface="Montserrat SemiBold"/>
              </a:rPr>
              <a:t>ICS 225 Incident Personnel Performance Rating</a:t>
            </a:r>
            <a:r>
              <a:rPr lang="en-US" sz="1600">
                <a:solidFill>
                  <a:schemeClr val="dk1"/>
                </a:solidFill>
                <a:latin typeface="Montserrat"/>
                <a:ea typeface="Montserrat"/>
                <a:cs typeface="Montserrat"/>
                <a:sym typeface="Montserrat"/>
              </a:rPr>
              <a:t>     </a:t>
            </a:r>
            <a:endParaRPr sz="1600">
              <a:latin typeface="Montserrat"/>
              <a:ea typeface="Montserrat"/>
              <a:cs typeface="Montserrat"/>
              <a:sym typeface="Montserrat"/>
            </a:endParaRPr>
          </a:p>
        </p:txBody>
      </p:sp>
      <p:sp>
        <p:nvSpPr>
          <p:cNvPr id="141" name="Google Shape;141;p5"/>
          <p:cNvSpPr txBox="1"/>
          <p:nvPr>
            <p:ph idx="12" type="sldNum"/>
          </p:nvPr>
        </p:nvSpPr>
        <p:spPr>
          <a:xfrm>
            <a:off x="929432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42" name="Google Shape;142;p5"/>
          <p:cNvSpPr txBox="1"/>
          <p:nvPr/>
        </p:nvSpPr>
        <p:spPr>
          <a:xfrm>
            <a:off x="511750" y="569800"/>
            <a:ext cx="9427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600">
                <a:solidFill>
                  <a:schemeClr val="dk1"/>
                </a:solidFill>
                <a:latin typeface="Montserrat SemiBold"/>
                <a:ea typeface="Montserrat SemiBold"/>
                <a:cs typeface="Montserrat SemiBold"/>
                <a:sym typeface="Montserrat SemiBold"/>
              </a:rPr>
              <a:t>What about the others?</a:t>
            </a:r>
            <a:endParaRPr sz="3600">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0" name="Shape 150"/>
        <p:cNvGrpSpPr/>
        <p:nvPr/>
      </p:nvGrpSpPr>
      <p:grpSpPr>
        <a:xfrm>
          <a:off x="0" y="0"/>
          <a:ext cx="0" cy="0"/>
          <a:chOff x="0" y="0"/>
          <a:chExt cx="0" cy="0"/>
        </a:xfrm>
      </p:grpSpPr>
      <p:sp>
        <p:nvSpPr>
          <p:cNvPr id="151" name="Google Shape;151;p6"/>
          <p:cNvSpPr txBox="1"/>
          <p:nvPr>
            <p:ph type="title"/>
          </p:nvPr>
        </p:nvSpPr>
        <p:spPr>
          <a:xfrm>
            <a:off x="6380525" y="65520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Packing Sleeves</a:t>
            </a:r>
            <a:endParaRPr sz="3600">
              <a:latin typeface="Montserrat SemiBold"/>
              <a:ea typeface="Montserrat SemiBold"/>
              <a:cs typeface="Montserrat SemiBold"/>
              <a:sym typeface="Montserrat SemiBold"/>
            </a:endParaRPr>
          </a:p>
        </p:txBody>
      </p:sp>
      <p:sp>
        <p:nvSpPr>
          <p:cNvPr id="152" name="Google Shape;152;p6"/>
          <p:cNvSpPr txBox="1"/>
          <p:nvPr/>
        </p:nvSpPr>
        <p:spPr>
          <a:xfrm>
            <a:off x="6380526" y="1872049"/>
            <a:ext cx="5810400" cy="3570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Identified as:</a:t>
            </a:r>
            <a:endParaRPr sz="1800">
              <a:latin typeface="Montserrat"/>
              <a:ea typeface="Montserrat"/>
              <a:cs typeface="Montserrat"/>
              <a:sym typeface="Montserrat"/>
            </a:endParaRPr>
          </a:p>
          <a:p>
            <a:pPr indent="-342900" lvl="0" marL="457200" marR="0" rtl="0" algn="l">
              <a:spcBef>
                <a:spcPts val="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Re-Closeable Packing List Envelopes 9” X 12” </a:t>
            </a:r>
            <a:r>
              <a:rPr lang="en-US" sz="1800" u="sng">
                <a:solidFill>
                  <a:schemeClr val="dk1"/>
                </a:solidFill>
                <a:latin typeface="Montserrat"/>
                <a:ea typeface="Montserrat"/>
                <a:cs typeface="Montserrat"/>
                <a:sym typeface="Montserrat"/>
              </a:rPr>
              <a:t>or</a:t>
            </a:r>
            <a:r>
              <a:rPr lang="en-US" sz="1800">
                <a:solidFill>
                  <a:schemeClr val="dk1"/>
                </a:solidFill>
                <a:latin typeface="Montserrat"/>
                <a:ea typeface="Montserrat"/>
                <a:cs typeface="Montserrat"/>
                <a:sym typeface="Montserrat"/>
              </a:rPr>
              <a:t> 9 x 12 Clear Reclosable Packing List      </a:t>
            </a:r>
            <a:endParaRPr sz="1800">
              <a:latin typeface="Montserrat"/>
              <a:ea typeface="Montserrat"/>
              <a:cs typeface="Montserrat"/>
              <a:sym typeface="Montserrat"/>
            </a:endParaRPr>
          </a:p>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Available in increments of 500 per case</a:t>
            </a:r>
            <a:endParaRPr sz="1800">
              <a:latin typeface="Montserrat"/>
              <a:ea typeface="Montserrat"/>
              <a:cs typeface="Montserrat"/>
              <a:sym typeface="Montserrat"/>
            </a:endParaRPr>
          </a:p>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Cost per case is $62.95 as of 6/6/2018 </a:t>
            </a:r>
            <a:endParaRPr sz="1800">
              <a:latin typeface="Montserrat"/>
              <a:ea typeface="Montserrat"/>
              <a:cs typeface="Montserrat"/>
              <a:sym typeface="Montserrat"/>
            </a:endParaRPr>
          </a:p>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Unit price $0.13 </a:t>
            </a:r>
            <a:endParaRPr sz="1800">
              <a:latin typeface="Montserrat"/>
              <a:ea typeface="Montserrat"/>
              <a:cs typeface="Montserrat"/>
              <a:sym typeface="Montserrat"/>
            </a:endParaRPr>
          </a:p>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Only one reliable source currently identified:</a:t>
            </a:r>
            <a:endParaRPr sz="1800">
              <a:latin typeface="Montserrat"/>
              <a:ea typeface="Montserrat"/>
              <a:cs typeface="Montserrat"/>
              <a:sym typeface="Montserrat"/>
            </a:endParaRPr>
          </a:p>
          <a:p>
            <a:pPr indent="0" lvl="0" marL="0" marR="0" rtl="0" algn="l">
              <a:spcBef>
                <a:spcPts val="0"/>
              </a:spcBef>
              <a:spcAft>
                <a:spcPts val="0"/>
              </a:spcAft>
              <a:buNone/>
            </a:pPr>
            <a:r>
              <a:rPr lang="en-US" sz="1000" u="sng">
                <a:solidFill>
                  <a:srgbClr val="1155CC"/>
                </a:solidFill>
                <a:latin typeface="Montserrat"/>
                <a:ea typeface="Montserrat"/>
                <a:cs typeface="Montserrat"/>
                <a:sym typeface="Montserrat"/>
                <a:hlinkClick r:id="rId4">
                  <a:extLst>
                    <a:ext uri="{A12FA001-AC4F-418D-AE19-62706E023703}">
                      <ahyp:hlinkClr val="tx"/>
                    </a:ext>
                  </a:extLst>
                </a:hlinkClick>
              </a:rPr>
              <a:t>https://www.packagingsuppliesbymail.com/</a:t>
            </a:r>
            <a:endParaRPr sz="1000">
              <a:solidFill>
                <a:srgbClr val="1155CC"/>
              </a:solidFill>
              <a:latin typeface="Montserrat"/>
              <a:ea typeface="Montserrat"/>
              <a:cs typeface="Montserrat"/>
              <a:sym typeface="Montserrat"/>
            </a:endParaRPr>
          </a:p>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Items are listed on Amazon but when </a:t>
            </a:r>
            <a:endParaRPr sz="1800">
              <a:latin typeface="Montserrat"/>
              <a:ea typeface="Montserrat"/>
              <a:cs typeface="Montserrat"/>
              <a:sym typeface="Montserrat"/>
            </a:endParaRPr>
          </a:p>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ordered (multiple times) wrong item was sent. </a:t>
            </a:r>
            <a:endParaRPr sz="1800">
              <a:latin typeface="Montserrat"/>
              <a:ea typeface="Montserrat"/>
              <a:cs typeface="Montserrat"/>
              <a:sym typeface="Montserrat"/>
            </a:endParaRPr>
          </a:p>
        </p:txBody>
      </p:sp>
      <p:pic>
        <p:nvPicPr>
          <p:cNvPr id="153" name="Google Shape;153;p6"/>
          <p:cNvPicPr preferRelativeResize="0"/>
          <p:nvPr/>
        </p:nvPicPr>
        <p:blipFill rotWithShape="1">
          <a:blip r:embed="rId5">
            <a:alphaModFix/>
          </a:blip>
          <a:srcRect b="9975" l="18306" r="984" t="5774"/>
          <a:stretch/>
        </p:blipFill>
        <p:spPr>
          <a:xfrm rot="5400000">
            <a:off x="2932611" y="681473"/>
            <a:ext cx="2719888" cy="2129468"/>
          </a:xfrm>
          <a:prstGeom prst="rect">
            <a:avLst/>
          </a:prstGeom>
          <a:noFill/>
          <a:ln>
            <a:noFill/>
          </a:ln>
        </p:spPr>
      </p:pic>
      <p:pic>
        <p:nvPicPr>
          <p:cNvPr id="154" name="Google Shape;154;p6"/>
          <p:cNvPicPr preferRelativeResize="0"/>
          <p:nvPr/>
        </p:nvPicPr>
        <p:blipFill rotWithShape="1">
          <a:blip r:embed="rId6">
            <a:alphaModFix/>
          </a:blip>
          <a:srcRect b="2407" l="16759" r="6296" t="-1"/>
          <a:stretch/>
        </p:blipFill>
        <p:spPr>
          <a:xfrm rot="5400000">
            <a:off x="313252" y="451899"/>
            <a:ext cx="2751471" cy="2617375"/>
          </a:xfrm>
          <a:prstGeom prst="rect">
            <a:avLst/>
          </a:prstGeom>
          <a:noFill/>
          <a:ln>
            <a:noFill/>
          </a:ln>
        </p:spPr>
      </p:pic>
      <p:pic>
        <p:nvPicPr>
          <p:cNvPr id="155" name="Google Shape;155;p6"/>
          <p:cNvPicPr preferRelativeResize="0"/>
          <p:nvPr/>
        </p:nvPicPr>
        <p:blipFill rotWithShape="1">
          <a:blip r:embed="rId7">
            <a:alphaModFix/>
          </a:blip>
          <a:srcRect b="9948" l="5694" r="12500" t="27458"/>
          <a:stretch/>
        </p:blipFill>
        <p:spPr>
          <a:xfrm>
            <a:off x="380300" y="3356934"/>
            <a:ext cx="5089523" cy="2920643"/>
          </a:xfrm>
          <a:prstGeom prst="rect">
            <a:avLst/>
          </a:prstGeom>
          <a:noFill/>
          <a:ln>
            <a:noFill/>
          </a:ln>
        </p:spPr>
      </p:pic>
      <p:sp>
        <p:nvSpPr>
          <p:cNvPr id="156" name="Google Shape;156;p6"/>
          <p:cNvSpPr txBox="1"/>
          <p:nvPr>
            <p:ph idx="12" type="sldNum"/>
          </p:nvPr>
        </p:nvSpPr>
        <p:spPr>
          <a:xfrm>
            <a:off x="929432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4" name="Shape 164"/>
        <p:cNvGrpSpPr/>
        <p:nvPr/>
      </p:nvGrpSpPr>
      <p:grpSpPr>
        <a:xfrm>
          <a:off x="0" y="0"/>
          <a:ext cx="0" cy="0"/>
          <a:chOff x="0" y="0"/>
          <a:chExt cx="0" cy="0"/>
        </a:xfrm>
      </p:grpSpPr>
      <p:sp>
        <p:nvSpPr>
          <p:cNvPr id="165" name="Google Shape;165;p7"/>
          <p:cNvSpPr txBox="1"/>
          <p:nvPr>
            <p:ph idx="1" type="subTitle"/>
          </p:nvPr>
        </p:nvSpPr>
        <p:spPr>
          <a:xfrm>
            <a:off x="675181" y="1691450"/>
            <a:ext cx="5428200" cy="699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None/>
            </a:pPr>
            <a:r>
              <a:rPr lang="en-US" sz="3600">
                <a:latin typeface="Montserrat SemiBold"/>
                <a:ea typeface="Montserrat SemiBold"/>
                <a:cs typeface="Montserrat SemiBold"/>
                <a:sym typeface="Montserrat SemiBold"/>
              </a:rPr>
              <a:t>Cardboard</a:t>
            </a:r>
            <a:endParaRPr sz="3600">
              <a:latin typeface="Montserrat SemiBold"/>
              <a:ea typeface="Montserrat SemiBold"/>
              <a:cs typeface="Montserrat SemiBold"/>
              <a:sym typeface="Montserrat SemiBold"/>
            </a:endParaRPr>
          </a:p>
        </p:txBody>
      </p:sp>
      <p:pic>
        <p:nvPicPr>
          <p:cNvPr id="166" name="Google Shape;166;p7"/>
          <p:cNvPicPr preferRelativeResize="0"/>
          <p:nvPr/>
        </p:nvPicPr>
        <p:blipFill rotWithShape="1">
          <a:blip r:embed="rId4">
            <a:alphaModFix/>
          </a:blip>
          <a:srcRect b="35013" l="31300" r="13262" t="9446"/>
          <a:stretch/>
        </p:blipFill>
        <p:spPr>
          <a:xfrm>
            <a:off x="7179150" y="466225"/>
            <a:ext cx="3866433" cy="2905212"/>
          </a:xfrm>
          <a:prstGeom prst="rect">
            <a:avLst/>
          </a:prstGeom>
          <a:noFill/>
          <a:ln>
            <a:noFill/>
          </a:ln>
        </p:spPr>
      </p:pic>
      <p:pic>
        <p:nvPicPr>
          <p:cNvPr id="167" name="Google Shape;167;p7"/>
          <p:cNvPicPr preferRelativeResize="0"/>
          <p:nvPr/>
        </p:nvPicPr>
        <p:blipFill rotWithShape="1">
          <a:blip r:embed="rId5">
            <a:alphaModFix/>
          </a:blip>
          <a:srcRect b="0" l="0" r="0" t="0"/>
          <a:stretch/>
        </p:blipFill>
        <p:spPr>
          <a:xfrm>
            <a:off x="7179164" y="3491965"/>
            <a:ext cx="3866437" cy="2899811"/>
          </a:xfrm>
          <a:prstGeom prst="rect">
            <a:avLst/>
          </a:prstGeom>
          <a:noFill/>
          <a:ln>
            <a:noFill/>
          </a:ln>
        </p:spPr>
      </p:pic>
      <p:sp>
        <p:nvSpPr>
          <p:cNvPr id="168" name="Google Shape;168;p7"/>
          <p:cNvSpPr txBox="1"/>
          <p:nvPr/>
        </p:nvSpPr>
        <p:spPr>
          <a:xfrm>
            <a:off x="7762875" y="5400675"/>
            <a:ext cx="36195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
        <p:nvSpPr>
          <p:cNvPr id="169" name="Google Shape;169;p7"/>
          <p:cNvSpPr txBox="1"/>
          <p:nvPr/>
        </p:nvSpPr>
        <p:spPr>
          <a:xfrm>
            <a:off x="675175" y="2565100"/>
            <a:ext cx="5133900" cy="2586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One box yields enough cardboard for two folders that can handle six or eight packing sleeves.</a:t>
            </a:r>
            <a:endParaRPr sz="1800">
              <a:solidFill>
                <a:schemeClr val="dk1"/>
              </a:solidFill>
              <a:latin typeface="Montserrat"/>
              <a:ea typeface="Montserrat"/>
              <a:cs typeface="Montserrat"/>
              <a:sym typeface="Montserrat"/>
            </a:endParaRPr>
          </a:p>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spcBef>
                <a:spcPts val="0"/>
              </a:spcBef>
              <a:spcAft>
                <a:spcPts val="0"/>
              </a:spcAft>
              <a:buNone/>
            </a:pPr>
            <a:r>
              <a:rPr lang="en-US" sz="1800">
                <a:solidFill>
                  <a:schemeClr val="dk1"/>
                </a:solidFill>
                <a:latin typeface="Montserrat"/>
                <a:ea typeface="Montserrat"/>
                <a:cs typeface="Montserrat"/>
                <a:sym typeface="Montserrat"/>
              </a:rPr>
              <a:t>Larger folders are possible, but not advisable due to folded size and cost. </a:t>
            </a:r>
            <a:endParaRPr sz="1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spcBef>
                <a:spcPts val="0"/>
              </a:spcBef>
              <a:spcAft>
                <a:spcPts val="0"/>
              </a:spcAft>
              <a:buNone/>
            </a:pPr>
            <a:r>
              <a:rPr lang="en-US" sz="1800">
                <a:solidFill>
                  <a:schemeClr val="dk1"/>
                </a:solidFill>
                <a:latin typeface="Montserrat"/>
                <a:ea typeface="Montserrat"/>
                <a:cs typeface="Montserrat"/>
                <a:sym typeface="Montserrat"/>
              </a:rPr>
              <a:t>U-Haul, Home Depot, and other retailers may have them available.</a:t>
            </a:r>
            <a:endParaRPr sz="1800">
              <a:solidFill>
                <a:schemeClr val="dk1"/>
              </a:solidFill>
              <a:latin typeface="Montserrat"/>
              <a:ea typeface="Montserrat"/>
              <a:cs typeface="Montserrat"/>
              <a:sym typeface="Montserrat"/>
            </a:endParaRPr>
          </a:p>
        </p:txBody>
      </p:sp>
      <p:sp>
        <p:nvSpPr>
          <p:cNvPr id="170" name="Google Shape;170;p7"/>
          <p:cNvSpPr txBox="1"/>
          <p:nvPr/>
        </p:nvSpPr>
        <p:spPr>
          <a:xfrm>
            <a:off x="541560" y="5049488"/>
            <a:ext cx="23337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
        <p:nvSpPr>
          <p:cNvPr id="171" name="Google Shape;171;p7"/>
          <p:cNvSpPr txBox="1"/>
          <p:nvPr>
            <p:ph idx="12" type="sldNum"/>
          </p:nvPr>
        </p:nvSpPr>
        <p:spPr>
          <a:xfrm>
            <a:off x="9304700" y="62801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9" name="Shape 179"/>
        <p:cNvGrpSpPr/>
        <p:nvPr/>
      </p:nvGrpSpPr>
      <p:grpSpPr>
        <a:xfrm>
          <a:off x="0" y="0"/>
          <a:ext cx="0" cy="0"/>
          <a:chOff x="0" y="0"/>
          <a:chExt cx="0" cy="0"/>
        </a:xfrm>
      </p:grpSpPr>
      <p:sp>
        <p:nvSpPr>
          <p:cNvPr id="180" name="Google Shape;180;p8"/>
          <p:cNvSpPr txBox="1"/>
          <p:nvPr>
            <p:ph idx="1" type="subTitle"/>
          </p:nvPr>
        </p:nvSpPr>
        <p:spPr>
          <a:xfrm>
            <a:off x="636475" y="1244175"/>
            <a:ext cx="5389500" cy="594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1800">
                <a:latin typeface="Montserrat"/>
                <a:ea typeface="Montserrat"/>
                <a:cs typeface="Montserrat"/>
                <a:sym typeface="Montserrat"/>
              </a:rPr>
              <a:t>Find the overlap, cut the seam and the one counter to it.  </a:t>
            </a:r>
            <a:endParaRPr sz="1800">
              <a:latin typeface="Montserrat"/>
              <a:ea typeface="Montserrat"/>
              <a:cs typeface="Montserrat"/>
              <a:sym typeface="Montserrat"/>
            </a:endParaRPr>
          </a:p>
        </p:txBody>
      </p:sp>
      <p:pic>
        <p:nvPicPr>
          <p:cNvPr id="181" name="Google Shape;181;p8"/>
          <p:cNvPicPr preferRelativeResize="0"/>
          <p:nvPr/>
        </p:nvPicPr>
        <p:blipFill rotWithShape="1">
          <a:blip r:embed="rId4">
            <a:alphaModFix/>
          </a:blip>
          <a:srcRect b="0" l="0" r="0" t="0"/>
          <a:stretch/>
        </p:blipFill>
        <p:spPr>
          <a:xfrm>
            <a:off x="636463" y="1963100"/>
            <a:ext cx="5389580" cy="4042189"/>
          </a:xfrm>
          <a:prstGeom prst="rect">
            <a:avLst/>
          </a:prstGeom>
          <a:noFill/>
          <a:ln>
            <a:noFill/>
          </a:ln>
        </p:spPr>
      </p:pic>
      <p:pic>
        <p:nvPicPr>
          <p:cNvPr id="182" name="Google Shape;182;p8"/>
          <p:cNvPicPr preferRelativeResize="0"/>
          <p:nvPr/>
        </p:nvPicPr>
        <p:blipFill rotWithShape="1">
          <a:blip r:embed="rId5">
            <a:alphaModFix/>
          </a:blip>
          <a:srcRect b="0" l="0" r="0" t="0"/>
          <a:stretch/>
        </p:blipFill>
        <p:spPr>
          <a:xfrm>
            <a:off x="6165955" y="1963101"/>
            <a:ext cx="5389583" cy="4042186"/>
          </a:xfrm>
          <a:prstGeom prst="rect">
            <a:avLst/>
          </a:prstGeom>
          <a:noFill/>
          <a:ln>
            <a:noFill/>
          </a:ln>
        </p:spPr>
      </p:pic>
      <p:sp>
        <p:nvSpPr>
          <p:cNvPr id="183" name="Google Shape;183;p8"/>
          <p:cNvSpPr txBox="1"/>
          <p:nvPr/>
        </p:nvSpPr>
        <p:spPr>
          <a:xfrm>
            <a:off x="6165950" y="638175"/>
            <a:ext cx="53895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Lay out packing sleeves w/forms.  Start on right or left with corner of sleeve aligned to corner of flap.  Overlap the next sleeve on the previous one approximately 1”.  </a:t>
            </a:r>
            <a:endParaRPr sz="1800">
              <a:latin typeface="Montserrat"/>
              <a:ea typeface="Montserrat"/>
              <a:cs typeface="Montserrat"/>
              <a:sym typeface="Montserrat"/>
            </a:endParaRPr>
          </a:p>
        </p:txBody>
      </p:sp>
      <p:sp>
        <p:nvSpPr>
          <p:cNvPr id="184" name="Google Shape;184;p8"/>
          <p:cNvSpPr txBox="1"/>
          <p:nvPr>
            <p:ph idx="12" type="sldNum"/>
          </p:nvPr>
        </p:nvSpPr>
        <p:spPr>
          <a:xfrm>
            <a:off x="929432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2" name="Shape 192"/>
        <p:cNvGrpSpPr/>
        <p:nvPr/>
      </p:nvGrpSpPr>
      <p:grpSpPr>
        <a:xfrm>
          <a:off x="0" y="0"/>
          <a:ext cx="0" cy="0"/>
          <a:chOff x="0" y="0"/>
          <a:chExt cx="0" cy="0"/>
        </a:xfrm>
      </p:grpSpPr>
      <p:pic>
        <p:nvPicPr>
          <p:cNvPr id="193" name="Google Shape;193;p9"/>
          <p:cNvPicPr preferRelativeResize="0"/>
          <p:nvPr>
            <p:ph idx="1" type="body"/>
          </p:nvPr>
        </p:nvPicPr>
        <p:blipFill rotWithShape="1">
          <a:blip r:embed="rId4">
            <a:alphaModFix/>
          </a:blip>
          <a:srcRect b="0" l="0" r="0" t="0"/>
          <a:stretch/>
        </p:blipFill>
        <p:spPr>
          <a:xfrm>
            <a:off x="1105264" y="2684802"/>
            <a:ext cx="4418400" cy="3313800"/>
          </a:xfrm>
          <a:prstGeom prst="rect">
            <a:avLst/>
          </a:prstGeom>
          <a:noFill/>
          <a:ln>
            <a:noFill/>
          </a:ln>
        </p:spPr>
      </p:pic>
      <p:sp>
        <p:nvSpPr>
          <p:cNvPr id="194" name="Google Shape;194;p9"/>
          <p:cNvSpPr txBox="1"/>
          <p:nvPr/>
        </p:nvSpPr>
        <p:spPr>
          <a:xfrm>
            <a:off x="1135564" y="572350"/>
            <a:ext cx="4418400" cy="1754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Peel</a:t>
            </a:r>
            <a:r>
              <a:rPr lang="en-US" sz="1800">
                <a:solidFill>
                  <a:schemeClr val="dk1"/>
                </a:solidFill>
                <a:latin typeface="Montserrat"/>
                <a:ea typeface="Montserrat"/>
                <a:cs typeface="Montserrat"/>
                <a:sym typeface="Montserrat"/>
              </a:rPr>
              <a:t> off backing and adhere.</a:t>
            </a:r>
            <a:endParaRPr sz="1800">
              <a:latin typeface="Montserrat"/>
              <a:ea typeface="Montserrat"/>
              <a:cs typeface="Montserrat"/>
              <a:sym typeface="Montserrat"/>
            </a:endParaRPr>
          </a:p>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  </a:t>
            </a:r>
            <a:endParaRPr sz="1800">
              <a:latin typeface="Montserrat"/>
              <a:ea typeface="Montserrat"/>
              <a:cs typeface="Montserrat"/>
              <a:sym typeface="Montserrat"/>
            </a:endParaRPr>
          </a:p>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On subsequent sleeves, fold down top ¼” corner of adhesive back to prevent interference of previous sleeve’s zip-lock.  </a:t>
            </a:r>
            <a:endParaRPr sz="1800">
              <a:latin typeface="Montserrat"/>
              <a:ea typeface="Montserrat"/>
              <a:cs typeface="Montserrat"/>
              <a:sym typeface="Montserrat"/>
            </a:endParaRPr>
          </a:p>
        </p:txBody>
      </p:sp>
      <p:cxnSp>
        <p:nvCxnSpPr>
          <p:cNvPr id="195" name="Google Shape;195;p9"/>
          <p:cNvCxnSpPr/>
          <p:nvPr/>
        </p:nvCxnSpPr>
        <p:spPr>
          <a:xfrm flipH="1">
            <a:off x="2104113" y="2410175"/>
            <a:ext cx="609600" cy="581100"/>
          </a:xfrm>
          <a:prstGeom prst="straightConnector1">
            <a:avLst/>
          </a:prstGeom>
          <a:noFill/>
          <a:ln cap="flat" cmpd="sng" w="28575">
            <a:solidFill>
              <a:srgbClr val="FF0000"/>
            </a:solidFill>
            <a:prstDash val="solid"/>
            <a:miter lim="800000"/>
            <a:headEnd len="sm" w="sm" type="none"/>
            <a:tailEnd len="med" w="med" type="triangle"/>
          </a:ln>
        </p:spPr>
      </p:cxnSp>
      <p:cxnSp>
        <p:nvCxnSpPr>
          <p:cNvPr id="196" name="Google Shape;196;p9"/>
          <p:cNvCxnSpPr/>
          <p:nvPr/>
        </p:nvCxnSpPr>
        <p:spPr>
          <a:xfrm>
            <a:off x="2713713" y="2419700"/>
            <a:ext cx="285900" cy="561900"/>
          </a:xfrm>
          <a:prstGeom prst="straightConnector1">
            <a:avLst/>
          </a:prstGeom>
          <a:noFill/>
          <a:ln cap="flat" cmpd="sng" w="28575">
            <a:solidFill>
              <a:srgbClr val="FF0000"/>
            </a:solidFill>
            <a:prstDash val="solid"/>
            <a:miter lim="800000"/>
            <a:headEnd len="sm" w="sm" type="none"/>
            <a:tailEnd len="med" w="med" type="triangle"/>
          </a:ln>
        </p:spPr>
      </p:cxnSp>
      <p:cxnSp>
        <p:nvCxnSpPr>
          <p:cNvPr id="197" name="Google Shape;197;p9"/>
          <p:cNvCxnSpPr/>
          <p:nvPr/>
        </p:nvCxnSpPr>
        <p:spPr>
          <a:xfrm>
            <a:off x="2713713" y="2410175"/>
            <a:ext cx="1262100" cy="581100"/>
          </a:xfrm>
          <a:prstGeom prst="straightConnector1">
            <a:avLst/>
          </a:prstGeom>
          <a:noFill/>
          <a:ln cap="flat" cmpd="sng" w="28575">
            <a:solidFill>
              <a:srgbClr val="FF0000"/>
            </a:solidFill>
            <a:prstDash val="solid"/>
            <a:miter lim="800000"/>
            <a:headEnd len="sm" w="sm" type="none"/>
            <a:tailEnd len="med" w="med" type="triangle"/>
          </a:ln>
        </p:spPr>
      </p:cxnSp>
      <p:pic>
        <p:nvPicPr>
          <p:cNvPr id="198" name="Google Shape;198;p9"/>
          <p:cNvPicPr preferRelativeResize="0"/>
          <p:nvPr/>
        </p:nvPicPr>
        <p:blipFill rotWithShape="1">
          <a:blip r:embed="rId5">
            <a:alphaModFix/>
          </a:blip>
          <a:srcRect b="2639" l="16832" r="7426" t="19472"/>
          <a:stretch/>
        </p:blipFill>
        <p:spPr>
          <a:xfrm rot="5400000">
            <a:off x="5518362" y="845651"/>
            <a:ext cx="2298951" cy="1773049"/>
          </a:xfrm>
          <a:prstGeom prst="rect">
            <a:avLst/>
          </a:prstGeom>
          <a:noFill/>
          <a:ln>
            <a:noFill/>
          </a:ln>
        </p:spPr>
      </p:pic>
      <p:pic>
        <p:nvPicPr>
          <p:cNvPr id="199" name="Google Shape;199;p9"/>
          <p:cNvPicPr preferRelativeResize="0"/>
          <p:nvPr/>
        </p:nvPicPr>
        <p:blipFill rotWithShape="1">
          <a:blip r:embed="rId6">
            <a:alphaModFix/>
          </a:blip>
          <a:srcRect b="25832" l="6978" r="1666" t="5000"/>
          <a:stretch/>
        </p:blipFill>
        <p:spPr>
          <a:xfrm>
            <a:off x="5781313" y="2985950"/>
            <a:ext cx="5305426" cy="3012660"/>
          </a:xfrm>
          <a:prstGeom prst="rect">
            <a:avLst/>
          </a:prstGeom>
          <a:noFill/>
          <a:ln>
            <a:noFill/>
          </a:ln>
        </p:spPr>
      </p:pic>
      <p:sp>
        <p:nvSpPr>
          <p:cNvPr id="200" name="Google Shape;200;p9"/>
          <p:cNvSpPr txBox="1"/>
          <p:nvPr/>
        </p:nvSpPr>
        <p:spPr>
          <a:xfrm>
            <a:off x="7812025" y="582700"/>
            <a:ext cx="3274800" cy="1754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Cut the excess cardboard from bottom.</a:t>
            </a:r>
            <a:endParaRPr sz="1800">
              <a:solidFill>
                <a:schemeClr val="dk1"/>
              </a:solidFill>
              <a:latin typeface="Montserrat"/>
              <a:ea typeface="Montserrat"/>
              <a:cs typeface="Montserrat"/>
              <a:sym typeface="Montserrat"/>
            </a:endParaRPr>
          </a:p>
          <a:p>
            <a:pPr indent="0" lvl="0" marL="0" marR="0" rtl="0" algn="l">
              <a:spcBef>
                <a:spcPts val="0"/>
              </a:spcBef>
              <a:spcAft>
                <a:spcPts val="0"/>
              </a:spcAft>
              <a:buNone/>
            </a:pPr>
            <a:r>
              <a:t/>
            </a:r>
            <a:endParaRPr sz="1800">
              <a:solidFill>
                <a:schemeClr val="dk1"/>
              </a:solidFill>
              <a:latin typeface="Montserrat"/>
              <a:ea typeface="Montserrat"/>
              <a:cs typeface="Montserrat"/>
              <a:sym typeface="Montserrat"/>
            </a:endParaRPr>
          </a:p>
          <a:p>
            <a:pPr indent="0" lvl="0" marL="0" marR="0" rtl="0" algn="l">
              <a:spcBef>
                <a:spcPts val="0"/>
              </a:spcBef>
              <a:spcAft>
                <a:spcPts val="0"/>
              </a:spcAft>
              <a:buNone/>
            </a:pPr>
            <a:r>
              <a:rPr lang="en-US" sz="1800">
                <a:solidFill>
                  <a:schemeClr val="dk1"/>
                </a:solidFill>
                <a:latin typeface="Montserrat"/>
                <a:ea typeface="Montserrat"/>
                <a:cs typeface="Montserrat"/>
                <a:sym typeface="Montserrat"/>
              </a:rPr>
              <a:t>Using the fold marks at top, cut away the corners as shown.</a:t>
            </a:r>
            <a:endParaRPr sz="1800">
              <a:latin typeface="Montserrat"/>
              <a:ea typeface="Montserrat"/>
              <a:cs typeface="Montserrat"/>
              <a:sym typeface="Montserrat"/>
            </a:endParaRPr>
          </a:p>
        </p:txBody>
      </p:sp>
      <p:sp>
        <p:nvSpPr>
          <p:cNvPr id="201" name="Google Shape;201;p9"/>
          <p:cNvSpPr txBox="1"/>
          <p:nvPr>
            <p:ph idx="12" type="sldNum"/>
          </p:nvPr>
        </p:nvSpPr>
        <p:spPr>
          <a:xfrm>
            <a:off x="9273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2017-07-26T00:08:32Z</dcterms:created>
  <dc:creator>Dan</dc:creator>
</cp:coreProperties>
</file>