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12192000"/>
  <p:notesSz cx="6858000" cy="9144000"/>
  <p:embeddedFontLst>
    <p:embeddedFont>
      <p:font typeface="Montserrat SemiBold"/>
      <p:regular r:id="rId22"/>
      <p:bold r:id="rId23"/>
      <p:italic r:id="rId24"/>
      <p:boldItalic r:id="rId25"/>
    </p:embeddedFont>
    <p:embeddedFont>
      <p:font typeface="Montserrat"/>
      <p:regular r:id="rId26"/>
      <p:bold r:id="rId27"/>
      <p:italic r:id="rId28"/>
      <p:boldItalic r:id="rId29"/>
    </p:embeddedFont>
    <p:embeddedFont>
      <p:font typeface="Montserrat Ligh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4" roundtripDataSignature="AMtx7miTlNNnF0Do2gvM2UeI+OW3fvfl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SemiBold-regular.fntdata"/><Relationship Id="rId21" Type="http://schemas.openxmlformats.org/officeDocument/2006/relationships/slide" Target="slides/slide16.xml"/><Relationship Id="rId24" Type="http://schemas.openxmlformats.org/officeDocument/2006/relationships/font" Target="fonts/MontserratSemiBold-italic.fntdata"/><Relationship Id="rId23" Type="http://schemas.openxmlformats.org/officeDocument/2006/relationships/font" Target="fonts/Montserrat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font" Target="fonts/MontserratSemiBold-boldItalic.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Light-bold.fntdata"/><Relationship Id="rId30" Type="http://schemas.openxmlformats.org/officeDocument/2006/relationships/font" Target="fonts/MontserratLight-regular.fntdata"/><Relationship Id="rId11" Type="http://schemas.openxmlformats.org/officeDocument/2006/relationships/slide" Target="slides/slide6.xml"/><Relationship Id="rId33" Type="http://schemas.openxmlformats.org/officeDocument/2006/relationships/font" Target="fonts/MontserratLight-boldItalic.fntdata"/><Relationship Id="rId10" Type="http://schemas.openxmlformats.org/officeDocument/2006/relationships/slide" Target="slides/slide5.xml"/><Relationship Id="rId32" Type="http://schemas.openxmlformats.org/officeDocument/2006/relationships/font" Target="fonts/MontserratLight-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65225"/>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88" name="Google Shape;88;p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89" name="Google Shape;8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92" name="Google Shape;29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93" name="Google Shape;293;p1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94" name="Google Shape;294;p10: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305" name="Google Shape;30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06" name="Google Shape;306;p1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07" name="Google Shape;307;p1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25" name="Google Shape;325;p1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26" name="Google Shape;326;p1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3:notes"/>
          <p:cNvSpPr txBox="1"/>
          <p:nvPr>
            <p:ph idx="1" type="body"/>
          </p:nvPr>
        </p:nvSpPr>
        <p:spPr>
          <a:xfrm>
            <a:off x="685800" y="4400550"/>
            <a:ext cx="5486400" cy="435599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38" name="Google Shape;338;p1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39" name="Google Shape;339;p1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4:notes"/>
          <p:cNvSpPr/>
          <p:nvPr>
            <p:ph idx="2" type="sldImg"/>
          </p:nvPr>
        </p:nvSpPr>
        <p:spPr>
          <a:xfrm>
            <a:off x="779463"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14:notes"/>
          <p:cNvSpPr txBox="1"/>
          <p:nvPr>
            <p:ph idx="1" type="body"/>
          </p:nvPr>
        </p:nvSpPr>
        <p:spPr>
          <a:xfrm>
            <a:off x="685800" y="4406988"/>
            <a:ext cx="5486400" cy="389104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350" name="Google Shape;35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51" name="Google Shape;351;p1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52" name="Google Shape;352;p1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64" name="Google Shape;364;p1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65" name="Google Shape;365;p1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77" name="Google Shape;377;p1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78" name="Google Shape;378;p1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99" name="Google Shape;99;p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00" name="Google Shape;100;p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11701"/>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12" name="Google Shape;112;p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13" name="Google Shape;113;p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26" name="Google Shape;12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27" name="Google Shape;127;p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28" name="Google Shape;128;p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62" name="Google Shape;162;p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63" name="Google Shape;163;p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64" name="Google Shape;16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98" name="Google Shape;19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99" name="Google Shape;199;p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00" name="Google Shape;200;p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7:notes"/>
          <p:cNvSpPr txBox="1"/>
          <p:nvPr>
            <p:ph idx="1" type="body"/>
          </p:nvPr>
        </p:nvSpPr>
        <p:spPr>
          <a:xfrm>
            <a:off x="685800" y="4400550"/>
            <a:ext cx="5760720" cy="42846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234" name="Google Shape;23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35" name="Google Shape;235;p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36" name="Google Shape;236;p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69" name="Google Shape;269;p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70" name="Google Shape;270;p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81" name="Google Shape;281;p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82" name="Google Shape;282;p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6"/>
          <p:cNvSpPr/>
          <p:nvPr>
            <p:ph idx="2" type="pic"/>
          </p:nvPr>
        </p:nvSpPr>
        <p:spPr>
          <a:xfrm>
            <a:off x="5183188" y="987425"/>
            <a:ext cx="6172200" cy="4873625"/>
          </a:xfrm>
          <a:prstGeom prst="rect">
            <a:avLst/>
          </a:prstGeom>
          <a:noFill/>
          <a:ln>
            <a:noFill/>
          </a:ln>
        </p:spPr>
      </p:sp>
      <p:sp>
        <p:nvSpPr>
          <p:cNvPr id="68" name="Google Shape;68;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jp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6.jp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
          <p:cNvSpPr txBox="1"/>
          <p:nvPr>
            <p:ph idx="11" type="ftr"/>
          </p:nvPr>
        </p:nvSpPr>
        <p:spPr>
          <a:xfrm>
            <a:off x="4038600" y="5991250"/>
            <a:ext cx="411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sz="1000">
                <a:latin typeface="Montserrat Light"/>
                <a:ea typeface="Montserrat Light"/>
                <a:cs typeface="Montserrat Light"/>
                <a:sym typeface="Montserrat Light"/>
              </a:rPr>
              <a:t>ICS and Extreme Weather on the Railroad</a:t>
            </a:r>
            <a:endParaRPr sz="1000">
              <a:latin typeface="Montserrat Light"/>
              <a:ea typeface="Montserrat Light"/>
              <a:cs typeface="Montserrat Light"/>
              <a:sym typeface="Montserrat Light"/>
            </a:endParaRPr>
          </a:p>
        </p:txBody>
      </p:sp>
      <p:sp>
        <p:nvSpPr>
          <p:cNvPr id="92" name="Google Shape;92;p1"/>
          <p:cNvSpPr txBox="1"/>
          <p:nvPr/>
        </p:nvSpPr>
        <p:spPr>
          <a:xfrm>
            <a:off x="1124200" y="1184364"/>
            <a:ext cx="111879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3600"/>
              <a:buFont typeface="Arial"/>
              <a:buNone/>
            </a:pPr>
            <a:r>
              <a:rPr lang="en-US" sz="3600">
                <a:solidFill>
                  <a:schemeClr val="dk1"/>
                </a:solidFill>
                <a:latin typeface="Montserrat SemiBold"/>
                <a:ea typeface="Montserrat SemiBold"/>
                <a:cs typeface="Montserrat SemiBold"/>
                <a:sym typeface="Montserrat SemiBold"/>
              </a:rPr>
              <a:t>ICS and Extreme Weather on the Railroad: Refreshers</a:t>
            </a:r>
            <a:endParaRPr sz="3600">
              <a:solidFill>
                <a:schemeClr val="dk1"/>
              </a:solidFill>
              <a:latin typeface="Montserrat SemiBold"/>
              <a:ea typeface="Montserrat SemiBold"/>
              <a:cs typeface="Montserrat SemiBold"/>
              <a:sym typeface="Montserrat SemiBold"/>
            </a:endParaRPr>
          </a:p>
        </p:txBody>
      </p:sp>
      <p:sp>
        <p:nvSpPr>
          <p:cNvPr id="93" name="Google Shape;93;p1"/>
          <p:cNvSpPr txBox="1"/>
          <p:nvPr/>
        </p:nvSpPr>
        <p:spPr>
          <a:xfrm>
            <a:off x="1124200" y="2520563"/>
            <a:ext cx="3460200" cy="188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Montserrat"/>
                <a:ea typeface="Montserrat"/>
                <a:cs typeface="Montserrat"/>
                <a:sym typeface="Montserrat"/>
              </a:rPr>
              <a:t>Sponsored by</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Montserrat"/>
                <a:ea typeface="Montserrat"/>
                <a:cs typeface="Montserrat"/>
                <a:sym typeface="Montserrat"/>
              </a:rPr>
              <a:t>XYZ Railroad</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Montserrat"/>
                <a:ea typeface="Montserrat"/>
                <a:cs typeface="Montserrat"/>
                <a:sym typeface="Montserrat"/>
              </a:rPr>
              <a:t>Briefing Training</a:t>
            </a:r>
            <a:endParaRPr b="0"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Montserrat"/>
                <a:ea typeface="Montserrat"/>
                <a:cs typeface="Montserrat"/>
                <a:sym typeface="Montserrat"/>
              </a:rPr>
              <a:t>Scenarios with Rules Instructor’s Notes</a:t>
            </a:r>
            <a:endParaRPr b="0" i="0" sz="1800" u="none" cap="none" strike="noStrike">
              <a:solidFill>
                <a:schemeClr val="dk1"/>
              </a:solidFill>
              <a:latin typeface="Montserrat"/>
              <a:ea typeface="Montserrat"/>
              <a:cs typeface="Montserrat"/>
              <a:sym typeface="Montserrat"/>
            </a:endParaRPr>
          </a:p>
        </p:txBody>
      </p:sp>
      <p:sp>
        <p:nvSpPr>
          <p:cNvPr id="94" name="Google Shape;94;p1"/>
          <p:cNvSpPr txBox="1"/>
          <p:nvPr/>
        </p:nvSpPr>
        <p:spPr>
          <a:xfrm>
            <a:off x="1124200" y="5072900"/>
            <a:ext cx="102297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000"/>
              <a:buFont typeface="Arial"/>
              <a:buNone/>
            </a:pPr>
            <a:r>
              <a:rPr b="0" i="0" lang="en-US" sz="1000" u="none" cap="none" strike="noStrike">
                <a:solidFill>
                  <a:schemeClr val="dk1"/>
                </a:solidFill>
                <a:latin typeface="Montserrat Light"/>
                <a:ea typeface="Montserrat Light"/>
                <a:cs typeface="Montserrat Light"/>
                <a:sym typeface="Montserrat Light"/>
              </a:rPr>
              <a:t>Adapted from NCHRP 20‐59(30) </a:t>
            </a:r>
            <a:r>
              <a:rPr b="0" i="1" lang="en-US" sz="1000" u="none" cap="none" strike="noStrike">
                <a:solidFill>
                  <a:schemeClr val="dk1"/>
                </a:solidFill>
                <a:latin typeface="Montserrat Light"/>
                <a:ea typeface="Montserrat Light"/>
                <a:cs typeface="Montserrat Light"/>
                <a:sym typeface="Montserrat Light"/>
              </a:rPr>
              <a:t>ICS for Field-Level Transportation Supervisors and Staff</a:t>
            </a:r>
            <a:endParaRPr b="0" i="0" sz="10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000"/>
              <a:buFont typeface="Arial"/>
              <a:buNone/>
            </a:pPr>
            <a:r>
              <a:rPr b="0" i="1" lang="en-US" sz="1000" u="none" cap="none" strike="noStrike">
                <a:solidFill>
                  <a:schemeClr val="dk1"/>
                </a:solidFill>
                <a:latin typeface="Montserrat Light"/>
                <a:ea typeface="Montserrat Light"/>
                <a:cs typeface="Montserrat Light"/>
                <a:sym typeface="Montserrat Light"/>
              </a:rPr>
              <a:t>National Academies of Sciences, Engineering, and Medicine. 2016. Incident Command System (ICS) Training for Field Level Supervisors and Staff: NCHRP Web-Only Document 215. https://doi.org/10.17226/23411. Used with</a:t>
            </a:r>
            <a:endParaRPr b="0" i="0" sz="10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1" lang="en-US" sz="1000" u="none" cap="none" strike="noStrike">
                <a:solidFill>
                  <a:schemeClr val="dk1"/>
                </a:solidFill>
                <a:latin typeface="Montserrat Light"/>
                <a:ea typeface="Montserrat Light"/>
                <a:cs typeface="Montserrat Light"/>
                <a:sym typeface="Montserrat Light"/>
              </a:rPr>
              <a:t>permission from the National Academy of Sciences, Courtesy of the National Academies Press, Washington, D.C.</a:t>
            </a:r>
            <a:endParaRPr b="0" i="0" sz="1000" u="none" cap="none" strike="noStrike">
              <a:solidFill>
                <a:schemeClr val="dk1"/>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5" name="Shape 295"/>
        <p:cNvGrpSpPr/>
        <p:nvPr/>
      </p:nvGrpSpPr>
      <p:grpSpPr>
        <a:xfrm>
          <a:off x="0" y="0"/>
          <a:ext cx="0" cy="0"/>
          <a:chOff x="0" y="0"/>
          <a:chExt cx="0" cy="0"/>
        </a:xfrm>
      </p:grpSpPr>
      <p:sp>
        <p:nvSpPr>
          <p:cNvPr id="296" name="Google Shape;296;p10"/>
          <p:cNvSpPr txBox="1"/>
          <p:nvPr>
            <p:ph type="title"/>
          </p:nvPr>
        </p:nvSpPr>
        <p:spPr>
          <a:xfrm>
            <a:off x="6194300" y="8874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 </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Other Professions</a:t>
            </a:r>
            <a:endParaRPr sz="3600">
              <a:latin typeface="Montserrat SemiBold"/>
              <a:ea typeface="Montserrat SemiBold"/>
              <a:cs typeface="Montserrat SemiBold"/>
              <a:sym typeface="Montserrat SemiBold"/>
            </a:endParaRPr>
          </a:p>
        </p:txBody>
      </p:sp>
      <p:sp>
        <p:nvSpPr>
          <p:cNvPr id="297" name="Google Shape;297;p10"/>
          <p:cNvSpPr txBox="1"/>
          <p:nvPr>
            <p:ph idx="2" type="body"/>
          </p:nvPr>
        </p:nvSpPr>
        <p:spPr>
          <a:xfrm>
            <a:off x="6194300" y="2370238"/>
            <a:ext cx="5181600" cy="43512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Disasters require collaboration among many emergency response organizations to help the victims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Law enforcement</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Fire</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EMS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Road department</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Railroad</a:t>
            </a:r>
            <a:endParaRPr sz="1800">
              <a:latin typeface="Montserrat"/>
              <a:ea typeface="Montserrat"/>
              <a:cs typeface="Montserrat"/>
              <a:sym typeface="Montserrat"/>
            </a:endParaRPr>
          </a:p>
        </p:txBody>
      </p:sp>
      <p:sp>
        <p:nvSpPr>
          <p:cNvPr id="298" name="Google Shape;298;p10"/>
          <p:cNvSpPr txBox="1"/>
          <p:nvPr>
            <p:ph idx="11" type="ftr"/>
          </p:nvPr>
        </p:nvSpPr>
        <p:spPr>
          <a:xfrm>
            <a:off x="925875"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1000">
                <a:latin typeface="Montserrat Light"/>
                <a:ea typeface="Montserrat Light"/>
                <a:cs typeface="Montserrat Light"/>
                <a:sym typeface="Montserrat Light"/>
              </a:rPr>
              <a:t>ICS and Extreme Weather on the Railroad</a:t>
            </a:r>
            <a:endParaRPr/>
          </a:p>
        </p:txBody>
      </p:sp>
      <p:sp>
        <p:nvSpPr>
          <p:cNvPr id="299" name="Google Shape;299;p10"/>
          <p:cNvSpPr txBox="1"/>
          <p:nvPr>
            <p:ph idx="12" type="sldNum"/>
          </p:nvPr>
        </p:nvSpPr>
        <p:spPr>
          <a:xfrm>
            <a:off x="93008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00" name="Google Shape;300;p10"/>
          <p:cNvPicPr preferRelativeResize="0"/>
          <p:nvPr>
            <p:ph idx="1" type="body"/>
          </p:nvPr>
        </p:nvPicPr>
        <p:blipFill rotWithShape="1">
          <a:blip r:embed="rId4">
            <a:alphaModFix/>
          </a:blip>
          <a:srcRect b="0" l="0" r="0" t="0"/>
          <a:stretch/>
        </p:blipFill>
        <p:spPr>
          <a:xfrm>
            <a:off x="444827" y="1303151"/>
            <a:ext cx="5076900" cy="3807600"/>
          </a:xfrm>
          <a:prstGeom prst="rect">
            <a:avLst/>
          </a:prstGeom>
          <a:noFill/>
          <a:ln>
            <a:noFill/>
          </a:ln>
        </p:spPr>
      </p:pic>
      <p:sp>
        <p:nvSpPr>
          <p:cNvPr id="301" name="Google Shape;301;p10"/>
          <p:cNvSpPr txBox="1"/>
          <p:nvPr/>
        </p:nvSpPr>
        <p:spPr>
          <a:xfrm>
            <a:off x="444824" y="5110827"/>
            <a:ext cx="2110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Montserrat Light"/>
                <a:ea typeface="Montserrat Light"/>
                <a:cs typeface="Montserrat Light"/>
                <a:sym typeface="Montserrat Light"/>
              </a:rPr>
              <a:t>Source: Edwards, 2005</a:t>
            </a:r>
            <a:endParaRPr b="0" i="0" sz="1000" u="none" cap="none" strike="noStrike">
              <a:solidFill>
                <a:schemeClr val="lt1"/>
              </a:solidFill>
              <a:latin typeface="Montserrat Light"/>
              <a:ea typeface="Montserrat Light"/>
              <a:cs typeface="Montserrat Light"/>
              <a:sym typeface="Montserrat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8" name="Shape 308"/>
        <p:cNvGrpSpPr/>
        <p:nvPr/>
      </p:nvGrpSpPr>
      <p:grpSpPr>
        <a:xfrm>
          <a:off x="0" y="0"/>
          <a:ext cx="0" cy="0"/>
          <a:chOff x="0" y="0"/>
          <a:chExt cx="0" cy="0"/>
        </a:xfrm>
      </p:grpSpPr>
      <p:sp>
        <p:nvSpPr>
          <p:cNvPr id="309" name="Google Shape;309;p11"/>
          <p:cNvSpPr txBox="1"/>
          <p:nvPr>
            <p:ph type="title"/>
          </p:nvPr>
        </p:nvSpPr>
        <p:spPr>
          <a:xfrm>
            <a:off x="838200" y="7240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 Other Professions</a:t>
            </a:r>
            <a:endParaRPr sz="3600">
              <a:latin typeface="Montserrat SemiBold"/>
              <a:ea typeface="Montserrat SemiBold"/>
              <a:cs typeface="Montserrat SemiBold"/>
              <a:sym typeface="Montserrat SemiBold"/>
            </a:endParaRPr>
          </a:p>
        </p:txBody>
      </p:sp>
      <p:grpSp>
        <p:nvGrpSpPr>
          <p:cNvPr id="310" name="Google Shape;310;p11"/>
          <p:cNvGrpSpPr/>
          <p:nvPr/>
        </p:nvGrpSpPr>
        <p:grpSpPr>
          <a:xfrm>
            <a:off x="840477" y="4184523"/>
            <a:ext cx="5177045" cy="796468"/>
            <a:chOff x="2277" y="408589"/>
            <a:chExt cx="5177045" cy="796468"/>
          </a:xfrm>
        </p:grpSpPr>
        <p:sp>
          <p:nvSpPr>
            <p:cNvPr id="311" name="Google Shape;311;p11"/>
            <p:cNvSpPr/>
            <p:nvPr/>
          </p:nvSpPr>
          <p:spPr>
            <a:xfrm>
              <a:off x="2277" y="408589"/>
              <a:ext cx="1991171" cy="796468"/>
            </a:xfrm>
            <a:prstGeom prst="homePlate">
              <a:avLst>
                <a:gd fmla="val 5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1"/>
            <p:cNvSpPr txBox="1"/>
            <p:nvPr/>
          </p:nvSpPr>
          <p:spPr>
            <a:xfrm>
              <a:off x="2277" y="408589"/>
              <a:ext cx="1792054" cy="796468"/>
            </a:xfrm>
            <a:prstGeom prst="rect">
              <a:avLst/>
            </a:prstGeom>
            <a:noFill/>
            <a:ln>
              <a:noFill/>
            </a:ln>
          </p:spPr>
          <p:txBody>
            <a:bodyPr anchorCtr="0" anchor="ctr" bIns="53325" lIns="106675" spcFirstLastPara="1" rIns="26650" wrap="square" tIns="53325">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ICS</a:t>
              </a:r>
              <a:endParaRPr b="0" i="0" sz="1400" u="none" cap="none" strike="noStrike">
                <a:solidFill>
                  <a:srgbClr val="000000"/>
                </a:solidFill>
                <a:latin typeface="Arial"/>
                <a:ea typeface="Arial"/>
                <a:cs typeface="Arial"/>
                <a:sym typeface="Arial"/>
              </a:endParaRPr>
            </a:p>
          </p:txBody>
        </p:sp>
        <p:sp>
          <p:nvSpPr>
            <p:cNvPr id="313" name="Google Shape;313;p11"/>
            <p:cNvSpPr/>
            <p:nvPr/>
          </p:nvSpPr>
          <p:spPr>
            <a:xfrm>
              <a:off x="1595214" y="408589"/>
              <a:ext cx="1991171" cy="796468"/>
            </a:xfrm>
            <a:prstGeom prst="chevron">
              <a:avLst>
                <a:gd fmla="val 5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11"/>
            <p:cNvSpPr txBox="1"/>
            <p:nvPr/>
          </p:nvSpPr>
          <p:spPr>
            <a:xfrm>
              <a:off x="1993448" y="408589"/>
              <a:ext cx="1194703" cy="796468"/>
            </a:xfrm>
            <a:prstGeom prst="rect">
              <a:avLst/>
            </a:prstGeom>
            <a:noFill/>
            <a:ln>
              <a:noFill/>
            </a:ln>
          </p:spPr>
          <p:txBody>
            <a:bodyPr anchorCtr="0" anchor="ctr" bIns="53325" lIns="80000" spcFirstLastPara="1" rIns="26650" wrap="square" tIns="53325">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Ops</a:t>
              </a:r>
              <a:endParaRPr b="0" i="0" sz="1400" u="none" cap="none" strike="noStrike">
                <a:solidFill>
                  <a:srgbClr val="000000"/>
                </a:solidFill>
                <a:latin typeface="Arial"/>
                <a:ea typeface="Arial"/>
                <a:cs typeface="Arial"/>
                <a:sym typeface="Arial"/>
              </a:endParaRPr>
            </a:p>
          </p:txBody>
        </p:sp>
        <p:sp>
          <p:nvSpPr>
            <p:cNvPr id="315" name="Google Shape;315;p11"/>
            <p:cNvSpPr/>
            <p:nvPr/>
          </p:nvSpPr>
          <p:spPr>
            <a:xfrm>
              <a:off x="3188151" y="408589"/>
              <a:ext cx="1991171" cy="796468"/>
            </a:xfrm>
            <a:prstGeom prst="chevron">
              <a:avLst>
                <a:gd fmla="val 5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11"/>
            <p:cNvSpPr txBox="1"/>
            <p:nvPr/>
          </p:nvSpPr>
          <p:spPr>
            <a:xfrm>
              <a:off x="3586385" y="408589"/>
              <a:ext cx="1194703" cy="796468"/>
            </a:xfrm>
            <a:prstGeom prst="rect">
              <a:avLst/>
            </a:prstGeom>
            <a:noFill/>
            <a:ln>
              <a:noFill/>
            </a:ln>
          </p:spPr>
          <p:txBody>
            <a:bodyPr anchorCtr="0" anchor="ctr" bIns="53325" lIns="80000" spcFirstLastPara="1" rIns="26650" wrap="square" tIns="53325">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Unified Command</a:t>
              </a:r>
              <a:endParaRPr b="0" i="0" sz="1400" u="none" cap="none" strike="noStrike">
                <a:solidFill>
                  <a:srgbClr val="000000"/>
                </a:solidFill>
                <a:latin typeface="Arial"/>
                <a:ea typeface="Arial"/>
                <a:cs typeface="Arial"/>
                <a:sym typeface="Arial"/>
              </a:endParaRPr>
            </a:p>
          </p:txBody>
        </p:sp>
      </p:grpSp>
      <p:sp>
        <p:nvSpPr>
          <p:cNvPr id="317" name="Google Shape;317;p11"/>
          <p:cNvSpPr txBox="1"/>
          <p:nvPr>
            <p:ph idx="2" type="body"/>
          </p:nvPr>
        </p:nvSpPr>
        <p:spPr>
          <a:xfrm>
            <a:off x="6172200" y="1961425"/>
            <a:ext cx="5181600" cy="43512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Railroad personnel may</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Start Incident Command</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First on scene</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Transportation-only event</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Join Incident Command</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Agency Liaison</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Tech specialist</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Ops or Logistics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Join Unified Command </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Multiple agencies with equal responsibility for the outcome</a:t>
            </a:r>
            <a:endParaRPr sz="1800">
              <a:latin typeface="Montserrat"/>
              <a:ea typeface="Montserrat"/>
              <a:cs typeface="Montserrat"/>
              <a:sym typeface="Montserrat"/>
            </a:endParaRPr>
          </a:p>
        </p:txBody>
      </p:sp>
      <p:sp>
        <p:nvSpPr>
          <p:cNvPr id="318" name="Google Shape;318;p11"/>
          <p:cNvSpPr/>
          <p:nvPr/>
        </p:nvSpPr>
        <p:spPr>
          <a:xfrm>
            <a:off x="838200" y="1961425"/>
            <a:ext cx="5257800" cy="1399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Montserrat"/>
                <a:ea typeface="Montserrat"/>
                <a:cs typeface="Montserrat"/>
                <a:sym typeface="Montserrat"/>
              </a:rPr>
              <a:t>Roles for Transportation in ICS</a:t>
            </a:r>
            <a:endParaRPr b="0" i="0" sz="2400" u="none" cap="none" strike="noStrike">
              <a:solidFill>
                <a:schemeClr val="accent5"/>
              </a:solidFill>
              <a:latin typeface="Montserrat"/>
              <a:ea typeface="Montserrat"/>
              <a:cs typeface="Montserrat"/>
              <a:sym typeface="Montserrat"/>
            </a:endParaRPr>
          </a:p>
        </p:txBody>
      </p:sp>
      <p:sp>
        <p:nvSpPr>
          <p:cNvPr id="319" name="Google Shape;31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ICS and Extreme Weather on the Railroad</a:t>
            </a:r>
            <a:endParaRPr/>
          </a:p>
        </p:txBody>
      </p:sp>
      <p:sp>
        <p:nvSpPr>
          <p:cNvPr id="320" name="Google Shape;320;p11"/>
          <p:cNvSpPr txBox="1"/>
          <p:nvPr>
            <p:ph idx="12" type="sldNum"/>
          </p:nvPr>
        </p:nvSpPr>
        <p:spPr>
          <a:xfrm>
            <a:off x="92870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7" name="Shape 327"/>
        <p:cNvGrpSpPr/>
        <p:nvPr/>
      </p:nvGrpSpPr>
      <p:grpSpPr>
        <a:xfrm>
          <a:off x="0" y="0"/>
          <a:ext cx="0" cy="0"/>
          <a:chOff x="0" y="0"/>
          <a:chExt cx="0" cy="0"/>
        </a:xfrm>
      </p:grpSpPr>
      <p:sp>
        <p:nvSpPr>
          <p:cNvPr id="328" name="Google Shape;328;p12"/>
          <p:cNvSpPr txBox="1"/>
          <p:nvPr>
            <p:ph type="title"/>
          </p:nvPr>
        </p:nvSpPr>
        <p:spPr>
          <a:xfrm>
            <a:off x="838200" y="14004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 </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Other Professions</a:t>
            </a:r>
            <a:endParaRPr sz="3600">
              <a:latin typeface="Montserrat SemiBold"/>
              <a:ea typeface="Montserrat SemiBold"/>
              <a:cs typeface="Montserrat SemiBold"/>
              <a:sym typeface="Montserrat SemiBold"/>
            </a:endParaRPr>
          </a:p>
        </p:txBody>
      </p:sp>
      <p:sp>
        <p:nvSpPr>
          <p:cNvPr id="329" name="Google Shape;329;p12"/>
          <p:cNvSpPr txBox="1"/>
          <p:nvPr>
            <p:ph idx="1" type="body"/>
          </p:nvPr>
        </p:nvSpPr>
        <p:spPr>
          <a:xfrm>
            <a:off x="838200" y="2803759"/>
            <a:ext cx="5181600" cy="20673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Starting incident command</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First on the scene</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Turn over to other responders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Transportation-only event</a:t>
            </a:r>
            <a:endParaRPr sz="1800">
              <a:latin typeface="Montserrat"/>
              <a:ea typeface="Montserrat"/>
              <a:cs typeface="Montserrat"/>
              <a:sym typeface="Montserrat"/>
            </a:endParaRPr>
          </a:p>
        </p:txBody>
      </p:sp>
      <p:sp>
        <p:nvSpPr>
          <p:cNvPr id="330" name="Google Shape;330;p12"/>
          <p:cNvSpPr txBox="1"/>
          <p:nvPr>
            <p:ph idx="11" type="ftr"/>
          </p:nvPr>
        </p:nvSpPr>
        <p:spPr>
          <a:xfrm>
            <a:off x="7105925"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ICS and Extreme Weather on the Railroad</a:t>
            </a:r>
            <a:endParaRPr/>
          </a:p>
        </p:txBody>
      </p:sp>
      <p:sp>
        <p:nvSpPr>
          <p:cNvPr id="331" name="Google Shape;331;p12"/>
          <p:cNvSpPr txBox="1"/>
          <p:nvPr>
            <p:ph idx="12" type="sldNum"/>
          </p:nvPr>
        </p:nvSpPr>
        <p:spPr>
          <a:xfrm>
            <a:off x="9287025" y="62039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32" name="Google Shape;332;p12"/>
          <p:cNvPicPr preferRelativeResize="0"/>
          <p:nvPr>
            <p:ph idx="2" type="body"/>
          </p:nvPr>
        </p:nvPicPr>
        <p:blipFill rotWithShape="1">
          <a:blip r:embed="rId4">
            <a:alphaModFix/>
          </a:blip>
          <a:srcRect b="0" l="0" r="0" t="0"/>
          <a:stretch/>
        </p:blipFill>
        <p:spPr>
          <a:xfrm>
            <a:off x="6572525" y="1400469"/>
            <a:ext cx="5181600" cy="3886200"/>
          </a:xfrm>
          <a:prstGeom prst="rect">
            <a:avLst/>
          </a:prstGeom>
          <a:noFill/>
          <a:ln>
            <a:noFill/>
          </a:ln>
        </p:spPr>
      </p:pic>
      <p:sp>
        <p:nvSpPr>
          <p:cNvPr id="333" name="Google Shape;333;p12"/>
          <p:cNvSpPr txBox="1"/>
          <p:nvPr/>
        </p:nvSpPr>
        <p:spPr>
          <a:xfrm>
            <a:off x="6572519" y="5286669"/>
            <a:ext cx="23220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Montserrat Light"/>
                <a:ea typeface="Montserrat Light"/>
                <a:cs typeface="Montserrat Light"/>
                <a:sym typeface="Montserrat Light"/>
              </a:rPr>
              <a:t>Source: Edwards, 2005</a:t>
            </a:r>
            <a:endParaRPr b="0" i="0" sz="1000" u="none" cap="none" strike="noStrike">
              <a:solidFill>
                <a:schemeClr val="lt1"/>
              </a:solidFill>
              <a:latin typeface="Montserrat Light"/>
              <a:ea typeface="Montserrat Light"/>
              <a:cs typeface="Montserrat Light"/>
              <a:sym typeface="Montserrat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0" name="Shape 340"/>
        <p:cNvGrpSpPr/>
        <p:nvPr/>
      </p:nvGrpSpPr>
      <p:grpSpPr>
        <a:xfrm>
          <a:off x="0" y="0"/>
          <a:ext cx="0" cy="0"/>
          <a:chOff x="0" y="0"/>
          <a:chExt cx="0" cy="0"/>
        </a:xfrm>
      </p:grpSpPr>
      <p:sp>
        <p:nvSpPr>
          <p:cNvPr id="341" name="Google Shape;341;p13"/>
          <p:cNvSpPr txBox="1"/>
          <p:nvPr>
            <p:ph type="title"/>
          </p:nvPr>
        </p:nvSpPr>
        <p:spPr>
          <a:xfrm>
            <a:off x="838200" y="20390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 </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Other Professions</a:t>
            </a:r>
            <a:endParaRPr sz="3600">
              <a:latin typeface="Montserrat SemiBold"/>
              <a:ea typeface="Montserrat SemiBold"/>
              <a:cs typeface="Montserrat SemiBold"/>
              <a:sym typeface="Montserrat SemiBold"/>
            </a:endParaRPr>
          </a:p>
        </p:txBody>
      </p:sp>
      <p:sp>
        <p:nvSpPr>
          <p:cNvPr id="342" name="Google Shape;342;p13"/>
          <p:cNvSpPr txBox="1"/>
          <p:nvPr>
            <p:ph idx="1" type="body"/>
          </p:nvPr>
        </p:nvSpPr>
        <p:spPr>
          <a:xfrm>
            <a:off x="914400" y="3472975"/>
            <a:ext cx="5181600" cy="23976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Joining existing Incident Command</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As Agency Liaison</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As Technical Specialist</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In Operations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In Logistics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Accept IC from another agency</a:t>
            </a:r>
            <a:endParaRPr sz="1800">
              <a:latin typeface="Montserrat"/>
              <a:ea typeface="Montserrat"/>
              <a:cs typeface="Montserrat"/>
              <a:sym typeface="Montserrat"/>
            </a:endParaRPr>
          </a:p>
        </p:txBody>
      </p:sp>
      <p:sp>
        <p:nvSpPr>
          <p:cNvPr id="343" name="Google Shape;34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ICS and Extreme Weather on the Railroad</a:t>
            </a:r>
            <a:endParaRPr/>
          </a:p>
        </p:txBody>
      </p:sp>
      <p:sp>
        <p:nvSpPr>
          <p:cNvPr id="344" name="Google Shape;344;p13"/>
          <p:cNvSpPr txBox="1"/>
          <p:nvPr>
            <p:ph idx="12" type="sldNum"/>
          </p:nvPr>
        </p:nvSpPr>
        <p:spPr>
          <a:xfrm>
            <a:off x="92870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45" name="Google Shape;345;p13"/>
          <p:cNvPicPr preferRelativeResize="0"/>
          <p:nvPr>
            <p:ph idx="2" type="body"/>
          </p:nvPr>
        </p:nvPicPr>
        <p:blipFill rotWithShape="1">
          <a:blip r:embed="rId4">
            <a:alphaModFix/>
          </a:blip>
          <a:srcRect b="0" l="0" r="0" t="0"/>
          <a:stretch/>
        </p:blipFill>
        <p:spPr>
          <a:xfrm>
            <a:off x="5922075" y="1149587"/>
            <a:ext cx="5749800" cy="4312500"/>
          </a:xfrm>
          <a:prstGeom prst="rect">
            <a:avLst/>
          </a:prstGeom>
          <a:noFill/>
          <a:ln>
            <a:noFill/>
          </a:ln>
        </p:spPr>
      </p:pic>
      <p:sp>
        <p:nvSpPr>
          <p:cNvPr id="346" name="Google Shape;346;p13"/>
          <p:cNvSpPr txBox="1"/>
          <p:nvPr/>
        </p:nvSpPr>
        <p:spPr>
          <a:xfrm>
            <a:off x="5922089" y="5462112"/>
            <a:ext cx="2271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Montserrat Light"/>
                <a:ea typeface="Montserrat Light"/>
                <a:cs typeface="Montserrat Light"/>
                <a:sym typeface="Montserrat Light"/>
              </a:rPr>
              <a:t>Source: Edwards, 2007</a:t>
            </a:r>
            <a:endParaRPr b="0" i="0" sz="1000" u="none" cap="none" strike="noStrike">
              <a:solidFill>
                <a:srgbClr val="000000"/>
              </a:solidFill>
              <a:latin typeface="Montserrat Light"/>
              <a:ea typeface="Montserrat Light"/>
              <a:cs typeface="Montserrat Light"/>
              <a:sym typeface="Montserrat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 name="Shape 353"/>
        <p:cNvGrpSpPr/>
        <p:nvPr/>
      </p:nvGrpSpPr>
      <p:grpSpPr>
        <a:xfrm>
          <a:off x="0" y="0"/>
          <a:ext cx="0" cy="0"/>
          <a:chOff x="0" y="0"/>
          <a:chExt cx="0" cy="0"/>
        </a:xfrm>
      </p:grpSpPr>
      <p:sp>
        <p:nvSpPr>
          <p:cNvPr id="354" name="Google Shape;354;p14"/>
          <p:cNvSpPr txBox="1"/>
          <p:nvPr>
            <p:ph type="title"/>
          </p:nvPr>
        </p:nvSpPr>
        <p:spPr>
          <a:xfrm>
            <a:off x="6206450" y="1221000"/>
            <a:ext cx="5609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 </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Other Professions</a:t>
            </a:r>
            <a:endParaRPr sz="3600">
              <a:latin typeface="Montserrat SemiBold"/>
              <a:ea typeface="Montserrat SemiBold"/>
              <a:cs typeface="Montserrat SemiBold"/>
              <a:sym typeface="Montserrat SemiBold"/>
            </a:endParaRPr>
          </a:p>
        </p:txBody>
      </p:sp>
      <p:pic>
        <p:nvPicPr>
          <p:cNvPr id="355" name="Google Shape;355;p14"/>
          <p:cNvPicPr preferRelativeResize="0"/>
          <p:nvPr>
            <p:ph idx="1" type="body"/>
          </p:nvPr>
        </p:nvPicPr>
        <p:blipFill rotWithShape="1">
          <a:blip r:embed="rId4">
            <a:alphaModFix/>
          </a:blip>
          <a:srcRect b="0" l="0" r="0" t="0"/>
          <a:stretch/>
        </p:blipFill>
        <p:spPr>
          <a:xfrm>
            <a:off x="608432" y="1606534"/>
            <a:ext cx="4924200" cy="3230400"/>
          </a:xfrm>
          <a:prstGeom prst="rect">
            <a:avLst/>
          </a:prstGeom>
          <a:noFill/>
          <a:ln>
            <a:noFill/>
          </a:ln>
        </p:spPr>
      </p:pic>
      <p:sp>
        <p:nvSpPr>
          <p:cNvPr id="356" name="Google Shape;356;p14"/>
          <p:cNvSpPr txBox="1"/>
          <p:nvPr>
            <p:ph idx="2" type="body"/>
          </p:nvPr>
        </p:nvSpPr>
        <p:spPr>
          <a:xfrm>
            <a:off x="6206450" y="2681500"/>
            <a:ext cx="5609100" cy="3323400"/>
          </a:xfrm>
          <a:prstGeom prst="rect">
            <a:avLst/>
          </a:prstGeom>
          <a:noFill/>
          <a:ln>
            <a:noFill/>
          </a:ln>
        </p:spPr>
        <p:txBody>
          <a:bodyPr anchorCtr="0" anchor="t" bIns="45700" lIns="91425" spcFirstLastPara="1" rIns="91425" wrap="square" tIns="45700">
            <a:normAutofit/>
          </a:bodyPr>
          <a:lstStyle/>
          <a:p>
            <a:pPr indent="-165100" lvl="0" marL="228600" rtl="0" algn="l">
              <a:lnSpc>
                <a:spcPct val="9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Unified Command </a:t>
            </a:r>
            <a:endParaRPr sz="1800">
              <a:latin typeface="Montserrat"/>
              <a:ea typeface="Montserrat"/>
              <a:cs typeface="Montserrat"/>
              <a:sym typeface="Montserrat"/>
            </a:endParaRPr>
          </a:p>
          <a:p>
            <a:pPr indent="-19050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All professions have an equal role in developing the Common Objectives for the Incident Action Plan (IAP).</a:t>
            </a:r>
            <a:endParaRPr sz="1800">
              <a:latin typeface="Montserrat"/>
              <a:ea typeface="Montserrat"/>
              <a:cs typeface="Montserrat"/>
              <a:sym typeface="Montserrat"/>
            </a:endParaRPr>
          </a:p>
          <a:p>
            <a:pPr indent="-19050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“Unified Command is a team effort that allows all agencies with jurisdictional responsibility for an event…to participate in the management of the incident. Developing…a common set of incident objectives…without losing…authority, responsibility or accountability.” FEMA FOG, 2010, p. 6-2.</a:t>
            </a:r>
            <a:endParaRPr sz="1800">
              <a:latin typeface="Montserrat"/>
              <a:ea typeface="Montserrat"/>
              <a:cs typeface="Montserrat"/>
              <a:sym typeface="Montserrat"/>
            </a:endParaRPr>
          </a:p>
        </p:txBody>
      </p:sp>
      <p:sp>
        <p:nvSpPr>
          <p:cNvPr id="357" name="Google Shape;357;p14"/>
          <p:cNvSpPr txBox="1"/>
          <p:nvPr>
            <p:ph idx="11" type="ftr"/>
          </p:nvPr>
        </p:nvSpPr>
        <p:spPr>
          <a:xfrm>
            <a:off x="1013125"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1000">
                <a:latin typeface="Montserrat Light"/>
                <a:ea typeface="Montserrat Light"/>
                <a:cs typeface="Montserrat Light"/>
                <a:sym typeface="Montserrat Light"/>
              </a:rPr>
              <a:t>ICS and Extreme Weather on the Railroad</a:t>
            </a:r>
            <a:endParaRPr/>
          </a:p>
        </p:txBody>
      </p:sp>
      <p:sp>
        <p:nvSpPr>
          <p:cNvPr id="358" name="Google Shape;358;p14"/>
          <p:cNvSpPr txBox="1"/>
          <p:nvPr>
            <p:ph idx="12" type="sldNum"/>
          </p:nvPr>
        </p:nvSpPr>
        <p:spPr>
          <a:xfrm>
            <a:off x="92870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59" name="Google Shape;359;p14"/>
          <p:cNvSpPr txBox="1"/>
          <p:nvPr/>
        </p:nvSpPr>
        <p:spPr>
          <a:xfrm>
            <a:off x="608419" y="4836849"/>
            <a:ext cx="23220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Montserrat Light"/>
                <a:ea typeface="Montserrat Light"/>
                <a:cs typeface="Montserrat Light"/>
                <a:sym typeface="Montserrat Light"/>
              </a:rPr>
              <a:t>Source: FEMA, 2010</a:t>
            </a:r>
            <a:endParaRPr b="0" i="0" sz="1000" u="none" cap="none" strike="noStrike">
              <a:solidFill>
                <a:schemeClr val="lt1"/>
              </a:solidFill>
              <a:latin typeface="Montserrat Light"/>
              <a:ea typeface="Montserrat Light"/>
              <a:cs typeface="Montserrat Light"/>
              <a:sym typeface="Montserrat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sp>
        <p:nvSpPr>
          <p:cNvPr id="367" name="Google Shape;367;p15"/>
          <p:cNvSpPr txBox="1"/>
          <p:nvPr>
            <p:ph type="title"/>
          </p:nvPr>
        </p:nvSpPr>
        <p:spPr>
          <a:xfrm>
            <a:off x="6401350" y="995650"/>
            <a:ext cx="52578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Other Professions</a:t>
            </a:r>
            <a:endParaRPr sz="3600">
              <a:latin typeface="Montserrat SemiBold"/>
              <a:ea typeface="Montserrat SemiBold"/>
              <a:cs typeface="Montserrat SemiBold"/>
              <a:sym typeface="Montserrat SemiBold"/>
            </a:endParaRPr>
          </a:p>
        </p:txBody>
      </p:sp>
      <p:sp>
        <p:nvSpPr>
          <p:cNvPr id="368" name="Google Shape;368;p15"/>
          <p:cNvSpPr txBox="1"/>
          <p:nvPr>
            <p:ph idx="2" type="body"/>
          </p:nvPr>
        </p:nvSpPr>
        <p:spPr>
          <a:xfrm>
            <a:off x="6401350" y="2456150"/>
            <a:ext cx="5181600" cy="34062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ICS provides the framework for collaboration.</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 successfully managed multiagency incident will occur only when the participating agencies’ personnel have confidence in each other’s competencies, authorities, responsibilities and limitations as they relate to the incident.”</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FEMA FOG, 2010, p. 6-3.</a:t>
            </a:r>
            <a:endParaRPr sz="1800">
              <a:latin typeface="Montserrat"/>
              <a:ea typeface="Montserrat"/>
              <a:cs typeface="Montserrat"/>
              <a:sym typeface="Montserrat"/>
            </a:endParaRPr>
          </a:p>
        </p:txBody>
      </p:sp>
      <p:sp>
        <p:nvSpPr>
          <p:cNvPr id="369" name="Google Shape;369;p15"/>
          <p:cNvSpPr txBox="1"/>
          <p:nvPr>
            <p:ph idx="11" type="ftr"/>
          </p:nvPr>
        </p:nvSpPr>
        <p:spPr>
          <a:xfrm>
            <a:off x="9286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ICS and Extreme Weather on the Railroad</a:t>
            </a:r>
            <a:endParaRPr/>
          </a:p>
        </p:txBody>
      </p:sp>
      <p:sp>
        <p:nvSpPr>
          <p:cNvPr id="370" name="Google Shape;370;p15"/>
          <p:cNvSpPr txBox="1"/>
          <p:nvPr>
            <p:ph idx="12" type="sldNum"/>
          </p:nvPr>
        </p:nvSpPr>
        <p:spPr>
          <a:xfrm>
            <a:off x="92870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71" name="Google Shape;371;p15"/>
          <p:cNvPicPr preferRelativeResize="0"/>
          <p:nvPr>
            <p:ph idx="1" type="body"/>
          </p:nvPr>
        </p:nvPicPr>
        <p:blipFill rotWithShape="1">
          <a:blip r:embed="rId4">
            <a:alphaModFix/>
          </a:blip>
          <a:srcRect b="0" l="0" r="0" t="0"/>
          <a:stretch/>
        </p:blipFill>
        <p:spPr>
          <a:xfrm>
            <a:off x="395194" y="1364275"/>
            <a:ext cx="5181600" cy="3883200"/>
          </a:xfrm>
          <a:prstGeom prst="rect">
            <a:avLst/>
          </a:prstGeom>
          <a:noFill/>
          <a:ln>
            <a:noFill/>
          </a:ln>
        </p:spPr>
      </p:pic>
      <p:sp>
        <p:nvSpPr>
          <p:cNvPr id="372" name="Google Shape;372;p15"/>
          <p:cNvSpPr txBox="1"/>
          <p:nvPr/>
        </p:nvSpPr>
        <p:spPr>
          <a:xfrm>
            <a:off x="395200" y="5247427"/>
            <a:ext cx="2330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Montserrat Light"/>
                <a:ea typeface="Montserrat Light"/>
                <a:cs typeface="Montserrat Light"/>
                <a:sym typeface="Montserrat Light"/>
              </a:rPr>
              <a:t>Source: Edwards, 2005</a:t>
            </a:r>
            <a:endParaRPr b="0" i="0" sz="1000" u="none" cap="none" strike="noStrike">
              <a:solidFill>
                <a:schemeClr val="lt1"/>
              </a:solidFill>
              <a:latin typeface="Montserrat Light"/>
              <a:ea typeface="Montserrat Light"/>
              <a:cs typeface="Montserrat Light"/>
              <a:sym typeface="Montserrat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16"/>
          <p:cNvPicPr preferRelativeResize="0"/>
          <p:nvPr/>
        </p:nvPicPr>
        <p:blipFill rotWithShape="1">
          <a:blip r:embed="rId3">
            <a:alphaModFix/>
          </a:blip>
          <a:srcRect b="0" l="0" r="0" t="0"/>
          <a:stretch/>
        </p:blipFill>
        <p:spPr>
          <a:xfrm>
            <a:off x="0" y="0"/>
            <a:ext cx="12191998" cy="6857999"/>
          </a:xfrm>
          <a:prstGeom prst="rect">
            <a:avLst/>
          </a:prstGeom>
          <a:noFill/>
          <a:ln>
            <a:noFill/>
          </a:ln>
        </p:spPr>
      </p:pic>
      <p:sp>
        <p:nvSpPr>
          <p:cNvPr id="381" name="Google Shape;381;p16"/>
          <p:cNvSpPr/>
          <p:nvPr/>
        </p:nvSpPr>
        <p:spPr>
          <a:xfrm>
            <a:off x="2838475" y="262275"/>
            <a:ext cx="6460500" cy="1642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82" name="Google Shape;382;p16"/>
          <p:cNvSpPr txBox="1"/>
          <p:nvPr>
            <p:ph type="title"/>
          </p:nvPr>
        </p:nvSpPr>
        <p:spPr>
          <a:xfrm>
            <a:off x="777750" y="1039200"/>
            <a:ext cx="10636500" cy="932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US" sz="2400">
                <a:latin typeface="Montserrat"/>
                <a:ea typeface="Montserrat"/>
                <a:cs typeface="Montserrat"/>
                <a:sym typeface="Montserrat"/>
              </a:rPr>
              <a:t>Collaboration with Other Professions</a:t>
            </a:r>
            <a:endParaRPr sz="2400">
              <a:latin typeface="Montserrat"/>
              <a:ea typeface="Montserrat"/>
              <a:cs typeface="Montserrat"/>
              <a:sym typeface="Montserrat"/>
            </a:endParaRPr>
          </a:p>
        </p:txBody>
      </p:sp>
      <p:sp>
        <p:nvSpPr>
          <p:cNvPr id="383" name="Google Shape;383;p16"/>
          <p:cNvSpPr txBox="1"/>
          <p:nvPr>
            <p:ph idx="1" type="body"/>
          </p:nvPr>
        </p:nvSpPr>
        <p:spPr>
          <a:xfrm>
            <a:off x="2365940" y="528981"/>
            <a:ext cx="7339200" cy="717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None/>
            </a:pPr>
            <a:r>
              <a:rPr lang="en-US" sz="4400">
                <a:latin typeface="Montserrat SemiBold"/>
                <a:ea typeface="Montserrat SemiBold"/>
                <a:cs typeface="Montserrat SemiBold"/>
                <a:sym typeface="Montserrat SemiBold"/>
              </a:rPr>
              <a:t>QUESTIONS?</a:t>
            </a:r>
            <a:endParaRPr sz="4400">
              <a:latin typeface="Montserrat SemiBold"/>
              <a:ea typeface="Montserrat SemiBold"/>
              <a:cs typeface="Montserrat SemiBold"/>
              <a:sym typeface="Montserrat SemiBold"/>
            </a:endParaRPr>
          </a:p>
        </p:txBody>
      </p:sp>
      <p:sp>
        <p:nvSpPr>
          <p:cNvPr id="384" name="Google Shape;384;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ICS and Extreme Weather on the Railroad</a:t>
            </a:r>
            <a:endParaRPr/>
          </a:p>
        </p:txBody>
      </p:sp>
      <p:sp>
        <p:nvSpPr>
          <p:cNvPr id="385" name="Google Shape;385;p16"/>
          <p:cNvSpPr txBox="1"/>
          <p:nvPr>
            <p:ph idx="12" type="sldNum"/>
          </p:nvPr>
        </p:nvSpPr>
        <p:spPr>
          <a:xfrm>
            <a:off x="91904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86" name="Google Shape;386;p16"/>
          <p:cNvSpPr txBox="1"/>
          <p:nvPr/>
        </p:nvSpPr>
        <p:spPr>
          <a:xfrm>
            <a:off x="233082" y="6490447"/>
            <a:ext cx="23106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Montserrat Light"/>
                <a:ea typeface="Montserrat Light"/>
                <a:cs typeface="Montserrat Light"/>
                <a:sym typeface="Montserrat Light"/>
              </a:rPr>
              <a:t>Source: Edwards, 2005</a:t>
            </a:r>
            <a:endParaRPr b="0" i="0" sz="1000" u="none" cap="none" strike="noStrike">
              <a:solidFill>
                <a:srgbClr val="000000"/>
              </a:solidFill>
              <a:latin typeface="Montserrat Light"/>
              <a:ea typeface="Montserrat Light"/>
              <a:cs typeface="Montserrat Light"/>
              <a:sym typeface="Montserrat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2"/>
          <p:cNvSpPr txBox="1"/>
          <p:nvPr>
            <p:ph type="ctrTitle"/>
          </p:nvPr>
        </p:nvSpPr>
        <p:spPr>
          <a:xfrm>
            <a:off x="6632063" y="1984125"/>
            <a:ext cx="3980400" cy="636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a:t>
            </a:r>
            <a:endParaRPr sz="3600">
              <a:latin typeface="Montserrat SemiBold"/>
              <a:ea typeface="Montserrat SemiBold"/>
              <a:cs typeface="Montserrat SemiBold"/>
              <a:sym typeface="Montserrat SemiBold"/>
            </a:endParaRPr>
          </a:p>
        </p:txBody>
      </p:sp>
      <p:sp>
        <p:nvSpPr>
          <p:cNvPr id="103" name="Google Shape;103;p2"/>
          <p:cNvSpPr txBox="1"/>
          <p:nvPr>
            <p:ph idx="1" type="subTitle"/>
          </p:nvPr>
        </p:nvSpPr>
        <p:spPr>
          <a:xfrm>
            <a:off x="6632075" y="2757700"/>
            <a:ext cx="4856700" cy="165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latin typeface="Montserrat"/>
                <a:ea typeface="Montserrat"/>
                <a:cs typeface="Montserrat"/>
                <a:sym typeface="Montserrat"/>
              </a:rPr>
              <a:t>Incident Command </a:t>
            </a:r>
            <a:br>
              <a:rPr lang="en-US">
                <a:latin typeface="Montserrat"/>
                <a:ea typeface="Montserrat"/>
                <a:cs typeface="Montserrat"/>
                <a:sym typeface="Montserrat"/>
              </a:rPr>
            </a:br>
            <a:r>
              <a:rPr lang="en-US">
                <a:latin typeface="Montserrat"/>
                <a:ea typeface="Montserrat"/>
                <a:cs typeface="Montserrat"/>
                <a:sym typeface="Montserrat"/>
              </a:rPr>
              <a:t>System and Extreme Weather for the Railroad</a:t>
            </a:r>
            <a:endParaRPr>
              <a:latin typeface="Montserrat"/>
              <a:ea typeface="Montserrat"/>
              <a:cs typeface="Montserrat"/>
              <a:sym typeface="Montserrat"/>
            </a:endParaRPr>
          </a:p>
        </p:txBody>
      </p:sp>
      <p:sp>
        <p:nvSpPr>
          <p:cNvPr id="104" name="Google Shape;104;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1000">
                <a:latin typeface="Montserrat Light"/>
                <a:ea typeface="Montserrat Light"/>
                <a:cs typeface="Montserrat Light"/>
                <a:sym typeface="Montserrat Light"/>
              </a:rPr>
              <a:t>ICS and Extreme Weather on the Railroad</a:t>
            </a:r>
            <a:endParaRPr/>
          </a:p>
        </p:txBody>
      </p:sp>
      <p:pic>
        <p:nvPicPr>
          <p:cNvPr id="105" name="Google Shape;105;p2"/>
          <p:cNvPicPr preferRelativeResize="0"/>
          <p:nvPr/>
        </p:nvPicPr>
        <p:blipFill rotWithShape="1">
          <a:blip r:embed="rId4">
            <a:alphaModFix/>
          </a:blip>
          <a:srcRect b="0" l="0" r="0" t="0"/>
          <a:stretch/>
        </p:blipFill>
        <p:spPr>
          <a:xfrm>
            <a:off x="287371" y="1132650"/>
            <a:ext cx="5795182" cy="4346387"/>
          </a:xfrm>
          <a:prstGeom prst="rect">
            <a:avLst/>
          </a:prstGeom>
          <a:noFill/>
          <a:ln>
            <a:noFill/>
          </a:ln>
        </p:spPr>
      </p:pic>
      <p:sp>
        <p:nvSpPr>
          <p:cNvPr id="106" name="Google Shape;106;p2"/>
          <p:cNvSpPr txBox="1"/>
          <p:nvPr/>
        </p:nvSpPr>
        <p:spPr>
          <a:xfrm>
            <a:off x="287386" y="5479038"/>
            <a:ext cx="30426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Montserrat Light"/>
                <a:ea typeface="Montserrat Light"/>
                <a:cs typeface="Montserrat Light"/>
                <a:sym typeface="Montserrat Light"/>
              </a:rPr>
              <a:t>Source: Union Pacific, 2018</a:t>
            </a:r>
            <a:endParaRPr b="0" i="0" sz="1000" u="none" cap="none" strike="noStrike">
              <a:solidFill>
                <a:srgbClr val="000000"/>
              </a:solidFill>
              <a:latin typeface="Montserrat Light"/>
              <a:ea typeface="Montserrat Light"/>
              <a:cs typeface="Montserrat Light"/>
              <a:sym typeface="Montserrat Light"/>
            </a:endParaRPr>
          </a:p>
        </p:txBody>
      </p:sp>
      <p:sp>
        <p:nvSpPr>
          <p:cNvPr id="107" name="Google Shape;107;p2"/>
          <p:cNvSpPr txBox="1"/>
          <p:nvPr>
            <p:ph idx="12" type="sldNum"/>
          </p:nvPr>
        </p:nvSpPr>
        <p:spPr>
          <a:xfrm>
            <a:off x="92943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 name="Shape 114"/>
        <p:cNvGrpSpPr/>
        <p:nvPr/>
      </p:nvGrpSpPr>
      <p:grpSpPr>
        <a:xfrm>
          <a:off x="0" y="0"/>
          <a:ext cx="0" cy="0"/>
          <a:chOff x="0" y="0"/>
          <a:chExt cx="0" cy="0"/>
        </a:xfrm>
      </p:grpSpPr>
      <p:sp>
        <p:nvSpPr>
          <p:cNvPr id="115" name="Google Shape;115;p3"/>
          <p:cNvSpPr txBox="1"/>
          <p:nvPr>
            <p:ph type="title"/>
          </p:nvPr>
        </p:nvSpPr>
        <p:spPr>
          <a:xfrm>
            <a:off x="641375" y="11835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 in ICS</a:t>
            </a:r>
            <a:endParaRPr sz="3600">
              <a:latin typeface="Montserrat SemiBold"/>
              <a:ea typeface="Montserrat SemiBold"/>
              <a:cs typeface="Montserrat SemiBold"/>
              <a:sym typeface="Montserrat SemiBold"/>
            </a:endParaRPr>
          </a:p>
        </p:txBody>
      </p:sp>
      <p:sp>
        <p:nvSpPr>
          <p:cNvPr id="116" name="Google Shape;116;p3"/>
          <p:cNvSpPr txBox="1"/>
          <p:nvPr>
            <p:ph idx="1" type="body"/>
          </p:nvPr>
        </p:nvSpPr>
        <p:spPr>
          <a:xfrm>
            <a:off x="641375" y="2509125"/>
            <a:ext cx="5181600" cy="12825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0"/>
              </a:spcBef>
              <a:spcAft>
                <a:spcPts val="0"/>
              </a:spcAft>
              <a:buSzPts val="2400"/>
              <a:buFont typeface="Montserrat"/>
              <a:buChar char="●"/>
            </a:pPr>
            <a:r>
              <a:rPr lang="en-US" sz="2400">
                <a:latin typeface="Montserrat"/>
                <a:ea typeface="Montserrat"/>
                <a:cs typeface="Montserrat"/>
                <a:sym typeface="Montserrat"/>
              </a:rPr>
              <a:t>Personnel safety is the #1 objective of all ICS operations.</a:t>
            </a:r>
            <a:endParaRPr sz="2400">
              <a:latin typeface="Montserrat"/>
              <a:ea typeface="Montserrat"/>
              <a:cs typeface="Montserrat"/>
              <a:sym typeface="Montserrat"/>
            </a:endParaRPr>
          </a:p>
        </p:txBody>
      </p:sp>
      <p:pic>
        <p:nvPicPr>
          <p:cNvPr id="117" name="Google Shape;117;p3"/>
          <p:cNvPicPr preferRelativeResize="0"/>
          <p:nvPr>
            <p:ph idx="2" type="body"/>
          </p:nvPr>
        </p:nvPicPr>
        <p:blipFill rotWithShape="1">
          <a:blip r:embed="rId4">
            <a:alphaModFix/>
          </a:blip>
          <a:srcRect b="0" l="0" r="0" t="0"/>
          <a:stretch/>
        </p:blipFill>
        <p:spPr>
          <a:xfrm>
            <a:off x="7198677" y="365123"/>
            <a:ext cx="3898500" cy="2920200"/>
          </a:xfrm>
          <a:prstGeom prst="rect">
            <a:avLst/>
          </a:prstGeom>
          <a:noFill/>
          <a:ln>
            <a:noFill/>
          </a:ln>
        </p:spPr>
      </p:pic>
      <p:sp>
        <p:nvSpPr>
          <p:cNvPr id="118" name="Google Shape;118;p3"/>
          <p:cNvSpPr txBox="1"/>
          <p:nvPr>
            <p:ph idx="11" type="ftr"/>
          </p:nvPr>
        </p:nvSpPr>
        <p:spPr>
          <a:xfrm>
            <a:off x="7090525"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1000">
                <a:latin typeface="Montserrat Light"/>
                <a:ea typeface="Montserrat Light"/>
                <a:cs typeface="Montserrat Light"/>
                <a:sym typeface="Montserrat Light"/>
              </a:rPr>
              <a:t>ICS and Extreme Weather on the Railroad</a:t>
            </a:r>
            <a:endParaRPr/>
          </a:p>
        </p:txBody>
      </p:sp>
      <p:sp>
        <p:nvSpPr>
          <p:cNvPr id="119" name="Google Shape;119;p3"/>
          <p:cNvSpPr txBox="1"/>
          <p:nvPr>
            <p:ph idx="12" type="sldNum"/>
          </p:nvPr>
        </p:nvSpPr>
        <p:spPr>
          <a:xfrm>
            <a:off x="9263250" y="6253175"/>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20" name="Google Shape;120;p3"/>
          <p:cNvPicPr preferRelativeResize="0"/>
          <p:nvPr/>
        </p:nvPicPr>
        <p:blipFill rotWithShape="1">
          <a:blip r:embed="rId5">
            <a:alphaModFix/>
          </a:blip>
          <a:srcRect b="0" l="0" r="0" t="0"/>
          <a:stretch/>
        </p:blipFill>
        <p:spPr>
          <a:xfrm>
            <a:off x="7198675" y="3572174"/>
            <a:ext cx="3898500" cy="2561453"/>
          </a:xfrm>
          <a:prstGeom prst="rect">
            <a:avLst/>
          </a:prstGeom>
          <a:noFill/>
          <a:ln>
            <a:noFill/>
          </a:ln>
        </p:spPr>
      </p:pic>
      <p:sp>
        <p:nvSpPr>
          <p:cNvPr id="121" name="Google Shape;121;p3"/>
          <p:cNvSpPr txBox="1"/>
          <p:nvPr/>
        </p:nvSpPr>
        <p:spPr>
          <a:xfrm>
            <a:off x="7198673" y="3285258"/>
            <a:ext cx="1868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Montserrat Light"/>
                <a:ea typeface="Montserrat Light"/>
                <a:cs typeface="Montserrat Light"/>
                <a:sym typeface="Montserrat Light"/>
              </a:rPr>
              <a:t>Source: Caltrans, 2010</a:t>
            </a:r>
            <a:endParaRPr b="0" i="0" sz="1000" u="none" cap="none" strike="noStrike">
              <a:solidFill>
                <a:schemeClr val="lt1"/>
              </a:solidFill>
              <a:latin typeface="Montserrat Light"/>
              <a:ea typeface="Montserrat Light"/>
              <a:cs typeface="Montserrat Light"/>
              <a:sym typeface="Montserrat Light"/>
            </a:endParaRPr>
          </a:p>
        </p:txBody>
      </p:sp>
      <p:sp>
        <p:nvSpPr>
          <p:cNvPr id="122" name="Google Shape;122;p3"/>
          <p:cNvSpPr txBox="1"/>
          <p:nvPr/>
        </p:nvSpPr>
        <p:spPr>
          <a:xfrm>
            <a:off x="7198681" y="6133624"/>
            <a:ext cx="2823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Montserrat Light"/>
                <a:ea typeface="Montserrat Light"/>
                <a:cs typeface="Montserrat Light"/>
                <a:sym typeface="Montserrat Light"/>
              </a:rPr>
              <a:t>Source: Union Pacific, 2020 </a:t>
            </a:r>
            <a:endParaRPr b="0" i="0" sz="1000" u="none" cap="none" strike="noStrike">
              <a:solidFill>
                <a:schemeClr val="lt1"/>
              </a:solidFill>
              <a:latin typeface="Montserrat Light"/>
              <a:ea typeface="Montserrat Light"/>
              <a:cs typeface="Montserrat Light"/>
              <a:sym typeface="Montserrat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 name="Shape 129"/>
        <p:cNvGrpSpPr/>
        <p:nvPr/>
      </p:nvGrpSpPr>
      <p:grpSpPr>
        <a:xfrm>
          <a:off x="0" y="0"/>
          <a:ext cx="0" cy="0"/>
          <a:chOff x="0" y="0"/>
          <a:chExt cx="0" cy="0"/>
        </a:xfrm>
      </p:grpSpPr>
      <p:sp>
        <p:nvSpPr>
          <p:cNvPr id="130" name="Google Shape;130;p4"/>
          <p:cNvSpPr txBox="1"/>
          <p:nvPr>
            <p:ph type="title"/>
          </p:nvPr>
        </p:nvSpPr>
        <p:spPr>
          <a:xfrm>
            <a:off x="838200" y="891275"/>
            <a:ext cx="10515600" cy="70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 in ICS</a:t>
            </a:r>
            <a:endParaRPr sz="3600">
              <a:latin typeface="Montserrat SemiBold"/>
              <a:ea typeface="Montserrat SemiBold"/>
              <a:cs typeface="Montserrat SemiBold"/>
              <a:sym typeface="Montserrat SemiBold"/>
            </a:endParaRPr>
          </a:p>
        </p:txBody>
      </p:sp>
      <p:pic>
        <p:nvPicPr>
          <p:cNvPr id="131" name="Google Shape;131;p4"/>
          <p:cNvPicPr preferRelativeResize="0"/>
          <p:nvPr>
            <p:ph idx="2" type="body"/>
          </p:nvPr>
        </p:nvPicPr>
        <p:blipFill rotWithShape="1">
          <a:blip r:embed="rId4">
            <a:alphaModFix/>
          </a:blip>
          <a:srcRect b="0" l="0" r="0" t="0"/>
          <a:stretch/>
        </p:blipFill>
        <p:spPr>
          <a:xfrm>
            <a:off x="7184404" y="891281"/>
            <a:ext cx="4445700" cy="2947500"/>
          </a:xfrm>
          <a:prstGeom prst="rect">
            <a:avLst/>
          </a:prstGeom>
          <a:noFill/>
          <a:ln>
            <a:noFill/>
          </a:ln>
        </p:spPr>
      </p:pic>
      <p:sp>
        <p:nvSpPr>
          <p:cNvPr id="132" name="Google Shape;132;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1000">
                <a:latin typeface="Montserrat Light"/>
                <a:ea typeface="Montserrat Light"/>
                <a:cs typeface="Montserrat Light"/>
                <a:sym typeface="Montserrat Light"/>
              </a:rPr>
              <a:t>ICS and Extreme Weather on the Railroad</a:t>
            </a:r>
            <a:endParaRPr/>
          </a:p>
        </p:txBody>
      </p:sp>
      <p:sp>
        <p:nvSpPr>
          <p:cNvPr id="133" name="Google Shape;133;p4"/>
          <p:cNvSpPr txBox="1"/>
          <p:nvPr>
            <p:ph idx="12" type="sldNum"/>
          </p:nvPr>
        </p:nvSpPr>
        <p:spPr>
          <a:xfrm>
            <a:off x="92839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4" name="Google Shape;134;p4"/>
          <p:cNvSpPr txBox="1"/>
          <p:nvPr/>
        </p:nvSpPr>
        <p:spPr>
          <a:xfrm>
            <a:off x="7184390" y="3838876"/>
            <a:ext cx="2519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Montserrat Light"/>
                <a:ea typeface="Montserrat Light"/>
                <a:cs typeface="Montserrat Light"/>
                <a:sym typeface="Montserrat Light"/>
              </a:rPr>
              <a:t>Source: Caltrans, 2010</a:t>
            </a:r>
            <a:endParaRPr b="0" i="0" sz="1000" u="none" cap="none" strike="noStrike">
              <a:solidFill>
                <a:srgbClr val="000000"/>
              </a:solidFill>
              <a:latin typeface="Montserrat Light"/>
              <a:ea typeface="Montserrat Light"/>
              <a:cs typeface="Montserrat Light"/>
              <a:sym typeface="Montserrat Light"/>
            </a:endParaRPr>
          </a:p>
        </p:txBody>
      </p:sp>
      <p:grpSp>
        <p:nvGrpSpPr>
          <p:cNvPr id="135" name="Google Shape;135;p4"/>
          <p:cNvGrpSpPr/>
          <p:nvPr/>
        </p:nvGrpSpPr>
        <p:grpSpPr>
          <a:xfrm>
            <a:off x="722543" y="1910391"/>
            <a:ext cx="6363883" cy="3559487"/>
            <a:chOff x="5548939" y="1593608"/>
            <a:chExt cx="6462107" cy="3670709"/>
          </a:xfrm>
        </p:grpSpPr>
        <p:sp>
          <p:nvSpPr>
            <p:cNvPr id="136" name="Google Shape;136;p4"/>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rgbClr val="345A99"/>
              </a:solidFill>
              <a:prstDash val="solid"/>
              <a:miter lim="800000"/>
              <a:headEnd len="sm" w="sm" type="none"/>
              <a:tailEnd len="sm" w="sm" type="none"/>
            </a:ln>
          </p:spPr>
        </p:sp>
        <p:sp>
          <p:nvSpPr>
            <p:cNvPr id="137" name="Google Shape;137;p4"/>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38" name="Google Shape;138;p4"/>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rgbClr val="345A99"/>
              </a:solidFill>
              <a:prstDash val="solid"/>
              <a:miter lim="800000"/>
              <a:headEnd len="sm" w="sm" type="none"/>
              <a:tailEnd len="sm" w="sm" type="none"/>
            </a:ln>
          </p:spPr>
        </p:sp>
        <p:sp>
          <p:nvSpPr>
            <p:cNvPr id="139" name="Google Shape;139;p4"/>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40" name="Google Shape;140;p4"/>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41" name="Google Shape;141;p4"/>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42" name="Google Shape;142;p4"/>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43" name="Google Shape;143;p4"/>
            <p:cNvSpPr/>
            <p:nvPr/>
          </p:nvSpPr>
          <p:spPr>
            <a:xfrm>
              <a:off x="8082192" y="159360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4"/>
            <p:cNvSpPr txBox="1"/>
            <p:nvPr/>
          </p:nvSpPr>
          <p:spPr>
            <a:xfrm>
              <a:off x="8082192" y="159360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400" u="none" cap="none" strike="noStrike">
                  <a:solidFill>
                    <a:srgbClr val="FF0000"/>
                  </a:solidFill>
                  <a:latin typeface="Montserrat"/>
                  <a:ea typeface="Montserrat"/>
                  <a:cs typeface="Montserrat"/>
                  <a:sym typeface="Montserrat"/>
                </a:rPr>
                <a:t>Incident Commander</a:t>
              </a:r>
              <a:endParaRPr b="1" i="0" sz="1400" u="none" cap="none" strike="noStrike">
                <a:solidFill>
                  <a:srgbClr val="FF0000"/>
                </a:solidFill>
                <a:latin typeface="Montserrat"/>
                <a:ea typeface="Montserrat"/>
                <a:cs typeface="Montserrat"/>
                <a:sym typeface="Montserrat"/>
              </a:endParaRPr>
            </a:p>
          </p:txBody>
        </p:sp>
        <p:sp>
          <p:nvSpPr>
            <p:cNvPr id="145" name="Google Shape;145;p4"/>
            <p:cNvSpPr/>
            <p:nvPr/>
          </p:nvSpPr>
          <p:spPr>
            <a:xfrm>
              <a:off x="5548939"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4"/>
            <p:cNvSpPr txBox="1"/>
            <p:nvPr/>
          </p:nvSpPr>
          <p:spPr>
            <a:xfrm>
              <a:off x="5548939"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400" u="none" cap="none" strike="noStrike">
                  <a:solidFill>
                    <a:schemeClr val="dk1"/>
                  </a:solidFill>
                  <a:latin typeface="Montserrat"/>
                  <a:ea typeface="Montserrat"/>
                  <a:cs typeface="Montserrat"/>
                  <a:sym typeface="Montserrat"/>
                </a:rPr>
                <a:t>Planning/ Intel Chief</a:t>
              </a:r>
              <a:endParaRPr b="1" i="0" sz="1400" u="none" cap="none" strike="noStrike">
                <a:solidFill>
                  <a:schemeClr val="dk1"/>
                </a:solidFill>
                <a:latin typeface="Montserrat"/>
                <a:ea typeface="Montserrat"/>
                <a:cs typeface="Montserrat"/>
                <a:sym typeface="Montserrat"/>
              </a:endParaRPr>
            </a:p>
          </p:txBody>
        </p:sp>
        <p:sp>
          <p:nvSpPr>
            <p:cNvPr id="147" name="Google Shape;147;p4"/>
            <p:cNvSpPr/>
            <p:nvPr/>
          </p:nvSpPr>
          <p:spPr>
            <a:xfrm>
              <a:off x="7237775"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4"/>
            <p:cNvSpPr txBox="1"/>
            <p:nvPr/>
          </p:nvSpPr>
          <p:spPr>
            <a:xfrm>
              <a:off x="7237775"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400" u="none" cap="none" strike="noStrike">
                  <a:solidFill>
                    <a:schemeClr val="dk1"/>
                  </a:solidFill>
                  <a:latin typeface="Montserrat"/>
                  <a:ea typeface="Montserrat"/>
                  <a:cs typeface="Montserrat"/>
                  <a:sym typeface="Montserrat"/>
                </a:rPr>
                <a:t>Logistics Chief</a:t>
              </a:r>
              <a:endParaRPr b="1" i="0" sz="1400" u="none" cap="none" strike="noStrike">
                <a:solidFill>
                  <a:schemeClr val="dk1"/>
                </a:solidFill>
                <a:latin typeface="Montserrat"/>
                <a:ea typeface="Montserrat"/>
                <a:cs typeface="Montserrat"/>
                <a:sym typeface="Montserrat"/>
              </a:endParaRPr>
            </a:p>
          </p:txBody>
        </p:sp>
        <p:sp>
          <p:nvSpPr>
            <p:cNvPr id="149" name="Google Shape;149;p4"/>
            <p:cNvSpPr/>
            <p:nvPr/>
          </p:nvSpPr>
          <p:spPr>
            <a:xfrm>
              <a:off x="8926610"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4"/>
            <p:cNvSpPr txBox="1"/>
            <p:nvPr/>
          </p:nvSpPr>
          <p:spPr>
            <a:xfrm>
              <a:off x="8926610"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Operations</a:t>
              </a:r>
              <a:endParaRPr b="1" i="0" sz="140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Chief</a:t>
              </a:r>
              <a:endParaRPr b="1" i="0" sz="1400" u="none" cap="none" strike="noStrike">
                <a:solidFill>
                  <a:srgbClr val="000000"/>
                </a:solidFill>
                <a:latin typeface="Montserrat"/>
                <a:ea typeface="Montserrat"/>
                <a:cs typeface="Montserrat"/>
                <a:sym typeface="Montserrat"/>
              </a:endParaRPr>
            </a:p>
          </p:txBody>
        </p:sp>
        <p:sp>
          <p:nvSpPr>
            <p:cNvPr id="151" name="Google Shape;151;p4"/>
            <p:cNvSpPr/>
            <p:nvPr/>
          </p:nvSpPr>
          <p:spPr>
            <a:xfrm>
              <a:off x="10615446"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4"/>
            <p:cNvSpPr txBox="1"/>
            <p:nvPr/>
          </p:nvSpPr>
          <p:spPr>
            <a:xfrm>
              <a:off x="10615446"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Finance/</a:t>
              </a:r>
              <a:endParaRPr b="1" i="0" sz="140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Admin Chief</a:t>
              </a:r>
              <a:endParaRPr b="1" i="0" sz="1400" u="none" cap="none" strike="noStrike">
                <a:solidFill>
                  <a:srgbClr val="000000"/>
                </a:solidFill>
                <a:latin typeface="Montserrat"/>
                <a:ea typeface="Montserrat"/>
                <a:cs typeface="Montserrat"/>
                <a:sym typeface="Montserrat"/>
              </a:endParaRPr>
            </a:p>
          </p:txBody>
        </p:sp>
        <p:sp>
          <p:nvSpPr>
            <p:cNvPr id="153" name="Google Shape;153;p4"/>
            <p:cNvSpPr/>
            <p:nvPr/>
          </p:nvSpPr>
          <p:spPr>
            <a:xfrm>
              <a:off x="7300373" y="2592825"/>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4"/>
            <p:cNvSpPr txBox="1"/>
            <p:nvPr/>
          </p:nvSpPr>
          <p:spPr>
            <a:xfrm>
              <a:off x="7300373" y="258458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400" u="none" cap="none" strike="noStrike">
                  <a:solidFill>
                    <a:srgbClr val="3008DC"/>
                  </a:solidFill>
                  <a:latin typeface="Montserrat"/>
                  <a:ea typeface="Montserrat"/>
                  <a:cs typeface="Montserrat"/>
                  <a:sym typeface="Montserrat"/>
                </a:rPr>
                <a:t>Safety Officer</a:t>
              </a:r>
              <a:endParaRPr b="1" i="0" sz="1400" u="none" cap="none" strike="noStrike">
                <a:solidFill>
                  <a:srgbClr val="000000"/>
                </a:solidFill>
                <a:latin typeface="Montserrat"/>
                <a:ea typeface="Montserrat"/>
                <a:cs typeface="Montserrat"/>
                <a:sym typeface="Montserrat"/>
              </a:endParaRPr>
            </a:p>
          </p:txBody>
        </p:sp>
        <p:sp>
          <p:nvSpPr>
            <p:cNvPr id="155" name="Google Shape;155;p4"/>
            <p:cNvSpPr/>
            <p:nvPr/>
          </p:nvSpPr>
          <p:spPr>
            <a:xfrm>
              <a:off x="8926610" y="258457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4"/>
            <p:cNvSpPr txBox="1"/>
            <p:nvPr/>
          </p:nvSpPr>
          <p:spPr>
            <a:xfrm>
              <a:off x="8926610" y="2584603"/>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Public Information Officer</a:t>
              </a:r>
              <a:endParaRPr b="1" i="0" sz="1400" u="none" cap="none" strike="noStrike">
                <a:solidFill>
                  <a:srgbClr val="000000"/>
                </a:solidFill>
                <a:latin typeface="Montserrat"/>
                <a:ea typeface="Montserrat"/>
                <a:cs typeface="Montserrat"/>
                <a:sym typeface="Montserrat"/>
              </a:endParaRPr>
            </a:p>
          </p:txBody>
        </p:sp>
        <p:sp>
          <p:nvSpPr>
            <p:cNvPr id="157" name="Google Shape;157;p4"/>
            <p:cNvSpPr/>
            <p:nvPr/>
          </p:nvSpPr>
          <p:spPr>
            <a:xfrm>
              <a:off x="7237775" y="3575546"/>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4"/>
            <p:cNvSpPr txBox="1"/>
            <p:nvPr/>
          </p:nvSpPr>
          <p:spPr>
            <a:xfrm>
              <a:off x="7237775" y="3579696"/>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Liaison Officer</a:t>
              </a:r>
              <a:endParaRPr b="1" i="0" sz="140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5"/>
          <p:cNvSpPr txBox="1"/>
          <p:nvPr>
            <p:ph type="title"/>
          </p:nvPr>
        </p:nvSpPr>
        <p:spPr>
          <a:xfrm>
            <a:off x="838200" y="1152450"/>
            <a:ext cx="10515600" cy="712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 in ICS</a:t>
            </a:r>
            <a:endParaRPr sz="3600">
              <a:latin typeface="Montserrat SemiBold"/>
              <a:ea typeface="Montserrat SemiBold"/>
              <a:cs typeface="Montserrat SemiBold"/>
              <a:sym typeface="Montserrat SemiBold"/>
            </a:endParaRPr>
          </a:p>
        </p:txBody>
      </p:sp>
      <p:sp>
        <p:nvSpPr>
          <p:cNvPr id="167" name="Google Shape;167;p5"/>
          <p:cNvSpPr txBox="1"/>
          <p:nvPr>
            <p:ph idx="11" type="ftr"/>
          </p:nvPr>
        </p:nvSpPr>
        <p:spPr>
          <a:xfrm>
            <a:off x="716845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1000">
                <a:latin typeface="Montserrat Light"/>
                <a:ea typeface="Montserrat Light"/>
                <a:cs typeface="Montserrat Light"/>
                <a:sym typeface="Montserrat Light"/>
              </a:rPr>
              <a:t>ICS and Extreme Weather on the Railroad</a:t>
            </a:r>
            <a:endParaRPr/>
          </a:p>
        </p:txBody>
      </p:sp>
      <p:sp>
        <p:nvSpPr>
          <p:cNvPr id="168" name="Google Shape;168;p5"/>
          <p:cNvSpPr txBox="1"/>
          <p:nvPr>
            <p:ph idx="12" type="sldNum"/>
          </p:nvPr>
        </p:nvSpPr>
        <p:spPr>
          <a:xfrm>
            <a:off x="9263250" y="62801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69" name="Google Shape;169;p5"/>
          <p:cNvPicPr preferRelativeResize="0"/>
          <p:nvPr>
            <p:ph idx="2" type="body"/>
          </p:nvPr>
        </p:nvPicPr>
        <p:blipFill rotWithShape="1">
          <a:blip r:embed="rId4">
            <a:alphaModFix/>
          </a:blip>
          <a:srcRect b="0" l="0" r="0" t="0"/>
          <a:stretch/>
        </p:blipFill>
        <p:spPr>
          <a:xfrm>
            <a:off x="6994296" y="1632151"/>
            <a:ext cx="4463100" cy="3347400"/>
          </a:xfrm>
          <a:prstGeom prst="rect">
            <a:avLst/>
          </a:prstGeom>
          <a:noFill/>
          <a:ln>
            <a:noFill/>
          </a:ln>
        </p:spPr>
      </p:pic>
      <p:sp>
        <p:nvSpPr>
          <p:cNvPr id="170" name="Google Shape;170;p5"/>
          <p:cNvSpPr txBox="1"/>
          <p:nvPr/>
        </p:nvSpPr>
        <p:spPr>
          <a:xfrm>
            <a:off x="6994306" y="4979554"/>
            <a:ext cx="23628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Montserrat Light"/>
                <a:ea typeface="Montserrat Light"/>
                <a:cs typeface="Montserrat Light"/>
                <a:sym typeface="Montserrat Light"/>
              </a:rPr>
              <a:t>Source: Wikipedia, 2012</a:t>
            </a:r>
            <a:endParaRPr b="0" i="0" sz="1000" u="none" cap="none" strike="noStrike">
              <a:solidFill>
                <a:schemeClr val="lt1"/>
              </a:solidFill>
              <a:latin typeface="Montserrat Light"/>
              <a:ea typeface="Montserrat Light"/>
              <a:cs typeface="Montserrat Light"/>
              <a:sym typeface="Montserrat Light"/>
            </a:endParaRPr>
          </a:p>
        </p:txBody>
      </p:sp>
      <p:grpSp>
        <p:nvGrpSpPr>
          <p:cNvPr id="171" name="Google Shape;171;p5"/>
          <p:cNvGrpSpPr/>
          <p:nvPr/>
        </p:nvGrpSpPr>
        <p:grpSpPr>
          <a:xfrm>
            <a:off x="498154" y="2158974"/>
            <a:ext cx="5597477" cy="3130748"/>
            <a:chOff x="5548939" y="1593608"/>
            <a:chExt cx="6462107" cy="3670709"/>
          </a:xfrm>
        </p:grpSpPr>
        <p:sp>
          <p:nvSpPr>
            <p:cNvPr id="172" name="Google Shape;172;p5"/>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rgbClr val="345A99"/>
              </a:solidFill>
              <a:prstDash val="solid"/>
              <a:miter lim="800000"/>
              <a:headEnd len="sm" w="sm" type="none"/>
              <a:tailEnd len="sm" w="sm" type="none"/>
            </a:ln>
          </p:spPr>
        </p:sp>
        <p:sp>
          <p:nvSpPr>
            <p:cNvPr id="173" name="Google Shape;173;p5"/>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74" name="Google Shape;174;p5"/>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rgbClr val="345A99"/>
              </a:solidFill>
              <a:prstDash val="solid"/>
              <a:miter lim="800000"/>
              <a:headEnd len="sm" w="sm" type="none"/>
              <a:tailEnd len="sm" w="sm" type="none"/>
            </a:ln>
          </p:spPr>
        </p:sp>
        <p:sp>
          <p:nvSpPr>
            <p:cNvPr id="175" name="Google Shape;175;p5"/>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76" name="Google Shape;176;p5"/>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77" name="Google Shape;177;p5"/>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78" name="Google Shape;178;p5"/>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79" name="Google Shape;179;p5"/>
            <p:cNvSpPr/>
            <p:nvPr/>
          </p:nvSpPr>
          <p:spPr>
            <a:xfrm>
              <a:off x="8082192" y="159360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5"/>
            <p:cNvSpPr txBox="1"/>
            <p:nvPr/>
          </p:nvSpPr>
          <p:spPr>
            <a:xfrm>
              <a:off x="8082192" y="159360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400" u="none" cap="none" strike="noStrike">
                  <a:solidFill>
                    <a:srgbClr val="FF0000"/>
                  </a:solidFill>
                  <a:latin typeface="Montserrat"/>
                  <a:ea typeface="Montserrat"/>
                  <a:cs typeface="Montserrat"/>
                  <a:sym typeface="Montserrat"/>
                </a:rPr>
                <a:t>Incident Commander</a:t>
              </a:r>
              <a:endParaRPr b="1" i="0" sz="1400" u="none" cap="none" strike="noStrike">
                <a:solidFill>
                  <a:srgbClr val="FF0000"/>
                </a:solidFill>
                <a:latin typeface="Montserrat"/>
                <a:ea typeface="Montserrat"/>
                <a:cs typeface="Montserrat"/>
                <a:sym typeface="Montserrat"/>
              </a:endParaRPr>
            </a:p>
          </p:txBody>
        </p:sp>
        <p:sp>
          <p:nvSpPr>
            <p:cNvPr id="181" name="Google Shape;181;p5"/>
            <p:cNvSpPr/>
            <p:nvPr/>
          </p:nvSpPr>
          <p:spPr>
            <a:xfrm>
              <a:off x="5548939"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5"/>
            <p:cNvSpPr txBox="1"/>
            <p:nvPr/>
          </p:nvSpPr>
          <p:spPr>
            <a:xfrm>
              <a:off x="5548939"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400" u="none" cap="none" strike="noStrike">
                  <a:solidFill>
                    <a:schemeClr val="accent6"/>
                  </a:solidFill>
                  <a:latin typeface="Montserrat"/>
                  <a:ea typeface="Montserrat"/>
                  <a:cs typeface="Montserrat"/>
                  <a:sym typeface="Montserrat"/>
                </a:rPr>
                <a:t>Planning/ Intel Chief</a:t>
              </a:r>
              <a:endParaRPr b="1" i="0" sz="1400" u="none" cap="none" strike="noStrike">
                <a:solidFill>
                  <a:schemeClr val="accent6"/>
                </a:solidFill>
                <a:latin typeface="Montserrat"/>
                <a:ea typeface="Montserrat"/>
                <a:cs typeface="Montserrat"/>
                <a:sym typeface="Montserrat"/>
              </a:endParaRPr>
            </a:p>
          </p:txBody>
        </p:sp>
        <p:sp>
          <p:nvSpPr>
            <p:cNvPr id="183" name="Google Shape;183;p5"/>
            <p:cNvSpPr/>
            <p:nvPr/>
          </p:nvSpPr>
          <p:spPr>
            <a:xfrm>
              <a:off x="7237775"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5"/>
            <p:cNvSpPr txBox="1"/>
            <p:nvPr/>
          </p:nvSpPr>
          <p:spPr>
            <a:xfrm>
              <a:off x="7237775"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400" u="none" cap="none" strike="noStrike">
                  <a:solidFill>
                    <a:schemeClr val="dk1"/>
                  </a:solidFill>
                  <a:latin typeface="Montserrat"/>
                  <a:ea typeface="Montserrat"/>
                  <a:cs typeface="Montserrat"/>
                  <a:sym typeface="Montserrat"/>
                </a:rPr>
                <a:t>Logistics Chief</a:t>
              </a:r>
              <a:endParaRPr b="1" i="0" sz="1400" u="none" cap="none" strike="noStrike">
                <a:solidFill>
                  <a:schemeClr val="dk1"/>
                </a:solidFill>
                <a:latin typeface="Montserrat"/>
                <a:ea typeface="Montserrat"/>
                <a:cs typeface="Montserrat"/>
                <a:sym typeface="Montserrat"/>
              </a:endParaRPr>
            </a:p>
          </p:txBody>
        </p:sp>
        <p:sp>
          <p:nvSpPr>
            <p:cNvPr id="185" name="Google Shape;185;p5"/>
            <p:cNvSpPr/>
            <p:nvPr/>
          </p:nvSpPr>
          <p:spPr>
            <a:xfrm>
              <a:off x="8926610"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5"/>
            <p:cNvSpPr txBox="1"/>
            <p:nvPr/>
          </p:nvSpPr>
          <p:spPr>
            <a:xfrm>
              <a:off x="8926610"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Operations</a:t>
              </a:r>
              <a:endParaRPr b="1" i="0" sz="140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Chief</a:t>
              </a:r>
              <a:endParaRPr b="1" i="0" sz="1400" u="none" cap="none" strike="noStrike">
                <a:solidFill>
                  <a:srgbClr val="000000"/>
                </a:solidFill>
                <a:latin typeface="Montserrat"/>
                <a:ea typeface="Montserrat"/>
                <a:cs typeface="Montserrat"/>
                <a:sym typeface="Montserrat"/>
              </a:endParaRPr>
            </a:p>
          </p:txBody>
        </p:sp>
        <p:sp>
          <p:nvSpPr>
            <p:cNvPr id="187" name="Google Shape;187;p5"/>
            <p:cNvSpPr/>
            <p:nvPr/>
          </p:nvSpPr>
          <p:spPr>
            <a:xfrm>
              <a:off x="10615446"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5"/>
            <p:cNvSpPr txBox="1"/>
            <p:nvPr/>
          </p:nvSpPr>
          <p:spPr>
            <a:xfrm>
              <a:off x="10615446"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Finance/</a:t>
              </a:r>
              <a:endParaRPr b="1" i="0" sz="140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Admin Chief</a:t>
              </a:r>
              <a:endParaRPr b="1" i="0" sz="1400" u="none" cap="none" strike="noStrike">
                <a:solidFill>
                  <a:srgbClr val="000000"/>
                </a:solidFill>
                <a:latin typeface="Montserrat"/>
                <a:ea typeface="Montserrat"/>
                <a:cs typeface="Montserrat"/>
                <a:sym typeface="Montserrat"/>
              </a:endParaRPr>
            </a:p>
          </p:txBody>
        </p:sp>
        <p:sp>
          <p:nvSpPr>
            <p:cNvPr id="189" name="Google Shape;189;p5"/>
            <p:cNvSpPr/>
            <p:nvPr/>
          </p:nvSpPr>
          <p:spPr>
            <a:xfrm>
              <a:off x="7300373" y="2592825"/>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5"/>
            <p:cNvSpPr txBox="1"/>
            <p:nvPr/>
          </p:nvSpPr>
          <p:spPr>
            <a:xfrm>
              <a:off x="7300373" y="258458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400" u="none" cap="none" strike="noStrike">
                  <a:solidFill>
                    <a:srgbClr val="3008DC"/>
                  </a:solidFill>
                  <a:latin typeface="Montserrat"/>
                  <a:ea typeface="Montserrat"/>
                  <a:cs typeface="Montserrat"/>
                  <a:sym typeface="Montserrat"/>
                </a:rPr>
                <a:t>Safety Officer</a:t>
              </a:r>
              <a:endParaRPr b="1" i="0" sz="1400" u="none" cap="none" strike="noStrike">
                <a:solidFill>
                  <a:srgbClr val="000000"/>
                </a:solidFill>
                <a:latin typeface="Montserrat"/>
                <a:ea typeface="Montserrat"/>
                <a:cs typeface="Montserrat"/>
                <a:sym typeface="Montserrat"/>
              </a:endParaRPr>
            </a:p>
          </p:txBody>
        </p:sp>
        <p:sp>
          <p:nvSpPr>
            <p:cNvPr id="191" name="Google Shape;191;p5"/>
            <p:cNvSpPr/>
            <p:nvPr/>
          </p:nvSpPr>
          <p:spPr>
            <a:xfrm>
              <a:off x="8926610" y="258457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5"/>
            <p:cNvSpPr txBox="1"/>
            <p:nvPr/>
          </p:nvSpPr>
          <p:spPr>
            <a:xfrm>
              <a:off x="8926610" y="2584603"/>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Public Information Officer</a:t>
              </a:r>
              <a:endParaRPr b="1" i="0" sz="1400" u="none" cap="none" strike="noStrike">
                <a:solidFill>
                  <a:srgbClr val="000000"/>
                </a:solidFill>
                <a:latin typeface="Montserrat"/>
                <a:ea typeface="Montserrat"/>
                <a:cs typeface="Montserrat"/>
                <a:sym typeface="Montserrat"/>
              </a:endParaRPr>
            </a:p>
          </p:txBody>
        </p:sp>
        <p:sp>
          <p:nvSpPr>
            <p:cNvPr id="193" name="Google Shape;193;p5"/>
            <p:cNvSpPr/>
            <p:nvPr/>
          </p:nvSpPr>
          <p:spPr>
            <a:xfrm>
              <a:off x="7237775" y="3575546"/>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5"/>
            <p:cNvSpPr txBox="1"/>
            <p:nvPr/>
          </p:nvSpPr>
          <p:spPr>
            <a:xfrm>
              <a:off x="7237775" y="3579696"/>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Liaison Officer</a:t>
              </a:r>
              <a:endParaRPr b="1" i="0" sz="140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Google Shape;20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1000">
                <a:latin typeface="Montserrat Light"/>
                <a:ea typeface="Montserrat Light"/>
                <a:cs typeface="Montserrat Light"/>
                <a:sym typeface="Montserrat Light"/>
              </a:rPr>
              <a:t>ICS and Extreme Weather on the Railroad</a:t>
            </a:r>
            <a:endParaRPr/>
          </a:p>
        </p:txBody>
      </p:sp>
      <p:sp>
        <p:nvSpPr>
          <p:cNvPr id="203" name="Google Shape;203;p6"/>
          <p:cNvSpPr txBox="1"/>
          <p:nvPr>
            <p:ph idx="12" type="sldNum"/>
          </p:nvPr>
        </p:nvSpPr>
        <p:spPr>
          <a:xfrm>
            <a:off x="92839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04" name="Google Shape;204;p6"/>
          <p:cNvPicPr preferRelativeResize="0"/>
          <p:nvPr>
            <p:ph idx="2" type="body"/>
          </p:nvPr>
        </p:nvPicPr>
        <p:blipFill rotWithShape="1">
          <a:blip r:embed="rId4">
            <a:alphaModFix/>
          </a:blip>
          <a:srcRect b="0" l="0" r="0" t="0"/>
          <a:stretch/>
        </p:blipFill>
        <p:spPr>
          <a:xfrm>
            <a:off x="6783004" y="1591805"/>
            <a:ext cx="4570800" cy="3428100"/>
          </a:xfrm>
          <a:prstGeom prst="rect">
            <a:avLst/>
          </a:prstGeom>
          <a:noFill/>
          <a:ln>
            <a:noFill/>
          </a:ln>
        </p:spPr>
      </p:pic>
      <p:sp>
        <p:nvSpPr>
          <p:cNvPr id="205" name="Google Shape;205;p6"/>
          <p:cNvSpPr txBox="1"/>
          <p:nvPr/>
        </p:nvSpPr>
        <p:spPr>
          <a:xfrm>
            <a:off x="6783007" y="5019909"/>
            <a:ext cx="2411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Montserrat Light"/>
                <a:ea typeface="Montserrat Light"/>
                <a:cs typeface="Montserrat Light"/>
                <a:sym typeface="Montserrat Light"/>
              </a:rPr>
              <a:t>Source: Goodrich, 2015</a:t>
            </a:r>
            <a:endParaRPr b="0" i="0" sz="1000" u="none" cap="none" strike="noStrike">
              <a:solidFill>
                <a:srgbClr val="000000"/>
              </a:solidFill>
              <a:latin typeface="Montserrat Light"/>
              <a:ea typeface="Montserrat Light"/>
              <a:cs typeface="Montserrat Light"/>
              <a:sym typeface="Montserrat Light"/>
            </a:endParaRPr>
          </a:p>
        </p:txBody>
      </p:sp>
      <p:grpSp>
        <p:nvGrpSpPr>
          <p:cNvPr id="206" name="Google Shape;206;p6"/>
          <p:cNvGrpSpPr/>
          <p:nvPr/>
        </p:nvGrpSpPr>
        <p:grpSpPr>
          <a:xfrm>
            <a:off x="736779" y="2135449"/>
            <a:ext cx="5597477" cy="3130748"/>
            <a:chOff x="5548939" y="1593608"/>
            <a:chExt cx="6462107" cy="3670709"/>
          </a:xfrm>
        </p:grpSpPr>
        <p:sp>
          <p:nvSpPr>
            <p:cNvPr id="207" name="Google Shape;207;p6"/>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rgbClr val="345A99"/>
              </a:solidFill>
              <a:prstDash val="solid"/>
              <a:miter lim="800000"/>
              <a:headEnd len="sm" w="sm" type="none"/>
              <a:tailEnd len="sm" w="sm" type="none"/>
            </a:ln>
          </p:spPr>
        </p:sp>
        <p:sp>
          <p:nvSpPr>
            <p:cNvPr id="208" name="Google Shape;208;p6"/>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209" name="Google Shape;209;p6"/>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rgbClr val="345A99"/>
              </a:solidFill>
              <a:prstDash val="solid"/>
              <a:miter lim="800000"/>
              <a:headEnd len="sm" w="sm" type="none"/>
              <a:tailEnd len="sm" w="sm" type="none"/>
            </a:ln>
          </p:spPr>
        </p:sp>
        <p:sp>
          <p:nvSpPr>
            <p:cNvPr id="210" name="Google Shape;210;p6"/>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211" name="Google Shape;211;p6"/>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212" name="Google Shape;212;p6"/>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213" name="Google Shape;213;p6"/>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214" name="Google Shape;214;p6"/>
            <p:cNvSpPr/>
            <p:nvPr/>
          </p:nvSpPr>
          <p:spPr>
            <a:xfrm>
              <a:off x="8082192" y="159360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6"/>
            <p:cNvSpPr txBox="1"/>
            <p:nvPr/>
          </p:nvSpPr>
          <p:spPr>
            <a:xfrm>
              <a:off x="8082192" y="159360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400" u="none" cap="none" strike="noStrike">
                  <a:solidFill>
                    <a:srgbClr val="FF0000"/>
                  </a:solidFill>
                  <a:latin typeface="Montserrat"/>
                  <a:ea typeface="Montserrat"/>
                  <a:cs typeface="Montserrat"/>
                  <a:sym typeface="Montserrat"/>
                </a:rPr>
                <a:t>Incident Commander</a:t>
              </a:r>
              <a:endParaRPr b="1" i="0" sz="1400" u="none" cap="none" strike="noStrike">
                <a:solidFill>
                  <a:srgbClr val="FF0000"/>
                </a:solidFill>
                <a:latin typeface="Montserrat"/>
                <a:ea typeface="Montserrat"/>
                <a:cs typeface="Montserrat"/>
                <a:sym typeface="Montserrat"/>
              </a:endParaRPr>
            </a:p>
          </p:txBody>
        </p:sp>
        <p:sp>
          <p:nvSpPr>
            <p:cNvPr id="216" name="Google Shape;216;p6"/>
            <p:cNvSpPr/>
            <p:nvPr/>
          </p:nvSpPr>
          <p:spPr>
            <a:xfrm>
              <a:off x="5548939"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6"/>
            <p:cNvSpPr txBox="1"/>
            <p:nvPr/>
          </p:nvSpPr>
          <p:spPr>
            <a:xfrm>
              <a:off x="5548939"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400" u="none" cap="none" strike="noStrike">
                  <a:solidFill>
                    <a:schemeClr val="accent6"/>
                  </a:solidFill>
                  <a:latin typeface="Montserrat"/>
                  <a:ea typeface="Montserrat"/>
                  <a:cs typeface="Montserrat"/>
                  <a:sym typeface="Montserrat"/>
                </a:rPr>
                <a:t>Planning/ Intel Chief</a:t>
              </a:r>
              <a:endParaRPr b="1" i="0" sz="1400" u="none" cap="none" strike="noStrike">
                <a:solidFill>
                  <a:schemeClr val="accent6"/>
                </a:solidFill>
                <a:latin typeface="Montserrat"/>
                <a:ea typeface="Montserrat"/>
                <a:cs typeface="Montserrat"/>
                <a:sym typeface="Montserrat"/>
              </a:endParaRPr>
            </a:p>
          </p:txBody>
        </p:sp>
        <p:sp>
          <p:nvSpPr>
            <p:cNvPr id="218" name="Google Shape;218;p6"/>
            <p:cNvSpPr/>
            <p:nvPr/>
          </p:nvSpPr>
          <p:spPr>
            <a:xfrm>
              <a:off x="7237775"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6"/>
            <p:cNvSpPr txBox="1"/>
            <p:nvPr/>
          </p:nvSpPr>
          <p:spPr>
            <a:xfrm>
              <a:off x="7237775"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400" u="none" cap="none" strike="noStrike">
                  <a:solidFill>
                    <a:schemeClr val="accent2"/>
                  </a:solidFill>
                  <a:latin typeface="Montserrat"/>
                  <a:ea typeface="Montserrat"/>
                  <a:cs typeface="Montserrat"/>
                  <a:sym typeface="Montserrat"/>
                </a:rPr>
                <a:t>Logistics Chief</a:t>
              </a:r>
              <a:endParaRPr b="1" i="0" sz="1400" u="none" cap="none" strike="noStrike">
                <a:solidFill>
                  <a:schemeClr val="accent2"/>
                </a:solidFill>
                <a:latin typeface="Montserrat"/>
                <a:ea typeface="Montserrat"/>
                <a:cs typeface="Montserrat"/>
                <a:sym typeface="Montserrat"/>
              </a:endParaRPr>
            </a:p>
          </p:txBody>
        </p:sp>
        <p:sp>
          <p:nvSpPr>
            <p:cNvPr id="220" name="Google Shape;220;p6"/>
            <p:cNvSpPr/>
            <p:nvPr/>
          </p:nvSpPr>
          <p:spPr>
            <a:xfrm>
              <a:off x="8926610"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6"/>
            <p:cNvSpPr txBox="1"/>
            <p:nvPr/>
          </p:nvSpPr>
          <p:spPr>
            <a:xfrm>
              <a:off x="8926610"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Operations</a:t>
              </a:r>
              <a:endParaRPr b="1" i="0" sz="140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Chief</a:t>
              </a:r>
              <a:endParaRPr b="1" i="0" sz="1400" u="none" cap="none" strike="noStrike">
                <a:solidFill>
                  <a:srgbClr val="000000"/>
                </a:solidFill>
                <a:latin typeface="Montserrat"/>
                <a:ea typeface="Montserrat"/>
                <a:cs typeface="Montserrat"/>
                <a:sym typeface="Montserrat"/>
              </a:endParaRPr>
            </a:p>
          </p:txBody>
        </p:sp>
        <p:sp>
          <p:nvSpPr>
            <p:cNvPr id="222" name="Google Shape;222;p6"/>
            <p:cNvSpPr/>
            <p:nvPr/>
          </p:nvSpPr>
          <p:spPr>
            <a:xfrm>
              <a:off x="10615446"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6"/>
            <p:cNvSpPr txBox="1"/>
            <p:nvPr/>
          </p:nvSpPr>
          <p:spPr>
            <a:xfrm>
              <a:off x="10615446"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Finance/</a:t>
              </a:r>
              <a:endParaRPr b="1" i="0" sz="140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Admin Chief</a:t>
              </a:r>
              <a:endParaRPr b="1" i="0" sz="1400" u="none" cap="none" strike="noStrike">
                <a:solidFill>
                  <a:srgbClr val="000000"/>
                </a:solidFill>
                <a:latin typeface="Montserrat"/>
                <a:ea typeface="Montserrat"/>
                <a:cs typeface="Montserrat"/>
                <a:sym typeface="Montserrat"/>
              </a:endParaRPr>
            </a:p>
          </p:txBody>
        </p:sp>
        <p:sp>
          <p:nvSpPr>
            <p:cNvPr id="224" name="Google Shape;224;p6"/>
            <p:cNvSpPr/>
            <p:nvPr/>
          </p:nvSpPr>
          <p:spPr>
            <a:xfrm>
              <a:off x="7300373" y="2592825"/>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6"/>
            <p:cNvSpPr txBox="1"/>
            <p:nvPr/>
          </p:nvSpPr>
          <p:spPr>
            <a:xfrm>
              <a:off x="7300373" y="258458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400" u="none" cap="none" strike="noStrike">
                  <a:solidFill>
                    <a:srgbClr val="3008DC"/>
                  </a:solidFill>
                  <a:latin typeface="Montserrat"/>
                  <a:ea typeface="Montserrat"/>
                  <a:cs typeface="Montserrat"/>
                  <a:sym typeface="Montserrat"/>
                </a:rPr>
                <a:t>Safety Officer</a:t>
              </a:r>
              <a:endParaRPr b="1" i="0" sz="1400" u="none" cap="none" strike="noStrike">
                <a:solidFill>
                  <a:srgbClr val="000000"/>
                </a:solidFill>
                <a:latin typeface="Montserrat"/>
                <a:ea typeface="Montserrat"/>
                <a:cs typeface="Montserrat"/>
                <a:sym typeface="Montserrat"/>
              </a:endParaRPr>
            </a:p>
          </p:txBody>
        </p:sp>
        <p:sp>
          <p:nvSpPr>
            <p:cNvPr id="226" name="Google Shape;226;p6"/>
            <p:cNvSpPr/>
            <p:nvPr/>
          </p:nvSpPr>
          <p:spPr>
            <a:xfrm>
              <a:off x="8926610" y="258457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6"/>
            <p:cNvSpPr txBox="1"/>
            <p:nvPr/>
          </p:nvSpPr>
          <p:spPr>
            <a:xfrm>
              <a:off x="8926610" y="2584603"/>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Public Information Officer</a:t>
              </a:r>
              <a:endParaRPr b="1" i="0" sz="1400" u="none" cap="none" strike="noStrike">
                <a:solidFill>
                  <a:srgbClr val="000000"/>
                </a:solidFill>
                <a:latin typeface="Montserrat"/>
                <a:ea typeface="Montserrat"/>
                <a:cs typeface="Montserrat"/>
                <a:sym typeface="Montserrat"/>
              </a:endParaRPr>
            </a:p>
          </p:txBody>
        </p:sp>
        <p:sp>
          <p:nvSpPr>
            <p:cNvPr id="228" name="Google Shape;228;p6"/>
            <p:cNvSpPr/>
            <p:nvPr/>
          </p:nvSpPr>
          <p:spPr>
            <a:xfrm>
              <a:off x="7237775" y="3575546"/>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6"/>
            <p:cNvSpPr txBox="1"/>
            <p:nvPr/>
          </p:nvSpPr>
          <p:spPr>
            <a:xfrm>
              <a:off x="7237775" y="3579696"/>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Liaison Officer</a:t>
              </a:r>
              <a:endParaRPr b="1" i="0" sz="1400" u="none" cap="none" strike="noStrike">
                <a:solidFill>
                  <a:srgbClr val="000000"/>
                </a:solidFill>
                <a:latin typeface="Montserrat"/>
                <a:ea typeface="Montserrat"/>
                <a:cs typeface="Montserrat"/>
                <a:sym typeface="Montserrat"/>
              </a:endParaRPr>
            </a:p>
          </p:txBody>
        </p:sp>
      </p:grpSp>
      <p:sp>
        <p:nvSpPr>
          <p:cNvPr id="230" name="Google Shape;230;p6"/>
          <p:cNvSpPr txBox="1"/>
          <p:nvPr>
            <p:ph type="title"/>
          </p:nvPr>
        </p:nvSpPr>
        <p:spPr>
          <a:xfrm>
            <a:off x="838200" y="1152450"/>
            <a:ext cx="10515600" cy="712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 in ICS</a:t>
            </a:r>
            <a:endParaRPr sz="3600">
              <a:latin typeface="Montserrat SemiBold"/>
              <a:ea typeface="Montserrat SemiBold"/>
              <a:cs typeface="Montserrat SemiBold"/>
              <a:sym typeface="Montserrat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 name="Shape 237"/>
        <p:cNvGrpSpPr/>
        <p:nvPr/>
      </p:nvGrpSpPr>
      <p:grpSpPr>
        <a:xfrm>
          <a:off x="0" y="0"/>
          <a:ext cx="0" cy="0"/>
          <a:chOff x="0" y="0"/>
          <a:chExt cx="0" cy="0"/>
        </a:xfrm>
      </p:grpSpPr>
      <p:sp>
        <p:nvSpPr>
          <p:cNvPr id="238" name="Google Shape;238;p7"/>
          <p:cNvSpPr txBox="1"/>
          <p:nvPr>
            <p:ph type="title"/>
          </p:nvPr>
        </p:nvSpPr>
        <p:spPr>
          <a:xfrm>
            <a:off x="838200" y="833325"/>
            <a:ext cx="10515600" cy="722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 in ICS</a:t>
            </a:r>
            <a:endParaRPr sz="3600">
              <a:latin typeface="Montserrat SemiBold"/>
              <a:ea typeface="Montserrat SemiBold"/>
              <a:cs typeface="Montserrat SemiBold"/>
              <a:sym typeface="Montserrat SemiBold"/>
            </a:endParaRPr>
          </a:p>
        </p:txBody>
      </p:sp>
      <p:sp>
        <p:nvSpPr>
          <p:cNvPr id="239" name="Google Shape;23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1000">
                <a:latin typeface="Montserrat Light"/>
                <a:ea typeface="Montserrat Light"/>
                <a:cs typeface="Montserrat Light"/>
                <a:sym typeface="Montserrat Light"/>
              </a:rPr>
              <a:t>ICS and Extreme Weather on the Railroad</a:t>
            </a:r>
            <a:endParaRPr/>
          </a:p>
        </p:txBody>
      </p:sp>
      <p:sp>
        <p:nvSpPr>
          <p:cNvPr id="240" name="Google Shape;240;p7"/>
          <p:cNvSpPr txBox="1"/>
          <p:nvPr>
            <p:ph idx="12" type="sldNum"/>
          </p:nvPr>
        </p:nvSpPr>
        <p:spPr>
          <a:xfrm>
            <a:off x="92839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241" name="Google Shape;241;p7"/>
          <p:cNvGrpSpPr/>
          <p:nvPr/>
        </p:nvGrpSpPr>
        <p:grpSpPr>
          <a:xfrm>
            <a:off x="2343132" y="1710189"/>
            <a:ext cx="7505737" cy="4198190"/>
            <a:chOff x="5548939" y="1593608"/>
            <a:chExt cx="6462107" cy="3670709"/>
          </a:xfrm>
        </p:grpSpPr>
        <p:sp>
          <p:nvSpPr>
            <p:cNvPr id="242" name="Google Shape;242;p7"/>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rgbClr val="345A99"/>
              </a:solidFill>
              <a:prstDash val="solid"/>
              <a:miter lim="800000"/>
              <a:headEnd len="sm" w="sm" type="none"/>
              <a:tailEnd len="sm" w="sm" type="none"/>
            </a:ln>
          </p:spPr>
        </p:sp>
        <p:sp>
          <p:nvSpPr>
            <p:cNvPr id="243" name="Google Shape;243;p7"/>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244" name="Google Shape;244;p7"/>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rgbClr val="345A99"/>
              </a:solidFill>
              <a:prstDash val="solid"/>
              <a:miter lim="800000"/>
              <a:headEnd len="sm" w="sm" type="none"/>
              <a:tailEnd len="sm" w="sm" type="none"/>
            </a:ln>
          </p:spPr>
        </p:sp>
        <p:sp>
          <p:nvSpPr>
            <p:cNvPr id="245" name="Google Shape;245;p7"/>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246" name="Google Shape;246;p7"/>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247" name="Google Shape;247;p7"/>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248" name="Google Shape;248;p7"/>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249" name="Google Shape;249;p7"/>
            <p:cNvSpPr/>
            <p:nvPr/>
          </p:nvSpPr>
          <p:spPr>
            <a:xfrm>
              <a:off x="8082192" y="159360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
            <p:cNvSpPr txBox="1"/>
            <p:nvPr/>
          </p:nvSpPr>
          <p:spPr>
            <a:xfrm>
              <a:off x="8082192" y="159360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400" u="none" cap="none" strike="noStrike">
                  <a:solidFill>
                    <a:srgbClr val="FF0000"/>
                  </a:solidFill>
                  <a:latin typeface="Montserrat"/>
                  <a:ea typeface="Montserrat"/>
                  <a:cs typeface="Montserrat"/>
                  <a:sym typeface="Montserrat"/>
                </a:rPr>
                <a:t>Incident Commander</a:t>
              </a:r>
              <a:endParaRPr b="1" i="0" sz="1400" u="none" cap="none" strike="noStrike">
                <a:solidFill>
                  <a:srgbClr val="FF0000"/>
                </a:solidFill>
                <a:latin typeface="Montserrat"/>
                <a:ea typeface="Montserrat"/>
                <a:cs typeface="Montserrat"/>
                <a:sym typeface="Montserrat"/>
              </a:endParaRPr>
            </a:p>
          </p:txBody>
        </p:sp>
        <p:sp>
          <p:nvSpPr>
            <p:cNvPr id="251" name="Google Shape;251;p7"/>
            <p:cNvSpPr/>
            <p:nvPr/>
          </p:nvSpPr>
          <p:spPr>
            <a:xfrm>
              <a:off x="5548939"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
            <p:cNvSpPr txBox="1"/>
            <p:nvPr/>
          </p:nvSpPr>
          <p:spPr>
            <a:xfrm>
              <a:off x="5548939"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400" u="none" cap="none" strike="noStrike">
                  <a:solidFill>
                    <a:schemeClr val="accent6"/>
                  </a:solidFill>
                  <a:latin typeface="Montserrat"/>
                  <a:ea typeface="Montserrat"/>
                  <a:cs typeface="Montserrat"/>
                  <a:sym typeface="Montserrat"/>
                </a:rPr>
                <a:t>Planning/ Intel Chief</a:t>
              </a:r>
              <a:endParaRPr b="1" i="0" sz="1400" u="none" cap="none" strike="noStrike">
                <a:solidFill>
                  <a:schemeClr val="accent6"/>
                </a:solidFill>
                <a:latin typeface="Montserrat"/>
                <a:ea typeface="Montserrat"/>
                <a:cs typeface="Montserrat"/>
                <a:sym typeface="Montserrat"/>
              </a:endParaRPr>
            </a:p>
          </p:txBody>
        </p:sp>
        <p:sp>
          <p:nvSpPr>
            <p:cNvPr id="253" name="Google Shape;253;p7"/>
            <p:cNvSpPr/>
            <p:nvPr/>
          </p:nvSpPr>
          <p:spPr>
            <a:xfrm>
              <a:off x="7237775"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
            <p:cNvSpPr txBox="1"/>
            <p:nvPr/>
          </p:nvSpPr>
          <p:spPr>
            <a:xfrm>
              <a:off x="7237775"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400" u="none" cap="none" strike="noStrike">
                  <a:solidFill>
                    <a:schemeClr val="accent2"/>
                  </a:solidFill>
                  <a:latin typeface="Montserrat"/>
                  <a:ea typeface="Montserrat"/>
                  <a:cs typeface="Montserrat"/>
                  <a:sym typeface="Montserrat"/>
                </a:rPr>
                <a:t>Logistics Chief</a:t>
              </a:r>
              <a:endParaRPr b="1" i="0" sz="1400" u="none" cap="none" strike="noStrike">
                <a:solidFill>
                  <a:schemeClr val="accent2"/>
                </a:solidFill>
                <a:latin typeface="Montserrat"/>
                <a:ea typeface="Montserrat"/>
                <a:cs typeface="Montserrat"/>
                <a:sym typeface="Montserrat"/>
              </a:endParaRPr>
            </a:p>
          </p:txBody>
        </p:sp>
        <p:sp>
          <p:nvSpPr>
            <p:cNvPr id="255" name="Google Shape;255;p7"/>
            <p:cNvSpPr/>
            <p:nvPr/>
          </p:nvSpPr>
          <p:spPr>
            <a:xfrm>
              <a:off x="8926610"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
            <p:cNvSpPr txBox="1"/>
            <p:nvPr/>
          </p:nvSpPr>
          <p:spPr>
            <a:xfrm>
              <a:off x="8926610"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Operations</a:t>
              </a:r>
              <a:endParaRPr b="1" i="0" sz="140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Chief</a:t>
              </a:r>
              <a:endParaRPr b="1" i="0" sz="1400" u="none" cap="none" strike="noStrike">
                <a:solidFill>
                  <a:srgbClr val="000000"/>
                </a:solidFill>
                <a:latin typeface="Montserrat"/>
                <a:ea typeface="Montserrat"/>
                <a:cs typeface="Montserrat"/>
                <a:sym typeface="Montserrat"/>
              </a:endParaRPr>
            </a:p>
          </p:txBody>
        </p:sp>
        <p:sp>
          <p:nvSpPr>
            <p:cNvPr id="257" name="Google Shape;257;p7"/>
            <p:cNvSpPr/>
            <p:nvPr/>
          </p:nvSpPr>
          <p:spPr>
            <a:xfrm>
              <a:off x="10615446"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
            <p:cNvSpPr txBox="1"/>
            <p:nvPr/>
          </p:nvSpPr>
          <p:spPr>
            <a:xfrm>
              <a:off x="10615446"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Finance/</a:t>
              </a:r>
              <a:endParaRPr b="1" i="0" sz="140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Admin Chief</a:t>
              </a:r>
              <a:endParaRPr b="1" i="0" sz="1400" u="none" cap="none" strike="noStrike">
                <a:solidFill>
                  <a:srgbClr val="000000"/>
                </a:solidFill>
                <a:latin typeface="Montserrat"/>
                <a:ea typeface="Montserrat"/>
                <a:cs typeface="Montserrat"/>
                <a:sym typeface="Montserrat"/>
              </a:endParaRPr>
            </a:p>
          </p:txBody>
        </p:sp>
        <p:sp>
          <p:nvSpPr>
            <p:cNvPr id="259" name="Google Shape;259;p7"/>
            <p:cNvSpPr/>
            <p:nvPr/>
          </p:nvSpPr>
          <p:spPr>
            <a:xfrm>
              <a:off x="7300373" y="2592825"/>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
            <p:cNvSpPr txBox="1"/>
            <p:nvPr/>
          </p:nvSpPr>
          <p:spPr>
            <a:xfrm>
              <a:off x="7300373" y="258458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400" u="none" cap="none" strike="noStrike">
                  <a:solidFill>
                    <a:srgbClr val="3008DC"/>
                  </a:solidFill>
                  <a:latin typeface="Montserrat"/>
                  <a:ea typeface="Montserrat"/>
                  <a:cs typeface="Montserrat"/>
                  <a:sym typeface="Montserrat"/>
                </a:rPr>
                <a:t>Safety Officer</a:t>
              </a:r>
              <a:endParaRPr b="1" i="0" sz="1400" u="none" cap="none" strike="noStrike">
                <a:solidFill>
                  <a:srgbClr val="000000"/>
                </a:solidFill>
                <a:latin typeface="Montserrat"/>
                <a:ea typeface="Montserrat"/>
                <a:cs typeface="Montserrat"/>
                <a:sym typeface="Montserrat"/>
              </a:endParaRPr>
            </a:p>
          </p:txBody>
        </p:sp>
        <p:sp>
          <p:nvSpPr>
            <p:cNvPr id="261" name="Google Shape;261;p7"/>
            <p:cNvSpPr/>
            <p:nvPr/>
          </p:nvSpPr>
          <p:spPr>
            <a:xfrm>
              <a:off x="8926610" y="258457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
            <p:cNvSpPr txBox="1"/>
            <p:nvPr/>
          </p:nvSpPr>
          <p:spPr>
            <a:xfrm>
              <a:off x="8926610" y="2584603"/>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Public Information Officer</a:t>
              </a:r>
              <a:endParaRPr b="1" i="0" sz="1400" u="none" cap="none" strike="noStrike">
                <a:solidFill>
                  <a:srgbClr val="000000"/>
                </a:solidFill>
                <a:latin typeface="Montserrat"/>
                <a:ea typeface="Montserrat"/>
                <a:cs typeface="Montserrat"/>
                <a:sym typeface="Montserrat"/>
              </a:endParaRPr>
            </a:p>
          </p:txBody>
        </p:sp>
        <p:sp>
          <p:nvSpPr>
            <p:cNvPr id="263" name="Google Shape;263;p7"/>
            <p:cNvSpPr/>
            <p:nvPr/>
          </p:nvSpPr>
          <p:spPr>
            <a:xfrm>
              <a:off x="7237775" y="3575546"/>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7"/>
            <p:cNvSpPr txBox="1"/>
            <p:nvPr/>
          </p:nvSpPr>
          <p:spPr>
            <a:xfrm>
              <a:off x="7237775" y="3579696"/>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sz="1400" u="none" cap="none" strike="noStrike">
                  <a:solidFill>
                    <a:srgbClr val="000000"/>
                  </a:solidFill>
                  <a:latin typeface="Montserrat"/>
                  <a:ea typeface="Montserrat"/>
                  <a:cs typeface="Montserrat"/>
                  <a:sym typeface="Montserrat"/>
                </a:rPr>
                <a:t>Liaison Officer</a:t>
              </a:r>
              <a:endParaRPr b="1" i="0" sz="140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1" name="Shape 271"/>
        <p:cNvGrpSpPr/>
        <p:nvPr/>
      </p:nvGrpSpPr>
      <p:grpSpPr>
        <a:xfrm>
          <a:off x="0" y="0"/>
          <a:ext cx="0" cy="0"/>
          <a:chOff x="0" y="0"/>
          <a:chExt cx="0" cy="0"/>
        </a:xfrm>
      </p:grpSpPr>
      <p:sp>
        <p:nvSpPr>
          <p:cNvPr id="272" name="Google Shape;272;p8"/>
          <p:cNvSpPr txBox="1"/>
          <p:nvPr>
            <p:ph type="title"/>
          </p:nvPr>
        </p:nvSpPr>
        <p:spPr>
          <a:xfrm>
            <a:off x="838200" y="14757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latin typeface="Montserrat SemiBold"/>
                <a:ea typeface="Montserrat SemiBold"/>
                <a:cs typeface="Montserrat SemiBold"/>
                <a:sym typeface="Montserrat SemiBold"/>
              </a:rPr>
              <a:t>Questions?</a:t>
            </a:r>
            <a:endParaRPr>
              <a:latin typeface="Montserrat SemiBold"/>
              <a:ea typeface="Montserrat SemiBold"/>
              <a:cs typeface="Montserrat SemiBold"/>
              <a:sym typeface="Montserrat SemiBold"/>
            </a:endParaRPr>
          </a:p>
        </p:txBody>
      </p:sp>
      <p:sp>
        <p:nvSpPr>
          <p:cNvPr id="273" name="Google Shape;27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400"/>
              <a:buFont typeface="Arial"/>
              <a:buNone/>
            </a:pPr>
            <a:r>
              <a:rPr lang="en-US" sz="1000">
                <a:latin typeface="Montserrat Light"/>
                <a:ea typeface="Montserrat Light"/>
                <a:cs typeface="Montserrat Light"/>
                <a:sym typeface="Montserrat Light"/>
              </a:rPr>
              <a:t>ICS and Extreme Weather on the Railroad</a:t>
            </a:r>
            <a:endParaRPr/>
          </a:p>
        </p:txBody>
      </p:sp>
      <p:sp>
        <p:nvSpPr>
          <p:cNvPr id="274" name="Google Shape;274;p8"/>
          <p:cNvSpPr txBox="1"/>
          <p:nvPr>
            <p:ph idx="12" type="sldNum"/>
          </p:nvPr>
        </p:nvSpPr>
        <p:spPr>
          <a:xfrm>
            <a:off x="92943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75" name="Google Shape;275;p8"/>
          <p:cNvPicPr preferRelativeResize="0"/>
          <p:nvPr>
            <p:ph idx="1" type="body"/>
          </p:nvPr>
        </p:nvPicPr>
        <p:blipFill rotWithShape="1">
          <a:blip r:embed="rId4">
            <a:alphaModFix/>
          </a:blip>
          <a:srcRect b="0" l="0" r="0" t="0"/>
          <a:stretch/>
        </p:blipFill>
        <p:spPr>
          <a:xfrm>
            <a:off x="2554437" y="1330951"/>
            <a:ext cx="7083000" cy="4351200"/>
          </a:xfrm>
          <a:prstGeom prst="rect">
            <a:avLst/>
          </a:prstGeom>
          <a:noFill/>
          <a:ln>
            <a:noFill/>
          </a:ln>
        </p:spPr>
      </p:pic>
      <p:sp>
        <p:nvSpPr>
          <p:cNvPr id="276" name="Google Shape;276;p8"/>
          <p:cNvSpPr txBox="1"/>
          <p:nvPr/>
        </p:nvSpPr>
        <p:spPr>
          <a:xfrm>
            <a:off x="2554438" y="5682289"/>
            <a:ext cx="2591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Montserrat Light"/>
                <a:ea typeface="Montserrat Light"/>
                <a:cs typeface="Montserrat Light"/>
                <a:sym typeface="Montserrat Light"/>
              </a:rPr>
              <a:t>Source: Edwards, 2021.</a:t>
            </a:r>
            <a:endParaRPr b="0" i="0" sz="1000" u="none" cap="none" strike="noStrike">
              <a:solidFill>
                <a:srgbClr val="000000"/>
              </a:solidFill>
              <a:latin typeface="Montserrat Light"/>
              <a:ea typeface="Montserrat Light"/>
              <a:cs typeface="Montserrat Light"/>
              <a:sym typeface="Montserrat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9"/>
          <p:cNvPicPr preferRelativeResize="0"/>
          <p:nvPr/>
        </p:nvPicPr>
        <p:blipFill rotWithShape="1">
          <a:blip r:embed="rId3">
            <a:alphaModFix/>
          </a:blip>
          <a:srcRect b="0" l="0" r="0" t="0"/>
          <a:stretch/>
        </p:blipFill>
        <p:spPr>
          <a:xfrm>
            <a:off x="0" y="0"/>
            <a:ext cx="12192000" cy="6905225"/>
          </a:xfrm>
          <a:prstGeom prst="rect">
            <a:avLst/>
          </a:prstGeom>
          <a:noFill/>
          <a:ln>
            <a:noFill/>
          </a:ln>
        </p:spPr>
      </p:pic>
      <p:sp>
        <p:nvSpPr>
          <p:cNvPr id="285" name="Google Shape;285;p9"/>
          <p:cNvSpPr txBox="1"/>
          <p:nvPr/>
        </p:nvSpPr>
        <p:spPr>
          <a:xfrm>
            <a:off x="3585882" y="555812"/>
            <a:ext cx="45321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Montserrat SemiBold"/>
                <a:ea typeface="Montserrat SemiBold"/>
                <a:cs typeface="Montserrat SemiBold"/>
                <a:sym typeface="Montserrat SemiBold"/>
              </a:rPr>
              <a:t>Collaboration with</a:t>
            </a:r>
            <a:endParaRPr b="0" i="0" sz="36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Montserrat SemiBold"/>
                <a:ea typeface="Montserrat SemiBold"/>
                <a:cs typeface="Montserrat SemiBold"/>
                <a:sym typeface="Montserrat SemiBold"/>
              </a:rPr>
              <a:t>Other Professions</a:t>
            </a:r>
            <a:endParaRPr b="0" i="0" sz="3600" u="none" cap="none" strike="noStrike">
              <a:solidFill>
                <a:srgbClr val="000000"/>
              </a:solidFill>
              <a:latin typeface="Montserrat SemiBold"/>
              <a:ea typeface="Montserrat SemiBold"/>
              <a:cs typeface="Montserrat SemiBold"/>
              <a:sym typeface="Montserrat SemiBold"/>
            </a:endParaRPr>
          </a:p>
        </p:txBody>
      </p:sp>
      <p:sp>
        <p:nvSpPr>
          <p:cNvPr id="286" name="Google Shape;286;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solidFill>
                  <a:schemeClr val="dk1"/>
                </a:solidFill>
              </a:rPr>
              <a:t>ICS and Extreme Weather on the Railroad</a:t>
            </a:r>
            <a:endParaRPr>
              <a:solidFill>
                <a:schemeClr val="dk1"/>
              </a:solidFill>
            </a:endParaRPr>
          </a:p>
        </p:txBody>
      </p:sp>
      <p:sp>
        <p:nvSpPr>
          <p:cNvPr id="287" name="Google Shape;287;p9"/>
          <p:cNvSpPr txBox="1"/>
          <p:nvPr/>
        </p:nvSpPr>
        <p:spPr>
          <a:xfrm>
            <a:off x="410787" y="6415768"/>
            <a:ext cx="2393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Montserrat"/>
                <a:ea typeface="Montserrat"/>
                <a:cs typeface="Montserrat"/>
                <a:sym typeface="Montserrat"/>
              </a:rPr>
              <a:t>Source: Edwards, 2005</a:t>
            </a:r>
            <a:endParaRPr b="0" i="0" sz="1000" u="none" cap="none" strike="noStrike">
              <a:solidFill>
                <a:srgbClr val="000000"/>
              </a:solidFill>
              <a:latin typeface="Montserrat"/>
              <a:ea typeface="Montserrat"/>
              <a:cs typeface="Montserrat"/>
              <a:sym typeface="Montserrat"/>
            </a:endParaRPr>
          </a:p>
        </p:txBody>
      </p:sp>
      <p:sp>
        <p:nvSpPr>
          <p:cNvPr id="288" name="Google Shape;288;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2015-03-28T17:55:50Z</dcterms:created>
  <dc:creator>Microsoft account</dc:creator>
</cp:coreProperties>
</file>