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6858000" cx="12192000"/>
  <p:notesSz cx="6858000" cy="9144000"/>
  <p:embeddedFontLst>
    <p:embeddedFont>
      <p:font typeface="Montserrat SemiBold"/>
      <p:regular r:id="rId43"/>
      <p:bold r:id="rId44"/>
      <p:italic r:id="rId45"/>
      <p:boldItalic r:id="rId46"/>
    </p:embeddedFont>
    <p:embeddedFont>
      <p:font typeface="Montserrat"/>
      <p:regular r:id="rId47"/>
      <p:bold r:id="rId48"/>
      <p:italic r:id="rId49"/>
      <p:boldItalic r:id="rId50"/>
    </p:embeddedFont>
    <p:embeddedFont>
      <p:font typeface="Montserrat Light"/>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i8vbWItwkuyrnaoG9lHf4JS6gb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MontserratSemiBold-bold.fntdata"/><Relationship Id="rId43" Type="http://schemas.openxmlformats.org/officeDocument/2006/relationships/font" Target="fonts/MontserratSemiBold-regular.fntdata"/><Relationship Id="rId46" Type="http://schemas.openxmlformats.org/officeDocument/2006/relationships/font" Target="fonts/MontserratSemiBold-boldItalic.fntdata"/><Relationship Id="rId45" Type="http://schemas.openxmlformats.org/officeDocument/2006/relationships/font" Target="fonts/Montserrat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ontserratLight-regular.fntdata"/><Relationship Id="rId50" Type="http://schemas.openxmlformats.org/officeDocument/2006/relationships/font" Target="fonts/Montserrat-boldItalic.fntdata"/><Relationship Id="rId53" Type="http://schemas.openxmlformats.org/officeDocument/2006/relationships/font" Target="fonts/MontserratLight-italic.fntdata"/><Relationship Id="rId52" Type="http://schemas.openxmlformats.org/officeDocument/2006/relationships/font" Target="fonts/MontserratLight-bold.fntdata"/><Relationship Id="rId11" Type="http://schemas.openxmlformats.org/officeDocument/2006/relationships/slide" Target="slides/slide7.xml"/><Relationship Id="rId55" Type="http://customschemas.google.com/relationships/presentationmetadata" Target="metadata"/><Relationship Id="rId10" Type="http://schemas.openxmlformats.org/officeDocument/2006/relationships/slide" Target="slides/slide6.xml"/><Relationship Id="rId54" Type="http://schemas.openxmlformats.org/officeDocument/2006/relationships/font" Target="fonts/MontserratLight-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88" name="Google Shape;88;p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89" name="Google Shape;89;p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90" name="Google Shape;90;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0:notes"/>
          <p:cNvSpPr txBox="1"/>
          <p:nvPr>
            <p:ph idx="1" type="body"/>
          </p:nvPr>
        </p:nvSpPr>
        <p:spPr>
          <a:xfrm>
            <a:off x="685800" y="4400549"/>
            <a:ext cx="5486400" cy="4284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6" name="Google Shape;226;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27" name="Google Shape;227;p10: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28" name="Google Shape;228;p10: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29" name="Google Shape;229;p10: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1:notes"/>
          <p:cNvSpPr txBox="1"/>
          <p:nvPr>
            <p:ph idx="1" type="body"/>
          </p:nvPr>
        </p:nvSpPr>
        <p:spPr>
          <a:xfrm>
            <a:off x="406400" y="4564380"/>
            <a:ext cx="6583680" cy="396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40" name="Google Shape;240;p1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41" name="Google Shape;241;p1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42" name="Google Shape;242;p1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p:nvPr>
            <p:ph idx="2" type="sldImg"/>
          </p:nvPr>
        </p:nvSpPr>
        <p:spPr>
          <a:xfrm>
            <a:off x="738188" y="1312863"/>
            <a:ext cx="5854700" cy="32940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2:notes"/>
          <p:cNvSpPr txBox="1"/>
          <p:nvPr>
            <p:ph idx="1" type="body"/>
          </p:nvPr>
        </p:nvSpPr>
        <p:spPr>
          <a:xfrm>
            <a:off x="146306" y="4607136"/>
            <a:ext cx="7038848" cy="40780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 </a:t>
            </a:r>
            <a:endParaRPr/>
          </a:p>
        </p:txBody>
      </p:sp>
      <p:sp>
        <p:nvSpPr>
          <p:cNvPr id="252" name="Google Shape;25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53" name="Google Shape;253;p1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54" name="Google Shape;254;p1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55" name="Google Shape;255;p1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p:nvPr>
            <p:ph idx="2" type="sldImg"/>
          </p:nvPr>
        </p:nvSpPr>
        <p:spPr>
          <a:xfrm>
            <a:off x="1022350" y="979488"/>
            <a:ext cx="5856288" cy="32940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3:notes"/>
          <p:cNvSpPr txBox="1"/>
          <p:nvPr>
            <p:ph idx="1" type="body"/>
          </p:nvPr>
        </p:nvSpPr>
        <p:spPr>
          <a:xfrm>
            <a:off x="1022349" y="4377690"/>
            <a:ext cx="5834063"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67" name="Google Shape;26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68" name="Google Shape;268;p1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69" name="Google Shape;269;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70" name="Google Shape;270;p1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4:notes"/>
          <p:cNvSpPr txBox="1"/>
          <p:nvPr>
            <p:ph idx="1" type="body"/>
          </p:nvPr>
        </p:nvSpPr>
        <p:spPr>
          <a:xfrm>
            <a:off x="357634" y="4697257"/>
            <a:ext cx="6551168" cy="39879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81" name="Google Shape;28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82" name="Google Shape;282;p1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83" name="Google Shape;283;p1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84" name="Google Shape;284;p1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95" name="Google Shape;29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96" name="Google Shape;296;p1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97" name="Google Shape;297;p1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98" name="Google Shape;298;p1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6:notes"/>
          <p:cNvSpPr txBox="1"/>
          <p:nvPr>
            <p:ph idx="1" type="body"/>
          </p:nvPr>
        </p:nvSpPr>
        <p:spPr>
          <a:xfrm>
            <a:off x="325121" y="4526280"/>
            <a:ext cx="6478754" cy="4305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17" name="Google Shape;3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18" name="Google Shape;318;p1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19" name="Google Shape;319;p1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20" name="Google Shape;320;p1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7:notes"/>
          <p:cNvSpPr txBox="1"/>
          <p:nvPr>
            <p:ph idx="1" type="body"/>
          </p:nvPr>
        </p:nvSpPr>
        <p:spPr>
          <a:xfrm>
            <a:off x="243840" y="4697256"/>
            <a:ext cx="6738851" cy="384381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29" name="Google Shape;32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30" name="Google Shape;330;p1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31" name="Google Shape;331;p1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32" name="Google Shape;332;p1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45" name="Google Shape;345;p1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46" name="Google Shape;346;p1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47" name="Google Shape;347;p1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9:notes"/>
          <p:cNvSpPr txBox="1"/>
          <p:nvPr>
            <p:ph idx="1" type="body"/>
          </p:nvPr>
        </p:nvSpPr>
        <p:spPr>
          <a:xfrm>
            <a:off x="685800" y="4400550"/>
            <a:ext cx="5486400" cy="43548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57" name="Google Shape;357;p1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358" name="Google Shape;358;p1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59" name="Google Shape;359;p1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99" name="Google Shape;99;p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100" name="Google Shape;100;p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01" name="Google Shape;101;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0:notes"/>
          <p:cNvSpPr txBox="1"/>
          <p:nvPr>
            <p:ph idx="1" type="body"/>
          </p:nvPr>
        </p:nvSpPr>
        <p:spPr>
          <a:xfrm>
            <a:off x="967971" y="4480560"/>
            <a:ext cx="5852160" cy="45551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20:notes"/>
          <p:cNvSpPr txBox="1"/>
          <p:nvPr>
            <p:ph idx="12" type="sldNum"/>
          </p:nvPr>
        </p:nvSpPr>
        <p:spPr>
          <a:xfrm>
            <a:off x="6347229" y="8685213"/>
            <a:ext cx="509184"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68" name="Google Shape;368;p2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69" name="Google Shape;369;p2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70" name="Google Shape;370;p2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81" name="Google Shape;381;p2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82" name="Google Shape;382;p2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83" name="Google Shape;383;p2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94" name="Google Shape;394;p2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95" name="Google Shape;395;p2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96" name="Google Shape;396;p2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429" name="Google Shape;42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430" name="Google Shape;430;p2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431" name="Google Shape;431;p2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432" name="Google Shape;432;p2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442" name="Google Shape;44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443" name="Google Shape;443;p2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444" name="Google Shape;444;p2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445" name="Google Shape;445;p2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479" name="Google Shape;479;p2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480" name="Google Shape;480;p2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481" name="Google Shape;481;p2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482" name="Google Shape;48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6:notes"/>
          <p:cNvSpPr txBox="1"/>
          <p:nvPr>
            <p:ph idx="1" type="body"/>
          </p:nvPr>
        </p:nvSpPr>
        <p:spPr>
          <a:xfrm>
            <a:off x="487682" y="4697255"/>
            <a:ext cx="6369396" cy="41343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492" name="Google Shape;49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493" name="Google Shape;493;p2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494" name="Google Shape;494;p2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495" name="Google Shape;495;p2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2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528" name="Google Shape;528;p2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529" name="Google Shape;529;p2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530" name="Google Shape;53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531" name="Google Shape;53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28:notes"/>
          <p:cNvSpPr txBox="1"/>
          <p:nvPr>
            <p:ph idx="1" type="body"/>
          </p:nvPr>
        </p:nvSpPr>
        <p:spPr>
          <a:xfrm>
            <a:off x="731520" y="4697258"/>
            <a:ext cx="5852160" cy="48021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543" name="Google Shape;54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544" name="Google Shape;544;p2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545" name="Google Shape;545;p2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546" name="Google Shape;546;p2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p2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581" name="Google Shape;581;p2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582" name="Google Shape;582;p2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583" name="Google Shape;58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584200" y="1038225"/>
            <a:ext cx="5854700" cy="3294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584200" y="4396740"/>
            <a:ext cx="5999480" cy="42884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txBox="1"/>
          <p:nvPr>
            <p:ph idx="12" type="sldNum"/>
          </p:nvPr>
        </p:nvSpPr>
        <p:spPr>
          <a:xfrm>
            <a:off x="6438899" y="9119474"/>
            <a:ext cx="874607" cy="481726"/>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12" name="Google Shape;112;p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13" name="Google Shape;113;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14" name="Google Shape;114;p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595" name="Google Shape;595;p3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596" name="Google Shape;596;p3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597" name="Google Shape;597;p3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31" name="Google Shape;631;p3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32" name="Google Shape;632;p3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633" name="Google Shape;633;p3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2" name="Google Shape;64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43" name="Google Shape;643;p3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44" name="Google Shape;644;p3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45" name="Google Shape;645;p3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[Review the listed steps]</a:t>
            </a:r>
            <a:endParaRPr/>
          </a:p>
          <a:p>
            <a:pPr indent="0" lvl="0" marL="0" rtl="0" algn="l">
              <a:lnSpc>
                <a:spcPct val="100000"/>
              </a:lnSpc>
              <a:spcBef>
                <a:spcPts val="0"/>
              </a:spcBef>
              <a:spcAft>
                <a:spcPts val="0"/>
              </a:spcAft>
              <a:buSzPts val="1400"/>
              <a:buNone/>
            </a:pPr>
            <a:r>
              <a:t/>
            </a:r>
            <a:endParaRPr/>
          </a:p>
        </p:txBody>
      </p:sp>
      <p:sp>
        <p:nvSpPr>
          <p:cNvPr id="652" name="Google Shape;65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53" name="Google Shape;653;p3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54" name="Google Shape;654;p3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55" name="Google Shape;655;p3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65" name="Google Shape;665;p3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66" name="Google Shape;666;p3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67" name="Google Shape;667;p3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5" name="Google Shape;67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76" name="Google Shape;676;p3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77" name="Google Shape;677;p3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78" name="Google Shape;678;p3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6" name="Google Shape;686;p3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87" name="Google Shape;687;p3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88" name="Google Shape;688;p3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689" name="Google Shape;68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Read the slide.</a:t>
            </a:r>
            <a:endParaRPr/>
          </a:p>
        </p:txBody>
      </p:sp>
      <p:sp>
        <p:nvSpPr>
          <p:cNvPr id="697" name="Google Shape;69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98" name="Google Shape;698;p3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99" name="Google Shape;699;p3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700" name="Google Shape;700;p3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0" name="Google Shape;71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711" name="Google Shape;711;p3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712" name="Google Shape;712;p3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713" name="Google Shape;713;p3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4:notes"/>
          <p:cNvSpPr txBox="1"/>
          <p:nvPr>
            <p:ph idx="1" type="body"/>
          </p:nvPr>
        </p:nvSpPr>
        <p:spPr>
          <a:xfrm>
            <a:off x="211328" y="4434840"/>
            <a:ext cx="6778752" cy="42503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25" name="Google Shape;125;p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26" name="Google Shape;126;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27" name="Google Shape;127;p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5:notes"/>
          <p:cNvSpPr txBox="1"/>
          <p:nvPr>
            <p:ph idx="1" type="body"/>
          </p:nvPr>
        </p:nvSpPr>
        <p:spPr>
          <a:xfrm>
            <a:off x="731520" y="4697256"/>
            <a:ext cx="6069013" cy="39285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38" name="Google Shape;138;p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39" name="Google Shape;139;p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40" name="Google Shape;140;p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b="0" lang="en-US" sz="1300">
                <a:solidFill>
                  <a:schemeClr val="dk1"/>
                </a:solidFill>
                <a:latin typeface="Arial"/>
                <a:ea typeface="Arial"/>
                <a:cs typeface="Arial"/>
                <a:sym typeface="Arial"/>
              </a:rPr>
              <a:t>‹#›</a:t>
            </a:fld>
            <a:endParaRPr b="0" sz="1300">
              <a:solidFill>
                <a:schemeClr val="dk1"/>
              </a:solidFill>
              <a:latin typeface="Arial"/>
              <a:ea typeface="Arial"/>
              <a:cs typeface="Arial"/>
              <a:sym typeface="Arial"/>
            </a:endParaRPr>
          </a:p>
        </p:txBody>
      </p:sp>
      <p:sp>
        <p:nvSpPr>
          <p:cNvPr id="149" name="Google Shape;149;p6:notes"/>
          <p:cNvSpPr/>
          <p:nvPr>
            <p:ph idx="2" type="sldImg"/>
          </p:nvPr>
        </p:nvSpPr>
        <p:spPr>
          <a:xfrm>
            <a:off x="473075" y="727075"/>
            <a:ext cx="6375400" cy="358616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 name="Google Shape;150;p6:notes"/>
          <p:cNvSpPr txBox="1"/>
          <p:nvPr>
            <p:ph idx="1" type="body"/>
          </p:nvPr>
        </p:nvSpPr>
        <p:spPr>
          <a:xfrm>
            <a:off x="975360" y="4560570"/>
            <a:ext cx="5364480" cy="432054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52" name="Google Shape;152;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53" name="Google Shape;153;p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p:nvPr>
            <p:ph idx="2" type="sldImg"/>
          </p:nvPr>
        </p:nvSpPr>
        <p:spPr>
          <a:xfrm>
            <a:off x="887413" y="1014413"/>
            <a:ext cx="5854700" cy="32940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7:notes"/>
          <p:cNvSpPr txBox="1"/>
          <p:nvPr>
            <p:ph idx="1" type="body"/>
          </p:nvPr>
        </p:nvSpPr>
        <p:spPr>
          <a:xfrm>
            <a:off x="276354" y="4703743"/>
            <a:ext cx="6713728" cy="482393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65" name="Google Shape;165;p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66" name="Google Shape;166;p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67" name="Google Shape;167;p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77" name="Google Shape;177;p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78" name="Google Shape;178;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79" name="Google Shape;179;p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11" name="Google Shape;211;p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12" name="Google Shape;212;p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13" name="Google Shape;213;p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214" name="Google Shape;21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 name="Shape 34"/>
        <p:cNvGrpSpPr/>
        <p:nvPr/>
      </p:nvGrpSpPr>
      <p:grpSpPr>
        <a:xfrm>
          <a:off x="0" y="0"/>
          <a:ext cx="0" cy="0"/>
          <a:chOff x="0" y="0"/>
          <a:chExt cx="0" cy="0"/>
        </a:xfrm>
      </p:grpSpPr>
      <p:sp>
        <p:nvSpPr>
          <p:cNvPr id="35" name="Google Shape;35;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3"/>
          <p:cNvSpPr/>
          <p:nvPr>
            <p:ph idx="2" type="pic"/>
          </p:nvPr>
        </p:nvSpPr>
        <p:spPr>
          <a:xfrm>
            <a:off x="5183188" y="987425"/>
            <a:ext cx="6172200" cy="4873625"/>
          </a:xfrm>
          <a:prstGeom prst="rect">
            <a:avLst/>
          </a:prstGeom>
          <a:noFill/>
          <a:ln>
            <a:noFill/>
          </a:ln>
        </p:spPr>
      </p:sp>
      <p:sp>
        <p:nvSpPr>
          <p:cNvPr id="37" name="Google Shape;37;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 name="Google Shape;3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
        <p:nvSpPr>
          <p:cNvPr id="42" name="Google Shape;4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4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 name="Google Shape;4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10.jpg"/><Relationship Id="rId5"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18.jpg"/><Relationship Id="rId5"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14.jpg"/><Relationship Id="rId5" Type="http://schemas.openxmlformats.org/officeDocument/2006/relationships/image" Target="../media/image39.jpg"/><Relationship Id="rId6"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29.jpg"/><Relationship Id="rId5" Type="http://schemas.openxmlformats.org/officeDocument/2006/relationships/image" Target="../media/image25.jpg"/><Relationship Id="rId6"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31.jpg"/><Relationship Id="rId5" Type="http://schemas.openxmlformats.org/officeDocument/2006/relationships/image" Target="../media/image37.jpg"/><Relationship Id="rId6" Type="http://schemas.openxmlformats.org/officeDocument/2006/relationships/image" Target="../media/image42.jpg"/><Relationship Id="rId7"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56.jpg"/><Relationship Id="rId5"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jp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jpg"/><Relationship Id="rId4" Type="http://schemas.openxmlformats.org/officeDocument/2006/relationships/hyperlink" Target="https://vimeo.com/showcase/11005939" TargetMode="External"/><Relationship Id="rId5" Type="http://schemas.openxmlformats.org/officeDocument/2006/relationships/image" Target="../media/image5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jp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jp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jp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jpg"/><Relationship Id="rId4" Type="http://schemas.openxmlformats.org/officeDocument/2006/relationships/image" Target="../media/image49.png"/><Relationship Id="rId5"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jpg"/><Relationship Id="rId4" Type="http://schemas.openxmlformats.org/officeDocument/2006/relationships/hyperlink" Target="https://vimeo.com/showcase/11005939" TargetMode="External"/><Relationship Id="rId5"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jp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hyperlink" Target="https://www.foxweather.com/extreme-weather/florida-railroad-bridges-washed-away-supply-line-hurricane-ia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1.jpg"/><Relationship Id="rId4" Type="http://schemas.openxmlformats.org/officeDocument/2006/relationships/image" Target="../media/image46.jpg"/><Relationship Id="rId5" Type="http://schemas.openxmlformats.org/officeDocument/2006/relationships/hyperlink" Target="https://vimeo.com/showcase/11005939"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jp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jp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jpg"/><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15.png"/><Relationship Id="rId5" Type="http://schemas.openxmlformats.org/officeDocument/2006/relationships/hyperlink" Target="https://wildfiretoday.com/tag/fire-trai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24.jpg"/><Relationship Id="rId5" Type="http://schemas.openxmlformats.org/officeDocument/2006/relationships/hyperlink" Target="https://www.flickr.com/photos/rbdal49/490903456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28.jp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30.jpg"/><Relationship Id="rId5"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
          <p:cNvSpPr txBox="1"/>
          <p:nvPr>
            <p:ph type="ctrTitle"/>
          </p:nvPr>
        </p:nvSpPr>
        <p:spPr>
          <a:xfrm>
            <a:off x="1122350" y="926225"/>
            <a:ext cx="10863600" cy="2691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42857"/>
              <a:buFont typeface="Calibri"/>
              <a:buNone/>
            </a:pPr>
            <a:r>
              <a:rPr lang="en-US" sz="4200">
                <a:latin typeface="Montserrat SemiBold"/>
                <a:ea typeface="Montserrat SemiBold"/>
                <a:cs typeface="Montserrat SemiBold"/>
                <a:sym typeface="Montserrat SemiBold"/>
              </a:rPr>
              <a:t>Incident Command System and</a:t>
            </a:r>
            <a:br>
              <a:rPr lang="en-US" sz="4200">
                <a:latin typeface="Montserrat SemiBold"/>
                <a:ea typeface="Montserrat SemiBold"/>
                <a:cs typeface="Montserrat SemiBold"/>
                <a:sym typeface="Montserrat SemiBold"/>
              </a:rPr>
            </a:br>
            <a:r>
              <a:rPr lang="en-US" sz="4200">
                <a:latin typeface="Montserrat SemiBold"/>
                <a:ea typeface="Montserrat SemiBold"/>
                <a:cs typeface="Montserrat SemiBold"/>
                <a:sym typeface="Montserrat SemiBold"/>
              </a:rPr>
              <a:t>Extreme Weather Events on the Railroad: </a:t>
            </a:r>
            <a:br>
              <a:rPr lang="en-US" sz="4200">
                <a:latin typeface="Montserrat SemiBold"/>
                <a:ea typeface="Montserrat SemiBold"/>
                <a:cs typeface="Montserrat SemiBold"/>
                <a:sym typeface="Montserrat SemiBold"/>
              </a:rPr>
            </a:br>
            <a:r>
              <a:rPr lang="en-US" sz="3600">
                <a:latin typeface="Montserrat"/>
                <a:ea typeface="Montserrat"/>
                <a:cs typeface="Montserrat"/>
                <a:sym typeface="Montserrat"/>
              </a:rPr>
              <a:t>Training for Railroad Field Level Supervisors and Staff Rules Instructor’s Guide</a:t>
            </a:r>
            <a:endParaRPr sz="3600">
              <a:latin typeface="Montserrat"/>
              <a:ea typeface="Montserrat"/>
              <a:cs typeface="Montserrat"/>
              <a:sym typeface="Montserrat"/>
            </a:endParaRPr>
          </a:p>
        </p:txBody>
      </p:sp>
      <p:sp>
        <p:nvSpPr>
          <p:cNvPr id="93" name="Google Shape;93;p1"/>
          <p:cNvSpPr txBox="1"/>
          <p:nvPr>
            <p:ph idx="1" type="subTitle"/>
          </p:nvPr>
        </p:nvSpPr>
        <p:spPr>
          <a:xfrm>
            <a:off x="1122350" y="3548050"/>
            <a:ext cx="3768300" cy="1272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1800">
                <a:latin typeface="Montserrat"/>
                <a:ea typeface="Montserrat"/>
                <a:cs typeface="Montserrat"/>
                <a:sym typeface="Montserrat"/>
              </a:rPr>
              <a:t>[ Name]</a:t>
            </a:r>
            <a:endParaRPr sz="18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400"/>
              <a:buNone/>
            </a:pPr>
            <a:r>
              <a:rPr lang="en-US" sz="1800">
                <a:latin typeface="Montserrat"/>
                <a:ea typeface="Montserrat"/>
                <a:cs typeface="Montserrat"/>
                <a:sym typeface="Montserrat"/>
              </a:rPr>
              <a:t>[ Agency]</a:t>
            </a:r>
            <a:endParaRPr sz="18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400"/>
              <a:buNone/>
            </a:pPr>
            <a:r>
              <a:rPr lang="en-US" sz="1800">
                <a:latin typeface="Montserrat"/>
                <a:ea typeface="Montserrat"/>
                <a:cs typeface="Montserrat"/>
                <a:sym typeface="Montserrat"/>
              </a:rPr>
              <a:t>[ Contact Information]</a:t>
            </a:r>
            <a:endParaRPr sz="1800">
              <a:latin typeface="Montserrat"/>
              <a:ea typeface="Montserrat"/>
              <a:cs typeface="Montserrat"/>
              <a:sym typeface="Montserrat"/>
            </a:endParaRPr>
          </a:p>
        </p:txBody>
      </p:sp>
      <p:sp>
        <p:nvSpPr>
          <p:cNvPr id="94" name="Google Shape;94;p1"/>
          <p:cNvSpPr txBox="1"/>
          <p:nvPr/>
        </p:nvSpPr>
        <p:spPr>
          <a:xfrm>
            <a:off x="1122350" y="5276150"/>
            <a:ext cx="103557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000" u="none" cap="none" strike="noStrike">
                <a:solidFill>
                  <a:schemeClr val="dk1"/>
                </a:solidFill>
                <a:latin typeface="Montserrat Light"/>
                <a:ea typeface="Montserrat Light"/>
                <a:cs typeface="Montserrat Light"/>
                <a:sym typeface="Montserrat Light"/>
              </a:rPr>
              <a:t>National Academies of Sciences, Engineering, and Medicine. 2016. Incident Command System (ICS) Training for Field Level Supervisors and Staff: NCHRP Web-Only Document 215. https://doi.org/10.17226/23411. Adapted with permission from the National Academy of Sciences, Courtesy of the National Academies Press, Washington, D.C.</a:t>
            </a:r>
            <a:endParaRPr b="0" i="0" sz="1000" u="none" cap="none" strike="noStrike">
              <a:solidFill>
                <a:srgbClr val="00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10"/>
          <p:cNvSpPr txBox="1"/>
          <p:nvPr>
            <p:ph type="title"/>
          </p:nvPr>
        </p:nvSpPr>
        <p:spPr>
          <a:xfrm>
            <a:off x="343600" y="919750"/>
            <a:ext cx="10515600" cy="647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Practical Application of ICS in Rail Service </a:t>
            </a:r>
            <a:endParaRPr sz="3600">
              <a:latin typeface="Montserrat SemiBold"/>
              <a:ea typeface="Montserrat SemiBold"/>
              <a:cs typeface="Montserrat SemiBold"/>
              <a:sym typeface="Montserrat SemiBold"/>
            </a:endParaRPr>
          </a:p>
        </p:txBody>
      </p:sp>
      <p:pic>
        <p:nvPicPr>
          <p:cNvPr descr="6 months after the East Palestine train derailment, Congress is deadlocked  on new rules for safety | AP News" id="232" name="Google Shape;232;p10"/>
          <p:cNvPicPr preferRelativeResize="0"/>
          <p:nvPr>
            <p:ph idx="1" type="body"/>
          </p:nvPr>
        </p:nvPicPr>
        <p:blipFill rotWithShape="1">
          <a:blip r:embed="rId4">
            <a:alphaModFix/>
          </a:blip>
          <a:srcRect b="0" l="0" r="0" t="0"/>
          <a:stretch/>
        </p:blipFill>
        <p:spPr>
          <a:xfrm>
            <a:off x="343589" y="2269413"/>
            <a:ext cx="4865400" cy="2736900"/>
          </a:xfrm>
          <a:prstGeom prst="rect">
            <a:avLst/>
          </a:prstGeom>
          <a:noFill/>
          <a:ln>
            <a:noFill/>
          </a:ln>
        </p:spPr>
      </p:pic>
      <p:pic>
        <p:nvPicPr>
          <p:cNvPr id="233" name="Google Shape;233;p10"/>
          <p:cNvPicPr preferRelativeResize="0"/>
          <p:nvPr/>
        </p:nvPicPr>
        <p:blipFill rotWithShape="1">
          <a:blip r:embed="rId5">
            <a:alphaModFix/>
          </a:blip>
          <a:srcRect b="0" l="0" r="0" t="0"/>
          <a:stretch/>
        </p:blipFill>
        <p:spPr>
          <a:xfrm>
            <a:off x="5452262" y="2269431"/>
            <a:ext cx="6358678" cy="2395936"/>
          </a:xfrm>
          <a:prstGeom prst="rect">
            <a:avLst/>
          </a:prstGeom>
          <a:noFill/>
          <a:ln>
            <a:noFill/>
          </a:ln>
        </p:spPr>
      </p:pic>
      <p:sp>
        <p:nvSpPr>
          <p:cNvPr id="234" name="Google Shape;234;p10"/>
          <p:cNvSpPr txBox="1"/>
          <p:nvPr/>
        </p:nvSpPr>
        <p:spPr>
          <a:xfrm>
            <a:off x="343600" y="5048225"/>
            <a:ext cx="4865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East Palestine, Ohio NS Derailment.</a:t>
            </a:r>
            <a:r>
              <a:rPr b="0" i="0" lang="en-US" sz="1000" u="none" cap="none" strike="noStrike">
                <a:solidFill>
                  <a:srgbClr val="000000"/>
                </a:solidFill>
                <a:latin typeface="Montserrat Light"/>
                <a:ea typeface="Montserrat Light"/>
                <a:cs typeface="Montserrat Light"/>
                <a:sym typeface="Montserrat Light"/>
              </a:rPr>
              <a:t> </a:t>
            </a:r>
            <a:endParaRPr b="0" i="0" sz="10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Source: NTSB, 2024.</a:t>
            </a:r>
            <a:endParaRPr b="0" i="0" sz="1000" u="none" cap="none" strike="noStrike">
              <a:solidFill>
                <a:srgbClr val="000000"/>
              </a:solidFill>
              <a:latin typeface="Montserrat Light"/>
              <a:ea typeface="Montserrat Light"/>
              <a:cs typeface="Montserrat Light"/>
              <a:sym typeface="Montserrat Light"/>
            </a:endParaRPr>
          </a:p>
        </p:txBody>
      </p:sp>
      <p:sp>
        <p:nvSpPr>
          <p:cNvPr id="235" name="Google Shape;235;p10"/>
          <p:cNvSpPr txBox="1"/>
          <p:nvPr>
            <p:ph idx="12" type="sldNum"/>
          </p:nvPr>
        </p:nvSpPr>
        <p:spPr>
          <a:xfrm>
            <a:off x="92939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 name="Shape 243"/>
        <p:cNvGrpSpPr/>
        <p:nvPr/>
      </p:nvGrpSpPr>
      <p:grpSpPr>
        <a:xfrm>
          <a:off x="0" y="0"/>
          <a:ext cx="0" cy="0"/>
          <a:chOff x="0" y="0"/>
          <a:chExt cx="0" cy="0"/>
        </a:xfrm>
      </p:grpSpPr>
      <p:sp>
        <p:nvSpPr>
          <p:cNvPr id="244" name="Google Shape;244;p11"/>
          <p:cNvSpPr txBox="1"/>
          <p:nvPr>
            <p:ph type="title"/>
          </p:nvPr>
        </p:nvSpPr>
        <p:spPr>
          <a:xfrm>
            <a:off x="343875" y="663950"/>
            <a:ext cx="5326200" cy="1636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NIMS/ICS:</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Perform Reliably </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and Effectively</a:t>
            </a:r>
            <a:endParaRPr sz="3600">
              <a:latin typeface="Montserrat SemiBold"/>
              <a:ea typeface="Montserrat SemiBold"/>
              <a:cs typeface="Montserrat SemiBold"/>
              <a:sym typeface="Montserrat SemiBold"/>
            </a:endParaRPr>
          </a:p>
        </p:txBody>
      </p:sp>
      <p:sp>
        <p:nvSpPr>
          <p:cNvPr id="245" name="Google Shape;245;p11"/>
          <p:cNvSpPr txBox="1"/>
          <p:nvPr>
            <p:ph idx="1" type="body"/>
          </p:nvPr>
        </p:nvSpPr>
        <p:spPr>
          <a:xfrm>
            <a:off x="343875" y="2506800"/>
            <a:ext cx="5181600" cy="43512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Goal of NIMS/ICS: Reliable and effective response to an event, emphasizing safety of DOT staff</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Achieved through</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Check-in</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Check-out</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Demobilization</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Personnel Accountability</a:t>
            </a:r>
            <a:endParaRPr sz="1800">
              <a:latin typeface="Montserrat"/>
              <a:ea typeface="Montserrat"/>
              <a:cs typeface="Montserrat"/>
              <a:sym typeface="Montserrat"/>
            </a:endParaRPr>
          </a:p>
        </p:txBody>
      </p:sp>
      <p:pic>
        <p:nvPicPr>
          <p:cNvPr id="246" name="Google Shape;246;p11"/>
          <p:cNvPicPr preferRelativeResize="0"/>
          <p:nvPr>
            <p:ph idx="2" type="body"/>
          </p:nvPr>
        </p:nvPicPr>
        <p:blipFill rotWithShape="1">
          <a:blip r:embed="rId4">
            <a:alphaModFix/>
          </a:blip>
          <a:srcRect b="0" l="0" r="0" t="0"/>
          <a:stretch/>
        </p:blipFill>
        <p:spPr>
          <a:xfrm>
            <a:off x="6567206" y="1691713"/>
            <a:ext cx="5326200" cy="2998200"/>
          </a:xfrm>
          <a:prstGeom prst="rect">
            <a:avLst/>
          </a:prstGeom>
          <a:noFill/>
          <a:ln>
            <a:noFill/>
          </a:ln>
        </p:spPr>
      </p:pic>
      <p:sp>
        <p:nvSpPr>
          <p:cNvPr id="247" name="Google Shape;247;p11"/>
          <p:cNvSpPr txBox="1"/>
          <p:nvPr/>
        </p:nvSpPr>
        <p:spPr>
          <a:xfrm>
            <a:off x="6567201" y="4766088"/>
            <a:ext cx="5168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Freight train derailment, 4/27/2024.</a:t>
            </a:r>
            <a:endParaRPr b="0" i="0" sz="1000" u="none" cap="none" strike="noStrike">
              <a:solidFill>
                <a:schemeClr val="lt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Source: Creative Commons </a:t>
            </a:r>
            <a:endParaRPr b="0" i="0" sz="1000" u="none" cap="none" strike="noStrike">
              <a:solidFill>
                <a:schemeClr val="lt1"/>
              </a:solidFill>
              <a:latin typeface="Montserrat Light"/>
              <a:ea typeface="Montserrat Light"/>
              <a:cs typeface="Montserrat Light"/>
              <a:sym typeface="Montserrat Light"/>
            </a:endParaRPr>
          </a:p>
        </p:txBody>
      </p:sp>
      <p:sp>
        <p:nvSpPr>
          <p:cNvPr id="248" name="Google Shape;248;p11"/>
          <p:cNvSpPr txBox="1"/>
          <p:nvPr>
            <p:ph idx="12" type="sldNum"/>
          </p:nvPr>
        </p:nvSpPr>
        <p:spPr>
          <a:xfrm>
            <a:off x="9314625" y="624247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Google Shape;257;p12"/>
          <p:cNvSpPr txBox="1"/>
          <p:nvPr>
            <p:ph type="title"/>
          </p:nvPr>
        </p:nvSpPr>
        <p:spPr>
          <a:xfrm>
            <a:off x="657225" y="631675"/>
            <a:ext cx="4852800" cy="646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a:t>
            </a:r>
            <a:endParaRPr sz="3600">
              <a:latin typeface="Montserrat SemiBold"/>
              <a:ea typeface="Montserrat SemiBold"/>
              <a:cs typeface="Montserrat SemiBold"/>
              <a:sym typeface="Montserrat SemiBold"/>
            </a:endParaRPr>
          </a:p>
        </p:txBody>
      </p:sp>
      <p:sp>
        <p:nvSpPr>
          <p:cNvPr id="258" name="Google Shape;258;p12"/>
          <p:cNvSpPr txBox="1"/>
          <p:nvPr>
            <p:ph idx="1" type="body"/>
          </p:nvPr>
        </p:nvSpPr>
        <p:spPr>
          <a:xfrm>
            <a:off x="676650" y="1277875"/>
            <a:ext cx="5724000" cy="1516200"/>
          </a:xfrm>
          <a:prstGeom prst="rect">
            <a:avLst/>
          </a:prstGeom>
          <a:noFill/>
          <a:ln>
            <a:noFill/>
          </a:ln>
        </p:spPr>
        <p:txBody>
          <a:bodyPr anchorCtr="0" anchor="t" bIns="45700" lIns="91425" spcFirstLastPara="1" rIns="91425" wrap="square" tIns="45700">
            <a:normAutofit/>
          </a:bodyPr>
          <a:lstStyle/>
          <a:p>
            <a:pPr indent="-165100" lvl="0" marL="2286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Goals</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a:t>
            </a:r>
            <a:endParaRPr sz="1800">
              <a:latin typeface="Montserrat"/>
              <a:ea typeface="Montserrat"/>
              <a:cs typeface="Montserrat"/>
              <a:sym typeface="Montserrat"/>
            </a:endParaRPr>
          </a:p>
          <a:p>
            <a:pPr indent="-165100" lvl="2" marL="11430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Check-in</a:t>
            </a:r>
            <a:endParaRPr sz="1800">
              <a:latin typeface="Montserrat"/>
              <a:ea typeface="Montserrat"/>
              <a:cs typeface="Montserrat"/>
              <a:sym typeface="Montserrat"/>
            </a:endParaRPr>
          </a:p>
        </p:txBody>
      </p:sp>
      <p:pic>
        <p:nvPicPr>
          <p:cNvPr id="259" name="Google Shape;259;p12"/>
          <p:cNvPicPr preferRelativeResize="0"/>
          <p:nvPr/>
        </p:nvPicPr>
        <p:blipFill rotWithShape="1">
          <a:blip r:embed="rId4">
            <a:alphaModFix/>
          </a:blip>
          <a:srcRect b="0" l="0" r="0" t="0"/>
          <a:stretch/>
        </p:blipFill>
        <p:spPr>
          <a:xfrm>
            <a:off x="6400655" y="1820200"/>
            <a:ext cx="5176222" cy="3882166"/>
          </a:xfrm>
          <a:prstGeom prst="rect">
            <a:avLst/>
          </a:prstGeom>
          <a:noFill/>
          <a:ln>
            <a:noFill/>
          </a:ln>
        </p:spPr>
      </p:pic>
      <p:pic>
        <p:nvPicPr>
          <p:cNvPr id="260" name="Google Shape;260;p12"/>
          <p:cNvPicPr preferRelativeResize="0"/>
          <p:nvPr/>
        </p:nvPicPr>
        <p:blipFill rotWithShape="1">
          <a:blip r:embed="rId5">
            <a:alphaModFix/>
          </a:blip>
          <a:srcRect b="0" l="0" r="0" t="0"/>
          <a:stretch/>
        </p:blipFill>
        <p:spPr>
          <a:xfrm>
            <a:off x="2224651" y="2830750"/>
            <a:ext cx="3870960" cy="2901786"/>
          </a:xfrm>
          <a:prstGeom prst="rect">
            <a:avLst/>
          </a:prstGeom>
          <a:noFill/>
          <a:ln>
            <a:noFill/>
          </a:ln>
        </p:spPr>
      </p:pic>
      <p:sp>
        <p:nvSpPr>
          <p:cNvPr id="261" name="Google Shape;261;p12"/>
          <p:cNvSpPr txBox="1"/>
          <p:nvPr/>
        </p:nvSpPr>
        <p:spPr>
          <a:xfrm>
            <a:off x="2244074" y="5769197"/>
            <a:ext cx="2260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Examples of “T” Cards</a:t>
            </a:r>
            <a:endParaRPr b="0" i="0" sz="1000" u="none" cap="none" strike="noStrike">
              <a:solidFill>
                <a:srgbClr val="000000"/>
              </a:solidFill>
              <a:latin typeface="Montserrat Light"/>
              <a:ea typeface="Montserrat Light"/>
              <a:cs typeface="Montserrat Light"/>
              <a:sym typeface="Montserrat Light"/>
            </a:endParaRPr>
          </a:p>
        </p:txBody>
      </p:sp>
      <p:sp>
        <p:nvSpPr>
          <p:cNvPr id="262" name="Google Shape;262;p12"/>
          <p:cNvSpPr txBox="1"/>
          <p:nvPr/>
        </p:nvSpPr>
        <p:spPr>
          <a:xfrm>
            <a:off x="6400661" y="5769202"/>
            <a:ext cx="3771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Example of a fire department incident </a:t>
            </a:r>
            <a:r>
              <a:rPr b="0" i="0" lang="en-US" sz="1000" u="none" cap="none" strike="noStrike">
                <a:solidFill>
                  <a:srgbClr val="000000"/>
                </a:solidFill>
                <a:latin typeface="Montserrat Light"/>
                <a:ea typeface="Montserrat Light"/>
                <a:cs typeface="Montserrat Light"/>
                <a:sym typeface="Montserrat Light"/>
              </a:rPr>
              <a:t> </a:t>
            </a:r>
            <a:r>
              <a:rPr b="0" i="0" lang="en-US" sz="1000" u="none" cap="none" strike="noStrike">
                <a:solidFill>
                  <a:schemeClr val="dk1"/>
                </a:solidFill>
                <a:latin typeface="Montserrat Light"/>
                <a:ea typeface="Montserrat Light"/>
                <a:cs typeface="Montserrat Light"/>
                <a:sym typeface="Montserrat Light"/>
              </a:rPr>
              <a:t>Command post.</a:t>
            </a:r>
            <a:endParaRPr b="0" i="0" sz="1000" u="none" cap="none" strike="noStrike">
              <a:solidFill>
                <a:srgbClr val="000000"/>
              </a:solidFill>
              <a:latin typeface="Montserrat Light"/>
              <a:ea typeface="Montserrat Light"/>
              <a:cs typeface="Montserrat Light"/>
              <a:sym typeface="Montserrat Light"/>
            </a:endParaRPr>
          </a:p>
        </p:txBody>
      </p:sp>
      <p:sp>
        <p:nvSpPr>
          <p:cNvPr id="263" name="Google Shape;263;p12"/>
          <p:cNvSpPr txBox="1"/>
          <p:nvPr>
            <p:ph idx="12" type="sldNum"/>
          </p:nvPr>
        </p:nvSpPr>
        <p:spPr>
          <a:xfrm>
            <a:off x="926285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13"/>
          <p:cNvSpPr txBox="1"/>
          <p:nvPr>
            <p:ph type="title"/>
          </p:nvPr>
        </p:nvSpPr>
        <p:spPr>
          <a:xfrm>
            <a:off x="838200" y="1058850"/>
            <a:ext cx="10515600" cy="58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a:t>
            </a:r>
            <a:endParaRPr sz="3600">
              <a:latin typeface="Montserrat SemiBold"/>
              <a:ea typeface="Montserrat SemiBold"/>
              <a:cs typeface="Montserrat SemiBold"/>
              <a:sym typeface="Montserrat SemiBold"/>
            </a:endParaRPr>
          </a:p>
        </p:txBody>
      </p:sp>
      <p:sp>
        <p:nvSpPr>
          <p:cNvPr id="273" name="Google Shape;273;p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Goals</a:t>
            </a:r>
            <a:endParaRPr sz="1800">
              <a:latin typeface="Montserrat"/>
              <a:ea typeface="Montserrat"/>
              <a:cs typeface="Montserrat"/>
              <a:sym typeface="Montserrat"/>
            </a:endParaRPr>
          </a:p>
          <a:p>
            <a:pPr indent="-1651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a:t>
            </a:r>
            <a:endParaRPr sz="1800">
              <a:latin typeface="Montserrat"/>
              <a:ea typeface="Montserrat"/>
              <a:cs typeface="Montserrat"/>
              <a:sym typeface="Montserrat"/>
            </a:endParaRPr>
          </a:p>
          <a:p>
            <a:pPr indent="-1651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Check out</a:t>
            </a:r>
            <a:endParaRPr sz="1800">
              <a:latin typeface="Montserrat"/>
              <a:ea typeface="Montserrat"/>
              <a:cs typeface="Montserrat"/>
              <a:sym typeface="Montserrat"/>
            </a:endParaRPr>
          </a:p>
          <a:p>
            <a:pPr indent="-1651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Demobilization</a:t>
            </a:r>
            <a:endParaRPr sz="1800">
              <a:latin typeface="Montserrat"/>
              <a:ea typeface="Montserrat"/>
              <a:cs typeface="Montserrat"/>
              <a:sym typeface="Montserrat"/>
            </a:endParaRPr>
          </a:p>
        </p:txBody>
      </p:sp>
      <p:pic>
        <p:nvPicPr>
          <p:cNvPr id="274" name="Google Shape;274;p13"/>
          <p:cNvPicPr preferRelativeResize="0"/>
          <p:nvPr>
            <p:ph idx="2" type="body"/>
          </p:nvPr>
        </p:nvPicPr>
        <p:blipFill rotWithShape="1">
          <a:blip r:embed="rId4">
            <a:alphaModFix/>
          </a:blip>
          <a:srcRect b="0" l="0" r="0" t="0"/>
          <a:stretch/>
        </p:blipFill>
        <p:spPr>
          <a:xfrm>
            <a:off x="1048950" y="3782908"/>
            <a:ext cx="3488400" cy="2079000"/>
          </a:xfrm>
          <a:prstGeom prst="rect">
            <a:avLst/>
          </a:prstGeom>
          <a:noFill/>
          <a:ln>
            <a:noFill/>
          </a:ln>
        </p:spPr>
      </p:pic>
      <p:pic>
        <p:nvPicPr>
          <p:cNvPr id="275" name="Google Shape;275;p13"/>
          <p:cNvPicPr preferRelativeResize="0"/>
          <p:nvPr/>
        </p:nvPicPr>
        <p:blipFill rotWithShape="1">
          <a:blip r:embed="rId5">
            <a:alphaModFix/>
          </a:blip>
          <a:srcRect b="0" l="0" r="0" t="0"/>
          <a:stretch/>
        </p:blipFill>
        <p:spPr>
          <a:xfrm>
            <a:off x="8159433" y="3761000"/>
            <a:ext cx="3194366" cy="2122800"/>
          </a:xfrm>
          <a:prstGeom prst="rect">
            <a:avLst/>
          </a:prstGeom>
          <a:noFill/>
          <a:ln>
            <a:noFill/>
          </a:ln>
        </p:spPr>
      </p:pic>
      <p:pic>
        <p:nvPicPr>
          <p:cNvPr id="276" name="Google Shape;276;p13"/>
          <p:cNvPicPr preferRelativeResize="0"/>
          <p:nvPr/>
        </p:nvPicPr>
        <p:blipFill rotWithShape="1">
          <a:blip r:embed="rId6">
            <a:alphaModFix/>
          </a:blip>
          <a:srcRect b="0" l="0" r="0" t="0"/>
          <a:stretch/>
        </p:blipFill>
        <p:spPr>
          <a:xfrm>
            <a:off x="4784147" y="3782097"/>
            <a:ext cx="3128430" cy="2078987"/>
          </a:xfrm>
          <a:prstGeom prst="rect">
            <a:avLst/>
          </a:prstGeom>
          <a:noFill/>
          <a:ln>
            <a:noFill/>
          </a:ln>
        </p:spPr>
      </p:pic>
      <p:sp>
        <p:nvSpPr>
          <p:cNvPr id="277" name="Google Shape;277;p13"/>
          <p:cNvSpPr txBox="1"/>
          <p:nvPr>
            <p:ph idx="12" type="sldNum"/>
          </p:nvPr>
        </p:nvSpPr>
        <p:spPr>
          <a:xfrm>
            <a:off x="928355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5" name="Shape 285"/>
        <p:cNvGrpSpPr/>
        <p:nvPr/>
      </p:nvGrpSpPr>
      <p:grpSpPr>
        <a:xfrm>
          <a:off x="0" y="0"/>
          <a:ext cx="0" cy="0"/>
          <a:chOff x="0" y="0"/>
          <a:chExt cx="0" cy="0"/>
        </a:xfrm>
      </p:grpSpPr>
      <p:sp>
        <p:nvSpPr>
          <p:cNvPr id="286" name="Google Shape;286;p14"/>
          <p:cNvSpPr txBox="1"/>
          <p:nvPr>
            <p:ph type="title"/>
          </p:nvPr>
        </p:nvSpPr>
        <p:spPr>
          <a:xfrm>
            <a:off x="7596125" y="955925"/>
            <a:ext cx="4225800" cy="708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a:t>
            </a:r>
            <a:endParaRPr sz="3600">
              <a:latin typeface="Montserrat SemiBold"/>
              <a:ea typeface="Montserrat SemiBold"/>
              <a:cs typeface="Montserrat SemiBold"/>
              <a:sym typeface="Montserrat SemiBold"/>
            </a:endParaRPr>
          </a:p>
        </p:txBody>
      </p:sp>
      <p:sp>
        <p:nvSpPr>
          <p:cNvPr id="287" name="Google Shape;287;p14"/>
          <p:cNvSpPr txBox="1"/>
          <p:nvPr>
            <p:ph idx="1" type="body"/>
          </p:nvPr>
        </p:nvSpPr>
        <p:spPr>
          <a:xfrm>
            <a:off x="7596125" y="2199400"/>
            <a:ext cx="35511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Personnel accountability includes care</a:t>
            </a:r>
            <a:endParaRPr sz="1800">
              <a:latin typeface="Montserrat"/>
              <a:ea typeface="Montserrat"/>
              <a:cs typeface="Montserrat"/>
              <a:sym typeface="Montserrat"/>
            </a:endParaRPr>
          </a:p>
          <a:p>
            <a:pPr indent="-342900" lvl="1" marL="9144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Food, shelter</a:t>
            </a:r>
            <a:endParaRPr sz="1800">
              <a:latin typeface="Montserrat"/>
              <a:ea typeface="Montserrat"/>
              <a:cs typeface="Montserrat"/>
              <a:sym typeface="Montserrat"/>
            </a:endParaRPr>
          </a:p>
          <a:p>
            <a:pPr indent="-342900" lvl="1" marL="9144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Medical and mental health</a:t>
            </a:r>
            <a:endParaRPr sz="1800">
              <a:latin typeface="Montserrat"/>
              <a:ea typeface="Montserrat"/>
              <a:cs typeface="Montserrat"/>
              <a:sym typeface="Montserrat"/>
            </a:endParaRPr>
          </a:p>
          <a:p>
            <a:pPr indent="-342900" lvl="1" marL="9144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Family contacts</a:t>
            </a:r>
            <a:endParaRPr sz="1800">
              <a:latin typeface="Montserrat"/>
              <a:ea typeface="Montserrat"/>
              <a:cs typeface="Montserrat"/>
              <a:sym typeface="Montserrat"/>
            </a:endParaRPr>
          </a:p>
        </p:txBody>
      </p:sp>
      <p:pic>
        <p:nvPicPr>
          <p:cNvPr id="288" name="Google Shape;288;p14"/>
          <p:cNvPicPr preferRelativeResize="0"/>
          <p:nvPr/>
        </p:nvPicPr>
        <p:blipFill rotWithShape="1">
          <a:blip r:embed="rId4">
            <a:alphaModFix/>
          </a:blip>
          <a:srcRect b="0" l="0" r="0" t="0"/>
          <a:stretch/>
        </p:blipFill>
        <p:spPr>
          <a:xfrm>
            <a:off x="355365" y="607072"/>
            <a:ext cx="3406590" cy="2554942"/>
          </a:xfrm>
          <a:prstGeom prst="rect">
            <a:avLst/>
          </a:prstGeom>
          <a:noFill/>
          <a:ln>
            <a:noFill/>
          </a:ln>
        </p:spPr>
      </p:pic>
      <p:pic>
        <p:nvPicPr>
          <p:cNvPr id="289" name="Google Shape;289;p14"/>
          <p:cNvPicPr preferRelativeResize="0"/>
          <p:nvPr>
            <p:ph idx="2" type="body"/>
          </p:nvPr>
        </p:nvPicPr>
        <p:blipFill rotWithShape="1">
          <a:blip r:embed="rId5">
            <a:alphaModFix/>
          </a:blip>
          <a:srcRect b="0" l="0" r="0" t="0"/>
          <a:stretch/>
        </p:blipFill>
        <p:spPr>
          <a:xfrm>
            <a:off x="355375" y="3405000"/>
            <a:ext cx="3406500" cy="2554800"/>
          </a:xfrm>
          <a:prstGeom prst="rect">
            <a:avLst/>
          </a:prstGeom>
          <a:noFill/>
          <a:ln>
            <a:noFill/>
          </a:ln>
        </p:spPr>
      </p:pic>
      <p:pic>
        <p:nvPicPr>
          <p:cNvPr id="290" name="Google Shape;290;p14"/>
          <p:cNvPicPr preferRelativeResize="0"/>
          <p:nvPr/>
        </p:nvPicPr>
        <p:blipFill rotWithShape="1">
          <a:blip r:embed="rId6">
            <a:alphaModFix/>
          </a:blip>
          <a:srcRect b="0" l="0" r="0" t="0"/>
          <a:stretch/>
        </p:blipFill>
        <p:spPr>
          <a:xfrm>
            <a:off x="3992775" y="2082495"/>
            <a:ext cx="3314090" cy="2269667"/>
          </a:xfrm>
          <a:prstGeom prst="rect">
            <a:avLst/>
          </a:prstGeom>
          <a:noFill/>
          <a:ln>
            <a:noFill/>
          </a:ln>
        </p:spPr>
      </p:pic>
      <p:sp>
        <p:nvSpPr>
          <p:cNvPr id="291" name="Google Shape;291;p14"/>
          <p:cNvSpPr txBox="1"/>
          <p:nvPr>
            <p:ph idx="12" type="sldNum"/>
          </p:nvPr>
        </p:nvSpPr>
        <p:spPr>
          <a:xfrm>
            <a:off x="92939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15"/>
          <p:cNvSpPr/>
          <p:nvPr/>
        </p:nvSpPr>
        <p:spPr>
          <a:xfrm>
            <a:off x="7785650" y="2515850"/>
            <a:ext cx="3861900" cy="3364800"/>
          </a:xfrm>
          <a:prstGeom prst="ellipse">
            <a:avLst/>
          </a:prstGeom>
          <a:solidFill>
            <a:srgbClr val="FF6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1" name="Google Shape;301;p15"/>
          <p:cNvSpPr txBox="1"/>
          <p:nvPr/>
        </p:nvSpPr>
        <p:spPr>
          <a:xfrm>
            <a:off x="6911577" y="953900"/>
            <a:ext cx="3498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Can be handled internally.</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May require documentation. </a:t>
            </a:r>
            <a:endParaRPr b="0" i="0" sz="1800" u="none" cap="none" strike="noStrike">
              <a:solidFill>
                <a:srgbClr val="000000"/>
              </a:solidFill>
              <a:latin typeface="Montserrat"/>
              <a:ea typeface="Montserrat"/>
              <a:cs typeface="Montserrat"/>
              <a:sym typeface="Montserrat"/>
            </a:endParaRPr>
          </a:p>
        </p:txBody>
      </p:sp>
      <p:sp>
        <p:nvSpPr>
          <p:cNvPr id="302" name="Google Shape;302;p15"/>
          <p:cNvSpPr txBox="1"/>
          <p:nvPr/>
        </p:nvSpPr>
        <p:spPr>
          <a:xfrm>
            <a:off x="1772850" y="4326750"/>
            <a:ext cx="41355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Needs multiple organizations and a variety of resources to solve.</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Will require use of ICS  </a:t>
            </a:r>
            <a:endParaRPr b="1" i="0" sz="1800" u="none" cap="none" strike="noStrike">
              <a:solidFill>
                <a:srgbClr val="000000"/>
              </a:solidFill>
              <a:latin typeface="Montserrat"/>
              <a:ea typeface="Montserrat"/>
              <a:cs typeface="Montserrat"/>
              <a:sym typeface="Montserrat"/>
            </a:endParaRPr>
          </a:p>
        </p:txBody>
      </p:sp>
      <p:sp>
        <p:nvSpPr>
          <p:cNvPr id="303" name="Google Shape;303;p15"/>
          <p:cNvSpPr/>
          <p:nvPr/>
        </p:nvSpPr>
        <p:spPr>
          <a:xfrm>
            <a:off x="3045700" y="953900"/>
            <a:ext cx="2962800" cy="1201800"/>
          </a:xfrm>
          <a:prstGeom prst="ellipse">
            <a:avLst/>
          </a:prstGeom>
          <a:solidFill>
            <a:srgbClr val="FF6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4" name="Google Shape;304;p15"/>
          <p:cNvSpPr txBox="1"/>
          <p:nvPr/>
        </p:nvSpPr>
        <p:spPr>
          <a:xfrm>
            <a:off x="3673900" y="1277750"/>
            <a:ext cx="1706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Montserrat"/>
                <a:ea typeface="Montserrat"/>
                <a:cs typeface="Montserrat"/>
                <a:sym typeface="Montserrat"/>
              </a:rPr>
              <a:t>Problem</a:t>
            </a:r>
            <a:endParaRPr b="1" i="0" sz="2400" u="none" cap="none" strike="noStrike">
              <a:solidFill>
                <a:schemeClr val="dk1"/>
              </a:solidFill>
              <a:latin typeface="Montserrat"/>
              <a:ea typeface="Montserrat"/>
              <a:cs typeface="Montserrat"/>
              <a:sym typeface="Montserrat"/>
            </a:endParaRPr>
          </a:p>
        </p:txBody>
      </p:sp>
      <p:cxnSp>
        <p:nvCxnSpPr>
          <p:cNvPr id="305" name="Google Shape;305;p15"/>
          <p:cNvCxnSpPr/>
          <p:nvPr/>
        </p:nvCxnSpPr>
        <p:spPr>
          <a:xfrm flipH="1" rot="10800000">
            <a:off x="590500" y="600700"/>
            <a:ext cx="5827800" cy="10500"/>
          </a:xfrm>
          <a:prstGeom prst="straightConnector1">
            <a:avLst/>
          </a:prstGeom>
          <a:noFill/>
          <a:ln cap="flat" cmpd="sng" w="28575">
            <a:solidFill>
              <a:schemeClr val="dk2"/>
            </a:solidFill>
            <a:prstDash val="solid"/>
            <a:round/>
            <a:headEnd len="sm" w="sm" type="none"/>
            <a:tailEnd len="sm" w="sm" type="none"/>
          </a:ln>
        </p:spPr>
      </p:cxnSp>
      <p:cxnSp>
        <p:nvCxnSpPr>
          <p:cNvPr id="306" name="Google Shape;306;p15"/>
          <p:cNvCxnSpPr/>
          <p:nvPr/>
        </p:nvCxnSpPr>
        <p:spPr>
          <a:xfrm flipH="1" rot="10800000">
            <a:off x="590500" y="2257900"/>
            <a:ext cx="5827800" cy="10500"/>
          </a:xfrm>
          <a:prstGeom prst="straightConnector1">
            <a:avLst/>
          </a:prstGeom>
          <a:noFill/>
          <a:ln cap="flat" cmpd="sng" w="28575">
            <a:solidFill>
              <a:schemeClr val="dk2"/>
            </a:solidFill>
            <a:prstDash val="solid"/>
            <a:round/>
            <a:headEnd len="sm" w="sm" type="none"/>
            <a:tailEnd len="sm" w="sm" type="none"/>
          </a:ln>
        </p:spPr>
      </p:cxnSp>
      <p:cxnSp>
        <p:nvCxnSpPr>
          <p:cNvPr id="307" name="Google Shape;307;p15"/>
          <p:cNvCxnSpPr/>
          <p:nvPr/>
        </p:nvCxnSpPr>
        <p:spPr>
          <a:xfrm flipH="1" rot="10800000">
            <a:off x="1839750" y="611075"/>
            <a:ext cx="4500" cy="550200"/>
          </a:xfrm>
          <a:prstGeom prst="straightConnector1">
            <a:avLst/>
          </a:prstGeom>
          <a:noFill/>
          <a:ln cap="flat" cmpd="sng" w="38100">
            <a:solidFill>
              <a:schemeClr val="dk2"/>
            </a:solidFill>
            <a:prstDash val="solid"/>
            <a:round/>
            <a:headEnd len="sm" w="sm" type="none"/>
            <a:tailEnd len="med" w="med" type="triangle"/>
          </a:ln>
        </p:spPr>
      </p:cxnSp>
      <p:cxnSp>
        <p:nvCxnSpPr>
          <p:cNvPr id="308" name="Google Shape;308;p15"/>
          <p:cNvCxnSpPr/>
          <p:nvPr/>
        </p:nvCxnSpPr>
        <p:spPr>
          <a:xfrm>
            <a:off x="1838875" y="1809225"/>
            <a:ext cx="0" cy="470700"/>
          </a:xfrm>
          <a:prstGeom prst="straightConnector1">
            <a:avLst/>
          </a:prstGeom>
          <a:noFill/>
          <a:ln cap="flat" cmpd="sng" w="38100">
            <a:solidFill>
              <a:schemeClr val="dk2"/>
            </a:solidFill>
            <a:prstDash val="solid"/>
            <a:round/>
            <a:headEnd len="sm" w="sm" type="none"/>
            <a:tailEnd len="med" w="med" type="triangle"/>
          </a:ln>
        </p:spPr>
      </p:cxnSp>
      <p:sp>
        <p:nvSpPr>
          <p:cNvPr id="309" name="Google Shape;309;p15"/>
          <p:cNvSpPr txBox="1"/>
          <p:nvPr/>
        </p:nvSpPr>
        <p:spPr>
          <a:xfrm>
            <a:off x="902550" y="1103200"/>
            <a:ext cx="1878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Transportation</a:t>
            </a:r>
            <a:endParaRPr b="0" i="0" sz="18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Capability</a:t>
            </a:r>
            <a:endParaRPr b="0" i="0" sz="1800" u="none" cap="none" strike="noStrike">
              <a:solidFill>
                <a:schemeClr val="dk1"/>
              </a:solidFill>
              <a:latin typeface="Montserrat"/>
              <a:ea typeface="Montserrat"/>
              <a:cs typeface="Montserrat"/>
              <a:sym typeface="Montserrat"/>
            </a:endParaRPr>
          </a:p>
        </p:txBody>
      </p:sp>
      <p:cxnSp>
        <p:nvCxnSpPr>
          <p:cNvPr id="310" name="Google Shape;310;p15"/>
          <p:cNvCxnSpPr/>
          <p:nvPr/>
        </p:nvCxnSpPr>
        <p:spPr>
          <a:xfrm>
            <a:off x="6008500" y="3652100"/>
            <a:ext cx="5739000" cy="3000"/>
          </a:xfrm>
          <a:prstGeom prst="straightConnector1">
            <a:avLst/>
          </a:prstGeom>
          <a:noFill/>
          <a:ln cap="flat" cmpd="sng" w="28575">
            <a:solidFill>
              <a:schemeClr val="dk2"/>
            </a:solidFill>
            <a:prstDash val="solid"/>
            <a:round/>
            <a:headEnd len="sm" w="sm" type="none"/>
            <a:tailEnd len="sm" w="sm" type="none"/>
          </a:ln>
        </p:spPr>
      </p:cxnSp>
      <p:cxnSp>
        <p:nvCxnSpPr>
          <p:cNvPr id="311" name="Google Shape;311;p15"/>
          <p:cNvCxnSpPr/>
          <p:nvPr/>
        </p:nvCxnSpPr>
        <p:spPr>
          <a:xfrm>
            <a:off x="6008500" y="4005850"/>
            <a:ext cx="5739000" cy="3000"/>
          </a:xfrm>
          <a:prstGeom prst="straightConnector1">
            <a:avLst/>
          </a:prstGeom>
          <a:noFill/>
          <a:ln cap="flat" cmpd="sng" w="28575">
            <a:solidFill>
              <a:schemeClr val="dk2"/>
            </a:solidFill>
            <a:prstDash val="solid"/>
            <a:round/>
            <a:headEnd len="sm" w="sm" type="none"/>
            <a:tailEnd len="sm" w="sm" type="none"/>
          </a:ln>
        </p:spPr>
      </p:cxnSp>
      <p:sp>
        <p:nvSpPr>
          <p:cNvPr id="312" name="Google Shape;312;p15"/>
          <p:cNvSpPr txBox="1"/>
          <p:nvPr/>
        </p:nvSpPr>
        <p:spPr>
          <a:xfrm>
            <a:off x="5949775" y="3652100"/>
            <a:ext cx="44604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Montserrat"/>
                <a:ea typeface="Montserrat"/>
                <a:cs typeface="Montserrat"/>
                <a:sym typeface="Montserrat"/>
              </a:rPr>
              <a:t>Transportation Capability</a:t>
            </a:r>
            <a:endParaRPr b="1" i="0" sz="1300" u="none" cap="none" strike="noStrike">
              <a:solidFill>
                <a:schemeClr val="dk1"/>
              </a:solidFill>
              <a:latin typeface="Montserrat"/>
              <a:ea typeface="Montserrat"/>
              <a:cs typeface="Montserrat"/>
              <a:sym typeface="Montserrat"/>
            </a:endParaRPr>
          </a:p>
        </p:txBody>
      </p:sp>
      <p:sp>
        <p:nvSpPr>
          <p:cNvPr id="313" name="Google Shape;313;p15"/>
          <p:cNvSpPr txBox="1"/>
          <p:nvPr/>
        </p:nvSpPr>
        <p:spPr>
          <a:xfrm>
            <a:off x="8863400" y="4556825"/>
            <a:ext cx="1706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Montserrat"/>
                <a:ea typeface="Montserrat"/>
                <a:cs typeface="Montserrat"/>
                <a:sym typeface="Montserrat"/>
              </a:rPr>
              <a:t>Problem</a:t>
            </a:r>
            <a:endParaRPr b="1" i="0" sz="24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16"/>
          <p:cNvSpPr txBox="1"/>
          <p:nvPr>
            <p:ph type="title"/>
          </p:nvPr>
        </p:nvSpPr>
        <p:spPr>
          <a:xfrm>
            <a:off x="440325" y="895650"/>
            <a:ext cx="5106000" cy="68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a:t>
            </a:r>
            <a:endParaRPr sz="3600">
              <a:latin typeface="Montserrat SemiBold"/>
              <a:ea typeface="Montserrat SemiBold"/>
              <a:cs typeface="Montserrat SemiBold"/>
              <a:sym typeface="Montserrat SemiBold"/>
            </a:endParaRPr>
          </a:p>
        </p:txBody>
      </p:sp>
      <p:sp>
        <p:nvSpPr>
          <p:cNvPr id="323" name="Google Shape;323;p16"/>
          <p:cNvSpPr txBox="1"/>
          <p:nvPr>
            <p:ph idx="1" type="body"/>
          </p:nvPr>
        </p:nvSpPr>
        <p:spPr>
          <a:xfrm>
            <a:off x="440325" y="1825625"/>
            <a:ext cx="5181600" cy="4351200"/>
          </a:xfrm>
          <a:prstGeom prst="rect">
            <a:avLst/>
          </a:prstGeom>
          <a:noFill/>
          <a:ln>
            <a:noFill/>
          </a:ln>
        </p:spPr>
        <p:txBody>
          <a:bodyPr anchorCtr="0" anchor="t" bIns="45700" lIns="91425" spcFirstLastPara="1" rIns="91425" wrap="square" tIns="45700">
            <a:normAutofit/>
          </a:bodyPr>
          <a:lstStyle/>
          <a:p>
            <a:pPr indent="-165100" lvl="0" marL="2286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Railroad maintenance staff may be sent to an emergency at any time.</a:t>
            </a:r>
            <a:endParaRPr sz="1800">
              <a:latin typeface="Montserrat"/>
              <a:ea typeface="Montserrat"/>
              <a:cs typeface="Montserrat"/>
              <a:sym typeface="Montserrat"/>
            </a:endParaRPr>
          </a:p>
          <a:p>
            <a:pPr indent="-165100" lvl="0" marL="228600" rtl="0" algn="l">
              <a:lnSpc>
                <a:spcPct val="15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Getting ready in advance will make for a more efficient response.</a:t>
            </a:r>
            <a:endParaRPr sz="1800">
              <a:latin typeface="Montserrat"/>
              <a:ea typeface="Montserrat"/>
              <a:cs typeface="Montserrat"/>
              <a:sym typeface="Montserrat"/>
            </a:endParaRPr>
          </a:p>
          <a:p>
            <a:pPr indent="-1905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Work vehicle kit</a:t>
            </a:r>
            <a:endParaRPr sz="1800">
              <a:latin typeface="Montserrat"/>
              <a:ea typeface="Montserrat"/>
              <a:cs typeface="Montserrat"/>
              <a:sym typeface="Montserrat"/>
            </a:endParaRPr>
          </a:p>
          <a:p>
            <a:pPr indent="-1905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Professional Drive Away Kit</a:t>
            </a:r>
            <a:endParaRPr sz="1800">
              <a:latin typeface="Montserrat"/>
              <a:ea typeface="Montserrat"/>
              <a:cs typeface="Montserrat"/>
              <a:sym typeface="Montserrat"/>
            </a:endParaRPr>
          </a:p>
        </p:txBody>
      </p:sp>
      <p:pic>
        <p:nvPicPr>
          <p:cNvPr id="324" name="Google Shape;324;p16"/>
          <p:cNvPicPr preferRelativeResize="0"/>
          <p:nvPr>
            <p:ph idx="2" type="body"/>
          </p:nvPr>
        </p:nvPicPr>
        <p:blipFill rotWithShape="1">
          <a:blip r:embed="rId4">
            <a:alphaModFix/>
          </a:blip>
          <a:srcRect b="0" l="0" r="0" t="0"/>
          <a:stretch/>
        </p:blipFill>
        <p:spPr>
          <a:xfrm>
            <a:off x="6780225" y="1579356"/>
            <a:ext cx="4857900" cy="3248100"/>
          </a:xfrm>
          <a:prstGeom prst="rect">
            <a:avLst/>
          </a:prstGeom>
          <a:noFill/>
          <a:ln>
            <a:noFill/>
          </a:ln>
        </p:spPr>
      </p:pic>
      <p:sp>
        <p:nvSpPr>
          <p:cNvPr id="325" name="Google Shape;325;p16"/>
          <p:cNvSpPr txBox="1"/>
          <p:nvPr>
            <p:ph idx="12" type="sldNum"/>
          </p:nvPr>
        </p:nvSpPr>
        <p:spPr>
          <a:xfrm>
            <a:off x="9304275" y="625282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sp>
        <p:nvSpPr>
          <p:cNvPr id="334" name="Google Shape;334;p17"/>
          <p:cNvSpPr txBox="1"/>
          <p:nvPr>
            <p:ph type="title"/>
          </p:nvPr>
        </p:nvSpPr>
        <p:spPr>
          <a:xfrm>
            <a:off x="657225" y="1154473"/>
            <a:ext cx="7046700" cy="630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Railroads</a:t>
            </a:r>
            <a:endParaRPr sz="3600">
              <a:latin typeface="Montserrat SemiBold"/>
              <a:ea typeface="Montserrat SemiBold"/>
              <a:cs typeface="Montserrat SemiBold"/>
              <a:sym typeface="Montserrat SemiBold"/>
            </a:endParaRPr>
          </a:p>
        </p:txBody>
      </p:sp>
      <p:sp>
        <p:nvSpPr>
          <p:cNvPr id="335" name="Google Shape;335;p17"/>
          <p:cNvSpPr txBox="1"/>
          <p:nvPr>
            <p:ph idx="1" type="body"/>
          </p:nvPr>
        </p:nvSpPr>
        <p:spPr>
          <a:xfrm>
            <a:off x="676656" y="2011680"/>
            <a:ext cx="4741649" cy="3766185"/>
          </a:xfrm>
          <a:prstGeom prst="rect">
            <a:avLst/>
          </a:prstGeom>
          <a:noFill/>
          <a:ln>
            <a:noFill/>
          </a:ln>
        </p:spPr>
        <p:txBody>
          <a:bodyPr anchorCtr="0" anchor="t" bIns="45700" lIns="91425" spcFirstLastPara="1" rIns="91425" wrap="square" tIns="45700">
            <a:normAutofit/>
          </a:bodyPr>
          <a:lstStyle/>
          <a:p>
            <a:pPr indent="-165100" lvl="0" marL="2286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Family preparedness</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Family plan</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Family car kit</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Family supplies at home</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Community Emergency Response Team (CERT)</a:t>
            </a:r>
            <a:endParaRPr sz="1800">
              <a:latin typeface="Montserrat"/>
              <a:ea typeface="Montserrat"/>
              <a:cs typeface="Montserrat"/>
              <a:sym typeface="Montserrat"/>
            </a:endParaRPr>
          </a:p>
        </p:txBody>
      </p:sp>
      <p:pic>
        <p:nvPicPr>
          <p:cNvPr id="336" name="Google Shape;336;p17"/>
          <p:cNvPicPr preferRelativeResize="0"/>
          <p:nvPr/>
        </p:nvPicPr>
        <p:blipFill rotWithShape="1">
          <a:blip r:embed="rId4">
            <a:alphaModFix/>
          </a:blip>
          <a:srcRect b="0" l="0" r="0" t="0"/>
          <a:stretch/>
        </p:blipFill>
        <p:spPr>
          <a:xfrm>
            <a:off x="5690876" y="3651836"/>
            <a:ext cx="3059722" cy="2179539"/>
          </a:xfrm>
          <a:prstGeom prst="rect">
            <a:avLst/>
          </a:prstGeom>
          <a:noFill/>
          <a:ln>
            <a:noFill/>
          </a:ln>
        </p:spPr>
      </p:pic>
      <p:pic>
        <p:nvPicPr>
          <p:cNvPr id="337" name="Google Shape;337;p17"/>
          <p:cNvPicPr preferRelativeResize="0"/>
          <p:nvPr/>
        </p:nvPicPr>
        <p:blipFill rotWithShape="1">
          <a:blip r:embed="rId5">
            <a:alphaModFix/>
          </a:blip>
          <a:srcRect b="0" l="0" r="0" t="0"/>
          <a:stretch/>
        </p:blipFill>
        <p:spPr>
          <a:xfrm>
            <a:off x="8816412" y="3887906"/>
            <a:ext cx="2734164" cy="1947669"/>
          </a:xfrm>
          <a:prstGeom prst="rect">
            <a:avLst/>
          </a:prstGeom>
          <a:noFill/>
          <a:ln>
            <a:noFill/>
          </a:ln>
        </p:spPr>
      </p:pic>
      <p:pic>
        <p:nvPicPr>
          <p:cNvPr id="338" name="Google Shape;338;p17"/>
          <p:cNvPicPr preferRelativeResize="0"/>
          <p:nvPr/>
        </p:nvPicPr>
        <p:blipFill rotWithShape="1">
          <a:blip r:embed="rId6">
            <a:alphaModFix/>
          </a:blip>
          <a:srcRect b="0" l="0" r="0" t="0"/>
          <a:stretch/>
        </p:blipFill>
        <p:spPr>
          <a:xfrm>
            <a:off x="5690877" y="1415499"/>
            <a:ext cx="3059725" cy="2179531"/>
          </a:xfrm>
          <a:prstGeom prst="rect">
            <a:avLst/>
          </a:prstGeom>
          <a:noFill/>
          <a:ln>
            <a:noFill/>
          </a:ln>
        </p:spPr>
      </p:pic>
      <p:pic>
        <p:nvPicPr>
          <p:cNvPr id="339" name="Google Shape;339;p17"/>
          <p:cNvPicPr preferRelativeResize="0"/>
          <p:nvPr/>
        </p:nvPicPr>
        <p:blipFill rotWithShape="1">
          <a:blip r:embed="rId7">
            <a:alphaModFix/>
          </a:blip>
          <a:srcRect b="0" l="0" r="0" t="0"/>
          <a:stretch/>
        </p:blipFill>
        <p:spPr>
          <a:xfrm>
            <a:off x="8816410" y="349650"/>
            <a:ext cx="2734163" cy="3462470"/>
          </a:xfrm>
          <a:prstGeom prst="rect">
            <a:avLst/>
          </a:prstGeom>
          <a:noFill/>
          <a:ln>
            <a:noFill/>
          </a:ln>
        </p:spPr>
      </p:pic>
      <p:sp>
        <p:nvSpPr>
          <p:cNvPr id="340" name="Google Shape;340;p17"/>
          <p:cNvSpPr txBox="1"/>
          <p:nvPr>
            <p:ph idx="12" type="sldNum"/>
          </p:nvPr>
        </p:nvSpPr>
        <p:spPr>
          <a:xfrm>
            <a:off x="92835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p18"/>
          <p:cNvSpPr txBox="1"/>
          <p:nvPr>
            <p:ph type="title"/>
          </p:nvPr>
        </p:nvSpPr>
        <p:spPr>
          <a:xfrm>
            <a:off x="1487400" y="365125"/>
            <a:ext cx="9217200" cy="1325700"/>
          </a:xfrm>
          <a:prstGeom prst="rect">
            <a:avLst/>
          </a:prstGeom>
          <a:solidFill>
            <a:schemeClr val="accen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Font typeface="Calibri"/>
              <a:buNone/>
            </a:pPr>
            <a:r>
              <a:rPr b="1" lang="en-US" sz="7200">
                <a:solidFill>
                  <a:schemeClr val="lt1"/>
                </a:solidFill>
              </a:rPr>
              <a:t>15 Minute BREAK</a:t>
            </a:r>
            <a:endParaRPr>
              <a:solidFill>
                <a:schemeClr val="lt1"/>
              </a:solidFill>
            </a:endParaRPr>
          </a:p>
        </p:txBody>
      </p:sp>
      <p:pic>
        <p:nvPicPr>
          <p:cNvPr id="350" name="Google Shape;350;p18"/>
          <p:cNvPicPr preferRelativeResize="0"/>
          <p:nvPr>
            <p:ph idx="1" type="body"/>
          </p:nvPr>
        </p:nvPicPr>
        <p:blipFill rotWithShape="1">
          <a:blip r:embed="rId4">
            <a:alphaModFix/>
          </a:blip>
          <a:srcRect b="0" l="0" r="0" t="0"/>
          <a:stretch/>
        </p:blipFill>
        <p:spPr>
          <a:xfrm>
            <a:off x="3588151" y="1825625"/>
            <a:ext cx="5015700" cy="3761700"/>
          </a:xfrm>
          <a:prstGeom prst="rect">
            <a:avLst/>
          </a:prstGeom>
          <a:noFill/>
          <a:ln>
            <a:noFill/>
          </a:ln>
        </p:spPr>
      </p:pic>
      <p:sp>
        <p:nvSpPr>
          <p:cNvPr id="351" name="Google Shape;351;p18"/>
          <p:cNvSpPr txBox="1"/>
          <p:nvPr/>
        </p:nvSpPr>
        <p:spPr>
          <a:xfrm>
            <a:off x="3588151" y="5580850"/>
            <a:ext cx="4771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Union Pacific Snow Train. Source: Edwards, 2005.</a:t>
            </a:r>
            <a:endParaRPr b="0" i="0" sz="1000" u="none" cap="none" strike="noStrike">
              <a:solidFill>
                <a:srgbClr val="000000"/>
              </a:solidFill>
              <a:latin typeface="Montserrat Light"/>
              <a:ea typeface="Montserrat Light"/>
              <a:cs typeface="Montserrat Light"/>
              <a:sym typeface="Montserrat Light"/>
            </a:endParaRPr>
          </a:p>
        </p:txBody>
      </p:sp>
      <p:sp>
        <p:nvSpPr>
          <p:cNvPr id="352" name="Google Shape;352;p18"/>
          <p:cNvSpPr txBox="1"/>
          <p:nvPr>
            <p:ph idx="12" type="sldNum"/>
          </p:nvPr>
        </p:nvSpPr>
        <p:spPr>
          <a:xfrm>
            <a:off x="93042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0" name="Shape 360"/>
        <p:cNvGrpSpPr/>
        <p:nvPr/>
      </p:nvGrpSpPr>
      <p:grpSpPr>
        <a:xfrm>
          <a:off x="0" y="0"/>
          <a:ext cx="0" cy="0"/>
          <a:chOff x="0" y="0"/>
          <a:chExt cx="0" cy="0"/>
        </a:xfrm>
      </p:grpSpPr>
      <p:sp>
        <p:nvSpPr>
          <p:cNvPr id="361" name="Google Shape;361;p19"/>
          <p:cNvSpPr txBox="1"/>
          <p:nvPr>
            <p:ph type="title"/>
          </p:nvPr>
        </p:nvSpPr>
        <p:spPr>
          <a:xfrm>
            <a:off x="838200" y="1824000"/>
            <a:ext cx="10515600" cy="113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Arguments for Using the Incident Command System </a:t>
            </a:r>
            <a:endParaRPr sz="3600">
              <a:latin typeface="Montserrat SemiBold"/>
              <a:ea typeface="Montserrat SemiBold"/>
              <a:cs typeface="Montserrat SemiBold"/>
              <a:sym typeface="Montserrat SemiBold"/>
            </a:endParaRPr>
          </a:p>
        </p:txBody>
      </p:sp>
      <p:sp>
        <p:nvSpPr>
          <p:cNvPr id="362" name="Google Shape;362;p19"/>
          <p:cNvSpPr txBox="1"/>
          <p:nvPr>
            <p:ph idx="1" type="body"/>
          </p:nvPr>
        </p:nvSpPr>
        <p:spPr>
          <a:xfrm>
            <a:off x="838200" y="3175023"/>
            <a:ext cx="10515600" cy="26004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rPr lang="en-US" sz="1800">
                <a:latin typeface="Montserrat SemiBold"/>
                <a:ea typeface="Montserrat SemiBold"/>
                <a:cs typeface="Montserrat SemiBold"/>
                <a:sym typeface="Montserrat SemiBold"/>
              </a:rPr>
              <a:t>HazMat </a:t>
            </a:r>
            <a:r>
              <a:rPr lang="en-US" sz="1800">
                <a:latin typeface="Montserrat"/>
                <a:ea typeface="Montserrat"/>
                <a:cs typeface="Montserrat"/>
                <a:sym typeface="Montserrat"/>
              </a:rPr>
              <a:t>– EPA mandated use</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US" sz="1800">
                <a:latin typeface="Montserrat SemiBold"/>
                <a:ea typeface="Montserrat SemiBold"/>
                <a:cs typeface="Montserrat SemiBold"/>
                <a:sym typeface="Montserrat SemiBold"/>
              </a:rPr>
              <a:t>Legal </a:t>
            </a:r>
            <a:r>
              <a:rPr lang="en-US" sz="1800">
                <a:latin typeface="Montserrat"/>
                <a:ea typeface="Montserrat"/>
                <a:cs typeface="Montserrat"/>
                <a:sym typeface="Montserrat"/>
              </a:rPr>
              <a:t>– Best Practice, good defense for civil litigation</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US" sz="1800">
                <a:latin typeface="Montserrat SemiBold"/>
                <a:ea typeface="Montserrat SemiBold"/>
                <a:cs typeface="Montserrat SemiBold"/>
                <a:sym typeface="Montserrat SemiBold"/>
              </a:rPr>
              <a:t>Safety </a:t>
            </a:r>
            <a:r>
              <a:rPr lang="en-US" sz="1800">
                <a:latin typeface="Montserrat"/>
                <a:ea typeface="Montserrat"/>
                <a:cs typeface="Montserrat"/>
                <a:sym typeface="Montserrat"/>
              </a:rPr>
              <a:t>- primary reason why ICS was created in the first place.</a:t>
            </a:r>
            <a:endParaRPr sz="1800">
              <a:latin typeface="Montserrat"/>
              <a:ea typeface="Montserrat"/>
              <a:cs typeface="Montserrat"/>
              <a:sym typeface="Montserrat"/>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Do we cut corners when under pressure and/or tired?</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extLst>
                  <a:ext uri="http://customooxmlschemas.google.com/">
                    <go:slidesCustomData xmlns:go="http://customooxmlschemas.google.com/" textRoundtripDataId="0"/>
                  </a:ext>
                </a:extLst>
              </a:rPr>
              <a:t>Common Operational Picture</a:t>
            </a:r>
            <a:endParaRPr sz="1800">
              <a:latin typeface="Montserrat SemiBold"/>
              <a:ea typeface="Montserrat SemiBold"/>
              <a:cs typeface="Montserrat SemiBold"/>
              <a:sym typeface="Montserrat SemiBold"/>
            </a:endParaRPr>
          </a:p>
        </p:txBody>
      </p:sp>
      <p:sp>
        <p:nvSpPr>
          <p:cNvPr id="363" name="Google Shape;363;p19"/>
          <p:cNvSpPr txBox="1"/>
          <p:nvPr>
            <p:ph idx="12" type="sldNum"/>
          </p:nvPr>
        </p:nvSpPr>
        <p:spPr>
          <a:xfrm>
            <a:off x="92732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2"/>
          <p:cNvSpPr txBox="1"/>
          <p:nvPr>
            <p:ph type="title"/>
          </p:nvPr>
        </p:nvSpPr>
        <p:spPr>
          <a:xfrm>
            <a:off x="355925" y="909550"/>
            <a:ext cx="10515600" cy="609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200">
                <a:latin typeface="Montserrat SemiBold"/>
                <a:ea typeface="Montserrat SemiBold"/>
                <a:cs typeface="Montserrat SemiBold"/>
                <a:sym typeface="Montserrat SemiBold"/>
              </a:rPr>
              <a:t>ICS and Extreme Weather</a:t>
            </a:r>
            <a:endParaRPr sz="3200">
              <a:latin typeface="Montserrat SemiBold"/>
              <a:ea typeface="Montserrat SemiBold"/>
              <a:cs typeface="Montserrat SemiBold"/>
              <a:sym typeface="Montserrat SemiBold"/>
            </a:endParaRPr>
          </a:p>
        </p:txBody>
      </p:sp>
      <p:sp>
        <p:nvSpPr>
          <p:cNvPr id="104" name="Google Shape;104;p2"/>
          <p:cNvSpPr txBox="1"/>
          <p:nvPr>
            <p:ph idx="1" type="body"/>
          </p:nvPr>
        </p:nvSpPr>
        <p:spPr>
          <a:xfrm>
            <a:off x="452375" y="1613325"/>
            <a:ext cx="5181600" cy="4523700"/>
          </a:xfrm>
          <a:prstGeom prst="rect">
            <a:avLst/>
          </a:prstGeom>
          <a:noFill/>
          <a:ln>
            <a:noFill/>
          </a:ln>
        </p:spPr>
        <p:txBody>
          <a:bodyPr anchorCtr="0" anchor="t" bIns="45700" lIns="91425" spcFirstLastPara="1" rIns="91425" wrap="square" tIns="45700">
            <a:normAutofit/>
          </a:bodyPr>
          <a:lstStyle/>
          <a:p>
            <a:pPr indent="-16510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Introduction of ICS</a:t>
            </a:r>
            <a:endParaRPr sz="1800">
              <a:latin typeface="Montserrat"/>
              <a:ea typeface="Montserrat"/>
              <a:cs typeface="Montserrat"/>
              <a:sym typeface="Montserrat"/>
            </a:endParaRPr>
          </a:p>
          <a:p>
            <a:pPr indent="-1651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Self-introductions of students</a:t>
            </a:r>
            <a:endParaRPr sz="1800">
              <a:latin typeface="Montserrat"/>
              <a:ea typeface="Montserrat"/>
              <a:cs typeface="Montserrat"/>
              <a:sym typeface="Montserrat"/>
            </a:endParaRPr>
          </a:p>
          <a:p>
            <a:pPr indent="-1651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Workshop housekeeping</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 message</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Restrooms and breaks</a:t>
            </a:r>
            <a:endParaRPr sz="1800">
              <a:latin typeface="Montserrat"/>
              <a:ea typeface="Montserrat"/>
              <a:cs typeface="Montserrat"/>
              <a:sym typeface="Montserrat"/>
            </a:endParaRPr>
          </a:p>
          <a:p>
            <a:pPr indent="-1651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Workshop materials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PowerPoint slides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ICS Quick Start Cards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FOG</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Supervisor’s Folder</a:t>
            </a:r>
            <a:endParaRPr sz="1800">
              <a:latin typeface="Montserrat"/>
              <a:ea typeface="Montserrat"/>
              <a:cs typeface="Montserrat"/>
              <a:sym typeface="Montserrat"/>
            </a:endParaRPr>
          </a:p>
        </p:txBody>
      </p:sp>
      <p:pic>
        <p:nvPicPr>
          <p:cNvPr id="105" name="Google Shape;105;p2"/>
          <p:cNvPicPr preferRelativeResize="0"/>
          <p:nvPr>
            <p:ph idx="2" type="body"/>
          </p:nvPr>
        </p:nvPicPr>
        <p:blipFill rotWithShape="1">
          <a:blip r:embed="rId4">
            <a:alphaModFix/>
          </a:blip>
          <a:srcRect b="0" l="0" r="0" t="0"/>
          <a:stretch/>
        </p:blipFill>
        <p:spPr>
          <a:xfrm>
            <a:off x="7482300" y="344125"/>
            <a:ext cx="3871500" cy="3619200"/>
          </a:xfrm>
          <a:prstGeom prst="rect">
            <a:avLst/>
          </a:prstGeom>
          <a:noFill/>
          <a:ln>
            <a:noFill/>
          </a:ln>
        </p:spPr>
      </p:pic>
      <p:pic>
        <p:nvPicPr>
          <p:cNvPr id="106" name="Google Shape;106;p2"/>
          <p:cNvPicPr preferRelativeResize="0"/>
          <p:nvPr/>
        </p:nvPicPr>
        <p:blipFill rotWithShape="1">
          <a:blip r:embed="rId5">
            <a:alphaModFix/>
          </a:blip>
          <a:srcRect b="0" l="0" r="0" t="0"/>
          <a:stretch/>
        </p:blipFill>
        <p:spPr>
          <a:xfrm>
            <a:off x="7482300" y="4129775"/>
            <a:ext cx="3871501" cy="2384100"/>
          </a:xfrm>
          <a:prstGeom prst="rect">
            <a:avLst/>
          </a:prstGeom>
          <a:noFill/>
          <a:ln>
            <a:noFill/>
          </a:ln>
        </p:spPr>
      </p:pic>
      <p:sp>
        <p:nvSpPr>
          <p:cNvPr id="107" name="Google Shape;107;p2"/>
          <p:cNvSpPr txBox="1"/>
          <p:nvPr>
            <p:ph idx="12" type="sldNum"/>
          </p:nvPr>
        </p:nvSpPr>
        <p:spPr>
          <a:xfrm>
            <a:off x="9293925" y="623212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lt2"/>
                </a:solidFill>
              </a:rPr>
              <a:t>‹#›</a:t>
            </a:fld>
            <a:endParaRPr>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p20"/>
          <p:cNvSpPr txBox="1"/>
          <p:nvPr>
            <p:ph type="title"/>
          </p:nvPr>
        </p:nvSpPr>
        <p:spPr>
          <a:xfrm>
            <a:off x="6599065" y="738735"/>
            <a:ext cx="5490300" cy="1302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500">
                <a:solidFill>
                  <a:schemeClr val="lt1"/>
                </a:solidFill>
                <a:latin typeface="Montserrat SemiBold"/>
                <a:ea typeface="Montserrat SemiBold"/>
                <a:cs typeface="Montserrat SemiBold"/>
                <a:sym typeface="Montserrat SemiBold"/>
              </a:rPr>
              <a:t>Five ICS Roles Possible for Rail Personnel</a:t>
            </a:r>
            <a:endParaRPr sz="3500">
              <a:solidFill>
                <a:schemeClr val="lt1"/>
              </a:solidFill>
              <a:latin typeface="Montserrat SemiBold"/>
              <a:ea typeface="Montserrat SemiBold"/>
              <a:cs typeface="Montserrat SemiBold"/>
              <a:sym typeface="Montserrat SemiBold"/>
            </a:endParaRPr>
          </a:p>
        </p:txBody>
      </p:sp>
      <p:sp>
        <p:nvSpPr>
          <p:cNvPr id="373" name="Google Shape;373;p20"/>
          <p:cNvSpPr txBox="1"/>
          <p:nvPr>
            <p:ph idx="1" type="body"/>
          </p:nvPr>
        </p:nvSpPr>
        <p:spPr>
          <a:xfrm>
            <a:off x="688150" y="880225"/>
            <a:ext cx="4960500" cy="49365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Join an existing ICS in Operations</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Wildland Fire</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Join an existing ICS in Planning/Intelligence</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Subject matter expert in derailment</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Unified Command</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In natural disaster: Hurricane Sandy, New York</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Assume command</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Flash flood wash out of rail lines</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Incident Commander</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Event occurs right in front of you</a:t>
            </a:r>
            <a:endParaRPr sz="1800">
              <a:latin typeface="Montserrat"/>
              <a:ea typeface="Montserrat"/>
              <a:cs typeface="Montserrat"/>
              <a:sym typeface="Montserrat"/>
            </a:endParaRPr>
          </a:p>
        </p:txBody>
      </p:sp>
      <p:pic>
        <p:nvPicPr>
          <p:cNvPr id="374" name="Google Shape;374;p20"/>
          <p:cNvPicPr preferRelativeResize="0"/>
          <p:nvPr>
            <p:ph idx="2" type="body"/>
          </p:nvPr>
        </p:nvPicPr>
        <p:blipFill rotWithShape="1">
          <a:blip r:embed="rId4">
            <a:alphaModFix/>
          </a:blip>
          <a:srcRect b="0" l="0" r="0" t="0"/>
          <a:stretch/>
        </p:blipFill>
        <p:spPr>
          <a:xfrm>
            <a:off x="6967475" y="2255134"/>
            <a:ext cx="4753500" cy="3561600"/>
          </a:xfrm>
          <a:prstGeom prst="rect">
            <a:avLst/>
          </a:prstGeom>
          <a:noFill/>
          <a:ln>
            <a:noFill/>
          </a:ln>
        </p:spPr>
      </p:pic>
      <p:sp>
        <p:nvSpPr>
          <p:cNvPr id="375" name="Google Shape;375;p20"/>
          <p:cNvSpPr txBox="1"/>
          <p:nvPr/>
        </p:nvSpPr>
        <p:spPr>
          <a:xfrm>
            <a:off x="6967475" y="5885524"/>
            <a:ext cx="4753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Long Island Railroad tracks in The Rockaways after Hurricane Sandy. </a:t>
            </a:r>
            <a:endParaRPr b="0" i="0" sz="1000" u="none" cap="none" strike="noStrike">
              <a:solidFill>
                <a:schemeClr val="lt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Source: Metropolitan Transit Authority.</a:t>
            </a:r>
            <a:endParaRPr b="0" i="0" sz="1000" u="none" cap="none" strike="noStrike">
              <a:solidFill>
                <a:schemeClr val="lt1"/>
              </a:solidFill>
              <a:latin typeface="Montserrat Light"/>
              <a:ea typeface="Montserrat Light"/>
              <a:cs typeface="Montserrat Light"/>
              <a:sym typeface="Montserrat Light"/>
            </a:endParaRPr>
          </a:p>
        </p:txBody>
      </p:sp>
      <p:sp>
        <p:nvSpPr>
          <p:cNvPr id="376" name="Google Shape;376;p20"/>
          <p:cNvSpPr txBox="1"/>
          <p:nvPr>
            <p:ph idx="12" type="sldNum"/>
          </p:nvPr>
        </p:nvSpPr>
        <p:spPr>
          <a:xfrm>
            <a:off x="9273200" y="623212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21"/>
          <p:cNvSpPr txBox="1"/>
          <p:nvPr>
            <p:ph type="title"/>
          </p:nvPr>
        </p:nvSpPr>
        <p:spPr>
          <a:xfrm>
            <a:off x="361650" y="720225"/>
            <a:ext cx="10515600" cy="117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Wildland Fires</a:t>
            </a:r>
            <a:endParaRPr sz="3600">
              <a:latin typeface="Montserrat SemiBold"/>
              <a:ea typeface="Montserrat SemiBold"/>
              <a:cs typeface="Montserrat SemiBold"/>
              <a:sym typeface="Montserrat SemiBold"/>
            </a:endParaRPr>
          </a:p>
        </p:txBody>
      </p:sp>
      <p:sp>
        <p:nvSpPr>
          <p:cNvPr id="386" name="Google Shape;386;p21"/>
          <p:cNvSpPr txBox="1"/>
          <p:nvPr>
            <p:ph idx="1" type="body"/>
          </p:nvPr>
        </p:nvSpPr>
        <p:spPr>
          <a:xfrm>
            <a:off x="423825" y="2005138"/>
            <a:ext cx="5181600" cy="4351200"/>
          </a:xfrm>
          <a:prstGeom prst="rect">
            <a:avLst/>
          </a:prstGeom>
          <a:noFill/>
          <a:ln>
            <a:noFill/>
          </a:ln>
        </p:spPr>
        <p:txBody>
          <a:bodyPr anchorCtr="0" anchor="t" bIns="45700" lIns="91425" spcFirstLastPara="1" rIns="91425" wrap="square" tIns="45700">
            <a:normAutofit/>
          </a:bodyPr>
          <a:lstStyle/>
          <a:p>
            <a:pPr indent="-19177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Minnesota estimates that trains cause 3% of all wildland fires in the state.</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Extreme weather is causing hot weather to be experienced farther north, causing droughts and wind that can fan wildland fires.</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Total cost of wildland fires is $2.5 billion/year and rising (Wildfire Mitigation and Management Commission, 2023).</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Railroads have created fire trains that provide tanks of water, first responder transportation, and even a caboose as an emergency operations center.</a:t>
            </a:r>
            <a:endParaRPr sz="1800">
              <a:latin typeface="Montserrat"/>
              <a:ea typeface="Montserrat"/>
              <a:cs typeface="Montserrat"/>
              <a:sym typeface="Montserrat"/>
            </a:endParaRPr>
          </a:p>
        </p:txBody>
      </p:sp>
      <p:pic>
        <p:nvPicPr>
          <p:cNvPr id="387" name="Google Shape;387;p21"/>
          <p:cNvPicPr preferRelativeResize="0"/>
          <p:nvPr>
            <p:ph idx="2" type="body"/>
          </p:nvPr>
        </p:nvPicPr>
        <p:blipFill rotWithShape="1">
          <a:blip r:embed="rId4">
            <a:alphaModFix/>
          </a:blip>
          <a:srcRect b="0" l="0" r="0" t="0"/>
          <a:stretch/>
        </p:blipFill>
        <p:spPr>
          <a:xfrm>
            <a:off x="6445578" y="2084265"/>
            <a:ext cx="5181600" cy="3454500"/>
          </a:xfrm>
          <a:prstGeom prst="rect">
            <a:avLst/>
          </a:prstGeom>
          <a:noFill/>
          <a:ln>
            <a:noFill/>
          </a:ln>
        </p:spPr>
      </p:pic>
      <p:sp>
        <p:nvSpPr>
          <p:cNvPr id="388" name="Google Shape;388;p21"/>
          <p:cNvSpPr txBox="1"/>
          <p:nvPr/>
        </p:nvSpPr>
        <p:spPr>
          <a:xfrm>
            <a:off x="6445570" y="5538665"/>
            <a:ext cx="3290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BNSF Fire Train. Source: BNSF. </a:t>
            </a:r>
            <a:endParaRPr b="0" i="0" sz="1000" u="none" cap="none" strike="noStrike">
              <a:solidFill>
                <a:srgbClr val="000000"/>
              </a:solidFill>
              <a:latin typeface="Montserrat Light"/>
              <a:ea typeface="Montserrat Light"/>
              <a:cs typeface="Montserrat Light"/>
              <a:sym typeface="Montserrat Light"/>
            </a:endParaRPr>
          </a:p>
        </p:txBody>
      </p:sp>
      <p:sp>
        <p:nvSpPr>
          <p:cNvPr id="389" name="Google Shape;389;p21"/>
          <p:cNvSpPr txBox="1"/>
          <p:nvPr>
            <p:ph idx="12" type="sldNum"/>
          </p:nvPr>
        </p:nvSpPr>
        <p:spPr>
          <a:xfrm>
            <a:off x="92835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7" name="Shape 397"/>
        <p:cNvGrpSpPr/>
        <p:nvPr/>
      </p:nvGrpSpPr>
      <p:grpSpPr>
        <a:xfrm>
          <a:off x="0" y="0"/>
          <a:ext cx="0" cy="0"/>
          <a:chOff x="0" y="0"/>
          <a:chExt cx="0" cy="0"/>
        </a:xfrm>
      </p:grpSpPr>
      <p:sp>
        <p:nvSpPr>
          <p:cNvPr id="398" name="Google Shape;398;p22"/>
          <p:cNvSpPr txBox="1"/>
          <p:nvPr>
            <p:ph type="title"/>
          </p:nvPr>
        </p:nvSpPr>
        <p:spPr>
          <a:xfrm>
            <a:off x="6326324" y="406576"/>
            <a:ext cx="5551200" cy="1001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 Join Existing Incident Command System</a:t>
            </a:r>
            <a:endParaRPr sz="3600">
              <a:latin typeface="Montserrat SemiBold"/>
              <a:ea typeface="Montserrat SemiBold"/>
              <a:cs typeface="Montserrat SemiBold"/>
              <a:sym typeface="Montserrat SemiBold"/>
            </a:endParaRPr>
          </a:p>
        </p:txBody>
      </p:sp>
      <p:sp>
        <p:nvSpPr>
          <p:cNvPr id="399" name="Google Shape;399;p22"/>
          <p:cNvSpPr txBox="1"/>
          <p:nvPr>
            <p:ph idx="1" type="body"/>
          </p:nvPr>
        </p:nvSpPr>
        <p:spPr>
          <a:xfrm>
            <a:off x="6326325" y="1566625"/>
            <a:ext cx="4797300" cy="5001600"/>
          </a:xfrm>
          <a:prstGeom prst="rect">
            <a:avLst/>
          </a:prstGeom>
          <a:noFill/>
          <a:ln>
            <a:noFill/>
          </a:ln>
        </p:spPr>
        <p:txBody>
          <a:bodyPr anchorCtr="0" anchor="t" bIns="45700" lIns="91425" spcFirstLastPara="1" rIns="91425" wrap="square" tIns="45700">
            <a:normAutofit/>
          </a:bodyPr>
          <a:lstStyle/>
          <a:p>
            <a:pPr indent="-172085" lvl="0" marL="228600" rtl="0" algn="l">
              <a:lnSpc>
                <a:spcPct val="100000"/>
              </a:lnSpc>
              <a:spcBef>
                <a:spcPts val="0"/>
              </a:spcBef>
              <a:spcAft>
                <a:spcPts val="0"/>
              </a:spcAft>
              <a:buClr>
                <a:schemeClr val="dk1"/>
              </a:buClr>
              <a:buSzPts val="1700"/>
              <a:buFont typeface="Montserrat"/>
              <a:buChar char="●"/>
            </a:pPr>
            <a:r>
              <a:rPr lang="en-US" sz="1700">
                <a:latin typeface="Montserrat"/>
                <a:ea typeface="Montserrat"/>
                <a:cs typeface="Montserrat"/>
                <a:sym typeface="Montserrat"/>
              </a:rPr>
              <a:t>Railroad’s help would be requested by another agency, like a fire department</a:t>
            </a:r>
            <a:endParaRPr sz="1700">
              <a:latin typeface="Montserrat"/>
              <a:ea typeface="Montserrat"/>
              <a:cs typeface="Montserrat"/>
              <a:sym typeface="Montserrat"/>
            </a:endParaRPr>
          </a:p>
          <a:p>
            <a:pPr indent="-172085" lvl="0" marL="228600" rtl="0" algn="l">
              <a:lnSpc>
                <a:spcPct val="100000"/>
              </a:lnSpc>
              <a:spcBef>
                <a:spcPts val="1000"/>
              </a:spcBef>
              <a:spcAft>
                <a:spcPts val="0"/>
              </a:spcAft>
              <a:buClr>
                <a:schemeClr val="dk1"/>
              </a:buClr>
              <a:buSzPts val="1700"/>
              <a:buFont typeface="Montserrat"/>
              <a:buChar char="●"/>
            </a:pPr>
            <a:r>
              <a:rPr lang="en-US" sz="1700">
                <a:latin typeface="Montserrat"/>
                <a:ea typeface="Montserrat"/>
                <a:cs typeface="Montserrat"/>
                <a:sym typeface="Montserrat"/>
              </a:rPr>
              <a:t>Railroad maintenance personnel would be dispatched from their normal duties to assist the requesting agency with access, right of way clearance, expedient repairs, or similar work.</a:t>
            </a:r>
            <a:endParaRPr sz="1700">
              <a:latin typeface="Montserrat"/>
              <a:ea typeface="Montserrat"/>
              <a:cs typeface="Montserrat"/>
              <a:sym typeface="Montserrat"/>
            </a:endParaRPr>
          </a:p>
          <a:p>
            <a:pPr indent="-172085" lvl="0" marL="228600" rtl="0" algn="l">
              <a:lnSpc>
                <a:spcPct val="100000"/>
              </a:lnSpc>
              <a:spcBef>
                <a:spcPts val="1000"/>
              </a:spcBef>
              <a:spcAft>
                <a:spcPts val="0"/>
              </a:spcAft>
              <a:buClr>
                <a:schemeClr val="dk1"/>
              </a:buClr>
              <a:buSzPts val="1700"/>
              <a:buFont typeface="Montserrat"/>
              <a:buChar char="●"/>
            </a:pPr>
            <a:r>
              <a:rPr lang="en-US" sz="1700">
                <a:latin typeface="Montserrat"/>
                <a:ea typeface="Montserrat"/>
                <a:cs typeface="Montserrat"/>
                <a:sym typeface="Montserrat"/>
              </a:rPr>
              <a:t>Rail workers formally join the existing ICS through the check-in procedure, and get assigned to the Liaison Officer or to a supervisor to perform tasks related to rail capabilities.</a:t>
            </a:r>
            <a:endParaRPr sz="1700">
              <a:latin typeface="Montserrat"/>
              <a:ea typeface="Montserrat"/>
              <a:cs typeface="Montserrat"/>
              <a:sym typeface="Montserrat"/>
            </a:endParaRPr>
          </a:p>
          <a:p>
            <a:pPr indent="-172085" lvl="0" marL="228600" rtl="0" algn="l">
              <a:lnSpc>
                <a:spcPct val="100000"/>
              </a:lnSpc>
              <a:spcBef>
                <a:spcPts val="1000"/>
              </a:spcBef>
              <a:spcAft>
                <a:spcPts val="0"/>
              </a:spcAft>
              <a:buClr>
                <a:schemeClr val="dk1"/>
              </a:buClr>
              <a:buSzPts val="1700"/>
              <a:buFont typeface="Montserrat"/>
              <a:buChar char="●"/>
            </a:pPr>
            <a:r>
              <a:rPr lang="en-US" sz="1700">
                <a:latin typeface="Montserrat"/>
                <a:ea typeface="Montserrat"/>
                <a:cs typeface="Montserrat"/>
                <a:sym typeface="Montserrat"/>
              </a:rPr>
              <a:t>A brief video Number 3 on joining an existing IC is available at </a:t>
            </a:r>
            <a:r>
              <a:rPr lang="en-US" sz="1000" u="sng">
                <a:solidFill>
                  <a:schemeClr val="hlink"/>
                </a:solidFill>
                <a:latin typeface="Montserrat"/>
                <a:ea typeface="Montserrat"/>
                <a:cs typeface="Montserrat"/>
                <a:sym typeface="Montserrat"/>
                <a:hlinkClick r:id="rId4"/>
              </a:rPr>
              <a:t>https://vimeo.com/showcase/11005939</a:t>
            </a:r>
            <a:endParaRPr sz="1000">
              <a:latin typeface="Montserrat"/>
              <a:ea typeface="Montserrat"/>
              <a:cs typeface="Montserrat"/>
              <a:sym typeface="Montserrat"/>
            </a:endParaRPr>
          </a:p>
        </p:txBody>
      </p:sp>
      <p:pic>
        <p:nvPicPr>
          <p:cNvPr id="400" name="Google Shape;400;p22"/>
          <p:cNvPicPr preferRelativeResize="0"/>
          <p:nvPr>
            <p:ph idx="2" type="body"/>
          </p:nvPr>
        </p:nvPicPr>
        <p:blipFill rotWithShape="1">
          <a:blip r:embed="rId5">
            <a:alphaModFix/>
          </a:blip>
          <a:srcRect b="0" l="0" r="0" t="0"/>
          <a:stretch/>
        </p:blipFill>
        <p:spPr>
          <a:xfrm>
            <a:off x="987750" y="250825"/>
            <a:ext cx="4099200" cy="3074700"/>
          </a:xfrm>
          <a:prstGeom prst="rect">
            <a:avLst/>
          </a:prstGeom>
          <a:noFill/>
          <a:ln>
            <a:noFill/>
          </a:ln>
        </p:spPr>
      </p:pic>
      <p:grpSp>
        <p:nvGrpSpPr>
          <p:cNvPr id="401" name="Google Shape;401;p22"/>
          <p:cNvGrpSpPr/>
          <p:nvPr/>
        </p:nvGrpSpPr>
        <p:grpSpPr>
          <a:xfrm>
            <a:off x="404685" y="3424575"/>
            <a:ext cx="5265325" cy="2991261"/>
            <a:chOff x="5548939" y="1593608"/>
            <a:chExt cx="6462107" cy="3670709"/>
          </a:xfrm>
        </p:grpSpPr>
        <p:sp>
          <p:nvSpPr>
            <p:cNvPr id="402" name="Google Shape;402;p22"/>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403" name="Google Shape;403;p22"/>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404" name="Google Shape;404;p22"/>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405" name="Google Shape;405;p22"/>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406" name="Google Shape;406;p22"/>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407" name="Google Shape;407;p22"/>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408" name="Google Shape;408;p22"/>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409" name="Google Shape;409;p22"/>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22"/>
            <p:cNvSpPr txBox="1"/>
            <p:nvPr/>
          </p:nvSpPr>
          <p:spPr>
            <a:xfrm>
              <a:off x="8082192" y="159360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300" u="none" cap="none" strike="noStrike">
                  <a:solidFill>
                    <a:srgbClr val="FF0000"/>
                  </a:solidFill>
                  <a:latin typeface="Montserrat"/>
                  <a:ea typeface="Montserrat"/>
                  <a:cs typeface="Montserrat"/>
                  <a:sym typeface="Montserrat"/>
                </a:rPr>
                <a:t>Incident Commander</a:t>
              </a:r>
              <a:endParaRPr b="1" i="0" sz="1300" u="none" cap="none" strike="noStrike">
                <a:solidFill>
                  <a:srgbClr val="FF0000"/>
                </a:solidFill>
                <a:latin typeface="Montserrat"/>
                <a:ea typeface="Montserrat"/>
                <a:cs typeface="Montserrat"/>
                <a:sym typeface="Montserrat"/>
              </a:endParaRPr>
            </a:p>
          </p:txBody>
        </p:sp>
        <p:sp>
          <p:nvSpPr>
            <p:cNvPr id="411" name="Google Shape;411;p22"/>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2"/>
            <p:cNvSpPr txBox="1"/>
            <p:nvPr/>
          </p:nvSpPr>
          <p:spPr>
            <a:xfrm>
              <a:off x="5548939"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400" u="none" cap="none" strike="noStrike">
                  <a:solidFill>
                    <a:srgbClr val="FF6600"/>
                  </a:solidFill>
                  <a:latin typeface="Montserrat"/>
                  <a:ea typeface="Montserrat"/>
                  <a:cs typeface="Montserrat"/>
                  <a:sym typeface="Montserrat"/>
                </a:rPr>
                <a:t>Planning/ Intel Chief</a:t>
              </a:r>
              <a:endParaRPr b="1" i="0" sz="1400" u="none" cap="none" strike="noStrike">
                <a:solidFill>
                  <a:srgbClr val="000000"/>
                </a:solidFill>
                <a:latin typeface="Montserrat"/>
                <a:ea typeface="Montserrat"/>
                <a:cs typeface="Montserrat"/>
                <a:sym typeface="Montserrat"/>
              </a:endParaRPr>
            </a:p>
          </p:txBody>
        </p:sp>
        <p:sp>
          <p:nvSpPr>
            <p:cNvPr id="413" name="Google Shape;413;p22"/>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22"/>
            <p:cNvSpPr txBox="1"/>
            <p:nvPr/>
          </p:nvSpPr>
          <p:spPr>
            <a:xfrm>
              <a:off x="7237775"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400" u="none" cap="none" strike="noStrike">
                  <a:solidFill>
                    <a:srgbClr val="4A86E8"/>
                  </a:solidFill>
                  <a:latin typeface="Montserrat"/>
                  <a:ea typeface="Montserrat"/>
                  <a:cs typeface="Montserrat"/>
                  <a:sym typeface="Montserrat"/>
                </a:rPr>
                <a:t>Logistics Chief</a:t>
              </a:r>
              <a:endParaRPr b="1" i="0" sz="1400" u="none" cap="none" strike="noStrike">
                <a:solidFill>
                  <a:srgbClr val="4A86E8"/>
                </a:solidFill>
                <a:latin typeface="Montserrat"/>
                <a:ea typeface="Montserrat"/>
                <a:cs typeface="Montserrat"/>
                <a:sym typeface="Montserrat"/>
              </a:endParaRPr>
            </a:p>
          </p:txBody>
        </p:sp>
        <p:sp>
          <p:nvSpPr>
            <p:cNvPr id="415" name="Google Shape;415;p22"/>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2"/>
            <p:cNvSpPr txBox="1"/>
            <p:nvPr/>
          </p:nvSpPr>
          <p:spPr>
            <a:xfrm>
              <a:off x="8926610"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Operations</a:t>
              </a:r>
              <a:endParaRPr b="1" i="0" sz="14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Chief</a:t>
              </a:r>
              <a:endParaRPr b="1" i="0" sz="1400" u="none" cap="none" strike="noStrike">
                <a:solidFill>
                  <a:schemeClr val="dk1"/>
                </a:solidFill>
                <a:latin typeface="Montserrat"/>
                <a:ea typeface="Montserrat"/>
                <a:cs typeface="Montserrat"/>
                <a:sym typeface="Montserrat"/>
              </a:endParaRPr>
            </a:p>
          </p:txBody>
        </p:sp>
        <p:sp>
          <p:nvSpPr>
            <p:cNvPr id="417" name="Google Shape;417;p22"/>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2"/>
            <p:cNvSpPr txBox="1"/>
            <p:nvPr/>
          </p:nvSpPr>
          <p:spPr>
            <a:xfrm>
              <a:off x="10615446"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Finance/</a:t>
              </a:r>
              <a:endParaRPr b="1" i="0" sz="13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Admin Chief</a:t>
              </a:r>
              <a:endParaRPr b="1" i="0" sz="1300" u="none" cap="none" strike="noStrike">
                <a:solidFill>
                  <a:schemeClr val="dk1"/>
                </a:solidFill>
                <a:latin typeface="Montserrat"/>
                <a:ea typeface="Montserrat"/>
                <a:cs typeface="Montserrat"/>
                <a:sym typeface="Montserrat"/>
              </a:endParaRPr>
            </a:p>
          </p:txBody>
        </p:sp>
        <p:sp>
          <p:nvSpPr>
            <p:cNvPr id="419" name="Google Shape;419;p22"/>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2"/>
            <p:cNvSpPr txBox="1"/>
            <p:nvPr/>
          </p:nvSpPr>
          <p:spPr>
            <a:xfrm>
              <a:off x="7300373" y="258458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400" u="none" cap="none" strike="noStrike">
                  <a:solidFill>
                    <a:srgbClr val="3008DC"/>
                  </a:solidFill>
                  <a:latin typeface="Montserrat"/>
                  <a:ea typeface="Montserrat"/>
                  <a:cs typeface="Montserrat"/>
                  <a:sym typeface="Montserrat"/>
                </a:rPr>
                <a:t>Safety Officer</a:t>
              </a:r>
              <a:endParaRPr b="1" i="0" sz="1400" u="none" cap="none" strike="noStrike">
                <a:solidFill>
                  <a:srgbClr val="000000"/>
                </a:solidFill>
                <a:latin typeface="Montserrat"/>
                <a:ea typeface="Montserrat"/>
                <a:cs typeface="Montserrat"/>
                <a:sym typeface="Montserrat"/>
              </a:endParaRPr>
            </a:p>
          </p:txBody>
        </p:sp>
        <p:sp>
          <p:nvSpPr>
            <p:cNvPr id="421" name="Google Shape;421;p22"/>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22"/>
            <p:cNvSpPr txBox="1"/>
            <p:nvPr/>
          </p:nvSpPr>
          <p:spPr>
            <a:xfrm>
              <a:off x="8926610" y="2584603"/>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PIO</a:t>
              </a:r>
              <a:endParaRPr b="1" i="0" sz="1400" u="none" cap="none" strike="noStrike">
                <a:solidFill>
                  <a:schemeClr val="dk1"/>
                </a:solidFill>
                <a:latin typeface="Montserrat"/>
                <a:ea typeface="Montserrat"/>
                <a:cs typeface="Montserrat"/>
                <a:sym typeface="Montserrat"/>
              </a:endParaRPr>
            </a:p>
          </p:txBody>
        </p:sp>
        <p:sp>
          <p:nvSpPr>
            <p:cNvPr id="423" name="Google Shape;423;p22"/>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2"/>
            <p:cNvSpPr txBox="1"/>
            <p:nvPr/>
          </p:nvSpPr>
          <p:spPr>
            <a:xfrm>
              <a:off x="7237775" y="3579696"/>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Liaison Officer</a:t>
              </a:r>
              <a:endParaRPr b="1" i="0" sz="1400" u="none" cap="none" strike="noStrike">
                <a:solidFill>
                  <a:schemeClr val="dk1"/>
                </a:solidFill>
                <a:latin typeface="Montserrat"/>
                <a:ea typeface="Montserrat"/>
                <a:cs typeface="Montserrat"/>
                <a:sym typeface="Montserrat"/>
              </a:endParaRPr>
            </a:p>
          </p:txBody>
        </p:sp>
      </p:grpSp>
      <p:sp>
        <p:nvSpPr>
          <p:cNvPr id="425" name="Google Shape;425;p22"/>
          <p:cNvSpPr txBox="1"/>
          <p:nvPr>
            <p:ph idx="12" type="sldNum"/>
          </p:nvPr>
        </p:nvSpPr>
        <p:spPr>
          <a:xfrm>
            <a:off x="928355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3" name="Shape 433"/>
        <p:cNvGrpSpPr/>
        <p:nvPr/>
      </p:nvGrpSpPr>
      <p:grpSpPr>
        <a:xfrm>
          <a:off x="0" y="0"/>
          <a:ext cx="0" cy="0"/>
          <a:chOff x="0" y="0"/>
          <a:chExt cx="0" cy="0"/>
        </a:xfrm>
      </p:grpSpPr>
      <p:sp>
        <p:nvSpPr>
          <p:cNvPr id="434" name="Google Shape;434;p23"/>
          <p:cNvSpPr txBox="1"/>
          <p:nvPr>
            <p:ph type="title"/>
          </p:nvPr>
        </p:nvSpPr>
        <p:spPr>
          <a:xfrm>
            <a:off x="355600" y="593725"/>
            <a:ext cx="6337200" cy="65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500">
                <a:latin typeface="Montserrat SemiBold"/>
                <a:ea typeface="Montserrat SemiBold"/>
                <a:cs typeface="Montserrat SemiBold"/>
                <a:sym typeface="Montserrat SemiBold"/>
              </a:rPr>
              <a:t>Heat Is Deforming Tracks </a:t>
            </a:r>
            <a:endParaRPr sz="3500">
              <a:latin typeface="Montserrat SemiBold"/>
              <a:ea typeface="Montserrat SemiBold"/>
              <a:cs typeface="Montserrat SemiBold"/>
              <a:sym typeface="Montserrat SemiBold"/>
            </a:endParaRPr>
          </a:p>
        </p:txBody>
      </p:sp>
      <p:sp>
        <p:nvSpPr>
          <p:cNvPr id="435" name="Google Shape;435;p23"/>
          <p:cNvSpPr txBox="1"/>
          <p:nvPr>
            <p:ph idx="1" type="body"/>
          </p:nvPr>
        </p:nvSpPr>
        <p:spPr>
          <a:xfrm>
            <a:off x="355600" y="1510563"/>
            <a:ext cx="5181600" cy="4351200"/>
          </a:xfrm>
          <a:prstGeom prst="rect">
            <a:avLst/>
          </a:prstGeom>
          <a:noFill/>
          <a:ln>
            <a:noFill/>
          </a:ln>
        </p:spPr>
        <p:txBody>
          <a:bodyPr anchorCtr="0" anchor="t" bIns="45700" lIns="91425" spcFirstLastPara="1" rIns="91425" wrap="square" tIns="45700">
            <a:normAutofit lnSpcReduction="10000"/>
          </a:bodyPr>
          <a:lstStyle/>
          <a:p>
            <a:pPr indent="-19177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Extreme weather</a:t>
            </a:r>
            <a:r>
              <a:rPr lang="en-US" sz="1800">
                <a:latin typeface="Montserrat"/>
                <a:ea typeface="Montserrat"/>
                <a:cs typeface="Montserrat"/>
                <a:sym typeface="Montserrat"/>
              </a:rPr>
              <a:t> is making heat waves and heat domes more frequent and intense.</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 track metallurgy is designed for expected regional temperatures, but hot periods are moving north and lasting longer.</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Heat can cause tracks to deform—thermal buckling or “sun kinks”—possibly leading to derailments.</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In 2022 BART tracks in San Francisco, usually operating at 115 degrees  reached 140 degrees, causing them to warp, and result in a partial derailment (Freedman, 2022). </a:t>
            </a:r>
            <a:endParaRPr sz="1800">
              <a:latin typeface="Montserrat"/>
              <a:ea typeface="Montserrat"/>
              <a:cs typeface="Montserrat"/>
              <a:sym typeface="Montserrat"/>
            </a:endParaRPr>
          </a:p>
        </p:txBody>
      </p:sp>
      <p:pic>
        <p:nvPicPr>
          <p:cNvPr id="436" name="Google Shape;436;p23"/>
          <p:cNvPicPr preferRelativeResize="0"/>
          <p:nvPr>
            <p:ph idx="2" type="body"/>
          </p:nvPr>
        </p:nvPicPr>
        <p:blipFill rotWithShape="1">
          <a:blip r:embed="rId4">
            <a:alphaModFix/>
          </a:blip>
          <a:srcRect b="0" l="0" r="0" t="0"/>
          <a:stretch/>
        </p:blipFill>
        <p:spPr>
          <a:xfrm>
            <a:off x="6629400" y="1510563"/>
            <a:ext cx="5181600" cy="3328200"/>
          </a:xfrm>
          <a:prstGeom prst="rect">
            <a:avLst/>
          </a:prstGeom>
          <a:noFill/>
          <a:ln>
            <a:noFill/>
          </a:ln>
        </p:spPr>
      </p:pic>
      <p:sp>
        <p:nvSpPr>
          <p:cNvPr id="437" name="Google Shape;437;p23"/>
          <p:cNvSpPr txBox="1"/>
          <p:nvPr/>
        </p:nvSpPr>
        <p:spPr>
          <a:xfrm>
            <a:off x="6629401" y="4838786"/>
            <a:ext cx="5181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High heat caused buckling. </a:t>
            </a:r>
            <a:endParaRPr b="0" i="0" sz="1000" u="none" cap="none" strike="noStrike">
              <a:solidFill>
                <a:schemeClr val="lt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Source: US Department of Transportation (US DOT), 2019.</a:t>
            </a:r>
            <a:endParaRPr b="0" i="0" sz="1000" u="none" cap="none" strike="noStrike">
              <a:solidFill>
                <a:schemeClr val="lt1"/>
              </a:solidFill>
              <a:latin typeface="Montserrat Light"/>
              <a:ea typeface="Montserrat Light"/>
              <a:cs typeface="Montserrat Light"/>
              <a:sym typeface="Montserrat Light"/>
            </a:endParaRPr>
          </a:p>
        </p:txBody>
      </p:sp>
      <p:sp>
        <p:nvSpPr>
          <p:cNvPr id="438" name="Google Shape;438;p23"/>
          <p:cNvSpPr txBox="1"/>
          <p:nvPr>
            <p:ph idx="12" type="sldNum"/>
          </p:nvPr>
        </p:nvSpPr>
        <p:spPr>
          <a:xfrm>
            <a:off x="9304275" y="624620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6" name="Shape 446"/>
        <p:cNvGrpSpPr/>
        <p:nvPr/>
      </p:nvGrpSpPr>
      <p:grpSpPr>
        <a:xfrm>
          <a:off x="0" y="0"/>
          <a:ext cx="0" cy="0"/>
          <a:chOff x="0" y="0"/>
          <a:chExt cx="0" cy="0"/>
        </a:xfrm>
      </p:grpSpPr>
      <p:sp>
        <p:nvSpPr>
          <p:cNvPr id="447" name="Google Shape;447;p24"/>
          <p:cNvSpPr txBox="1"/>
          <p:nvPr>
            <p:ph type="title"/>
          </p:nvPr>
        </p:nvSpPr>
        <p:spPr>
          <a:xfrm>
            <a:off x="685800" y="555625"/>
            <a:ext cx="5270400" cy="108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Transportation as a </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Technical Specialist</a:t>
            </a:r>
            <a:endParaRPr sz="3600">
              <a:latin typeface="Montserrat SemiBold"/>
              <a:ea typeface="Montserrat SemiBold"/>
              <a:cs typeface="Montserrat SemiBold"/>
              <a:sym typeface="Montserrat SemiBold"/>
            </a:endParaRPr>
          </a:p>
        </p:txBody>
      </p:sp>
      <p:sp>
        <p:nvSpPr>
          <p:cNvPr id="448" name="Google Shape;448;p24"/>
          <p:cNvSpPr txBox="1"/>
          <p:nvPr>
            <p:ph idx="1" type="body"/>
          </p:nvPr>
        </p:nvSpPr>
        <p:spPr>
          <a:xfrm>
            <a:off x="685800" y="1784575"/>
            <a:ext cx="4749900" cy="44130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Rail maintenance personnel or conductor (if a train is involved) may be tasked as technical specialist to the incident command.</a:t>
            </a:r>
            <a:endParaRPr sz="1800">
              <a:latin typeface="Montserrat"/>
              <a:ea typeface="Montserrat"/>
              <a:cs typeface="Montserrat"/>
              <a:sym typeface="Montserrat"/>
            </a:endParaRPr>
          </a:p>
          <a:p>
            <a:pPr indent="-342900" lvl="0" marL="45720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Technical specialists are part of the Planning/Intelligence Section in ICS.</a:t>
            </a:r>
            <a:endParaRPr sz="1800">
              <a:latin typeface="Montserrat"/>
              <a:ea typeface="Montserrat"/>
              <a:cs typeface="Montserrat"/>
              <a:sym typeface="Montserrat"/>
            </a:endParaRPr>
          </a:p>
          <a:p>
            <a:pPr indent="-342900" lvl="0" marL="45720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In a derailment, maintenance crew can explain rail operations to help the IC provide better response.</a:t>
            </a:r>
            <a:endParaRPr sz="1800">
              <a:latin typeface="Montserrat"/>
              <a:ea typeface="Montserrat"/>
              <a:cs typeface="Montserrat"/>
              <a:sym typeface="Montserrat"/>
            </a:endParaRPr>
          </a:p>
          <a:p>
            <a:pPr indent="-342900" lvl="0" marL="45720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In a derailment with hazmat involvement, the conductor may have MSDS </a:t>
            </a:r>
            <a:r>
              <a:rPr lang="en-US" sz="1800">
                <a:latin typeface="Montserrat"/>
                <a:ea typeface="Montserrat"/>
                <a:cs typeface="Montserrat"/>
                <a:sym typeface="Montserrat"/>
                <a:extLst>
                  <a:ext uri="http://customooxmlschemas.google.com/">
                    <go:slidesCustomData xmlns:go="http://customooxmlschemas.google.com/" textRoundtripDataId="1"/>
                  </a:ext>
                </a:extLst>
              </a:rPr>
              <a:t>or other consist </a:t>
            </a:r>
            <a:r>
              <a:rPr lang="en-US" sz="1800">
                <a:latin typeface="Montserrat"/>
                <a:ea typeface="Montserrat"/>
                <a:cs typeface="Montserrat"/>
                <a:sym typeface="Montserrat"/>
              </a:rPr>
              <a:t>information that would help the IC develop a safe response.</a:t>
            </a:r>
            <a:endParaRPr sz="1800">
              <a:latin typeface="Montserrat"/>
              <a:ea typeface="Montserrat"/>
              <a:cs typeface="Montserrat"/>
              <a:sym typeface="Montserrat"/>
            </a:endParaRPr>
          </a:p>
        </p:txBody>
      </p:sp>
      <p:pic>
        <p:nvPicPr>
          <p:cNvPr id="449" name="Google Shape;449;p24"/>
          <p:cNvPicPr preferRelativeResize="0"/>
          <p:nvPr>
            <p:ph idx="2" type="body"/>
          </p:nvPr>
        </p:nvPicPr>
        <p:blipFill rotWithShape="1">
          <a:blip r:embed="rId4">
            <a:alphaModFix/>
          </a:blip>
          <a:srcRect b="0" l="0" r="0" t="0"/>
          <a:stretch/>
        </p:blipFill>
        <p:spPr>
          <a:xfrm>
            <a:off x="7547044" y="3691746"/>
            <a:ext cx="3350400" cy="2515200"/>
          </a:xfrm>
          <a:prstGeom prst="rect">
            <a:avLst/>
          </a:prstGeom>
          <a:noFill/>
          <a:ln>
            <a:noFill/>
          </a:ln>
        </p:spPr>
      </p:pic>
      <p:sp>
        <p:nvSpPr>
          <p:cNvPr id="450" name="Google Shape;450;p24"/>
          <p:cNvSpPr txBox="1"/>
          <p:nvPr/>
        </p:nvSpPr>
        <p:spPr>
          <a:xfrm>
            <a:off x="7547038" y="6206950"/>
            <a:ext cx="3350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California train derailment due to heat, </a:t>
            </a:r>
            <a:endParaRPr b="0" i="0" sz="1000" u="none" cap="none" strike="noStrike">
              <a:solidFill>
                <a:schemeClr val="lt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8/2/2020. Source: ParkerPioneer.net</a:t>
            </a:r>
            <a:endParaRPr b="0" i="0" sz="1000" u="none" cap="none" strike="noStrike">
              <a:solidFill>
                <a:schemeClr val="lt1"/>
              </a:solidFill>
              <a:latin typeface="Montserrat Light"/>
              <a:ea typeface="Montserrat Light"/>
              <a:cs typeface="Montserrat Light"/>
              <a:sym typeface="Montserrat Light"/>
            </a:endParaRPr>
          </a:p>
        </p:txBody>
      </p:sp>
      <p:grpSp>
        <p:nvGrpSpPr>
          <p:cNvPr id="451" name="Google Shape;451;p24"/>
          <p:cNvGrpSpPr/>
          <p:nvPr/>
        </p:nvGrpSpPr>
        <p:grpSpPr>
          <a:xfrm>
            <a:off x="6589585" y="365125"/>
            <a:ext cx="5265325" cy="2991261"/>
            <a:chOff x="5548939" y="1593608"/>
            <a:chExt cx="6462107" cy="3670709"/>
          </a:xfrm>
        </p:grpSpPr>
        <p:sp>
          <p:nvSpPr>
            <p:cNvPr id="452" name="Google Shape;452;p24"/>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453" name="Google Shape;453;p24"/>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454" name="Google Shape;454;p24"/>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455" name="Google Shape;455;p24"/>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456" name="Google Shape;456;p24"/>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457" name="Google Shape;457;p24"/>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458" name="Google Shape;458;p24"/>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459" name="Google Shape;459;p24"/>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4"/>
            <p:cNvSpPr txBox="1"/>
            <p:nvPr/>
          </p:nvSpPr>
          <p:spPr>
            <a:xfrm>
              <a:off x="8082192" y="159360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300" u="none" cap="none" strike="noStrike">
                  <a:solidFill>
                    <a:srgbClr val="FF0000"/>
                  </a:solidFill>
                  <a:latin typeface="Montserrat"/>
                  <a:ea typeface="Montserrat"/>
                  <a:cs typeface="Montserrat"/>
                  <a:sym typeface="Montserrat"/>
                </a:rPr>
                <a:t>Incident Commander</a:t>
              </a:r>
              <a:endParaRPr b="1" i="0" sz="1300" u="none" cap="none" strike="noStrike">
                <a:solidFill>
                  <a:srgbClr val="FF0000"/>
                </a:solidFill>
                <a:latin typeface="Montserrat"/>
                <a:ea typeface="Montserrat"/>
                <a:cs typeface="Montserrat"/>
                <a:sym typeface="Montserrat"/>
              </a:endParaRPr>
            </a:p>
          </p:txBody>
        </p:sp>
        <p:sp>
          <p:nvSpPr>
            <p:cNvPr id="461" name="Google Shape;461;p24"/>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24"/>
            <p:cNvSpPr txBox="1"/>
            <p:nvPr/>
          </p:nvSpPr>
          <p:spPr>
            <a:xfrm>
              <a:off x="5548939"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400" u="none" cap="none" strike="noStrike">
                  <a:solidFill>
                    <a:srgbClr val="FF6600"/>
                  </a:solidFill>
                  <a:latin typeface="Montserrat"/>
                  <a:ea typeface="Montserrat"/>
                  <a:cs typeface="Montserrat"/>
                  <a:sym typeface="Montserrat"/>
                </a:rPr>
                <a:t>Planning/ Intel Chief</a:t>
              </a:r>
              <a:endParaRPr b="1" i="0" sz="1400" u="none" cap="none" strike="noStrike">
                <a:solidFill>
                  <a:srgbClr val="000000"/>
                </a:solidFill>
                <a:latin typeface="Montserrat"/>
                <a:ea typeface="Montserrat"/>
                <a:cs typeface="Montserrat"/>
                <a:sym typeface="Montserrat"/>
              </a:endParaRPr>
            </a:p>
          </p:txBody>
        </p:sp>
        <p:sp>
          <p:nvSpPr>
            <p:cNvPr id="463" name="Google Shape;463;p24"/>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4"/>
            <p:cNvSpPr txBox="1"/>
            <p:nvPr/>
          </p:nvSpPr>
          <p:spPr>
            <a:xfrm>
              <a:off x="7237775"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400" u="none" cap="none" strike="noStrike">
                  <a:solidFill>
                    <a:srgbClr val="4A86E8"/>
                  </a:solidFill>
                  <a:latin typeface="Montserrat"/>
                  <a:ea typeface="Montserrat"/>
                  <a:cs typeface="Montserrat"/>
                  <a:sym typeface="Montserrat"/>
                </a:rPr>
                <a:t>Logistics Chief</a:t>
              </a:r>
              <a:endParaRPr b="1" i="0" sz="1400" u="none" cap="none" strike="noStrike">
                <a:solidFill>
                  <a:srgbClr val="4A86E8"/>
                </a:solidFill>
                <a:latin typeface="Montserrat"/>
                <a:ea typeface="Montserrat"/>
                <a:cs typeface="Montserrat"/>
                <a:sym typeface="Montserrat"/>
              </a:endParaRPr>
            </a:p>
          </p:txBody>
        </p:sp>
        <p:sp>
          <p:nvSpPr>
            <p:cNvPr id="465" name="Google Shape;465;p24"/>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4"/>
            <p:cNvSpPr txBox="1"/>
            <p:nvPr/>
          </p:nvSpPr>
          <p:spPr>
            <a:xfrm>
              <a:off x="8926610"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Operations</a:t>
              </a:r>
              <a:endParaRPr b="1" i="0" sz="14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Chief</a:t>
              </a:r>
              <a:endParaRPr b="1" i="0" sz="1400" u="none" cap="none" strike="noStrike">
                <a:solidFill>
                  <a:schemeClr val="dk1"/>
                </a:solidFill>
                <a:latin typeface="Montserrat"/>
                <a:ea typeface="Montserrat"/>
                <a:cs typeface="Montserrat"/>
                <a:sym typeface="Montserrat"/>
              </a:endParaRPr>
            </a:p>
          </p:txBody>
        </p:sp>
        <p:sp>
          <p:nvSpPr>
            <p:cNvPr id="467" name="Google Shape;467;p24"/>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4"/>
            <p:cNvSpPr txBox="1"/>
            <p:nvPr/>
          </p:nvSpPr>
          <p:spPr>
            <a:xfrm>
              <a:off x="10615446"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Finance/</a:t>
              </a:r>
              <a:endParaRPr b="1" i="0" sz="13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Admin Chief</a:t>
              </a:r>
              <a:endParaRPr b="1" i="0" sz="1300" u="none" cap="none" strike="noStrike">
                <a:solidFill>
                  <a:schemeClr val="dk1"/>
                </a:solidFill>
                <a:latin typeface="Montserrat"/>
                <a:ea typeface="Montserrat"/>
                <a:cs typeface="Montserrat"/>
                <a:sym typeface="Montserrat"/>
              </a:endParaRPr>
            </a:p>
          </p:txBody>
        </p:sp>
        <p:sp>
          <p:nvSpPr>
            <p:cNvPr id="469" name="Google Shape;469;p24"/>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4"/>
            <p:cNvSpPr txBox="1"/>
            <p:nvPr/>
          </p:nvSpPr>
          <p:spPr>
            <a:xfrm>
              <a:off x="7300373" y="258458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400" u="none" cap="none" strike="noStrike">
                  <a:solidFill>
                    <a:srgbClr val="3008DC"/>
                  </a:solidFill>
                  <a:latin typeface="Montserrat"/>
                  <a:ea typeface="Montserrat"/>
                  <a:cs typeface="Montserrat"/>
                  <a:sym typeface="Montserrat"/>
                </a:rPr>
                <a:t>Safety Officer</a:t>
              </a:r>
              <a:endParaRPr b="1" i="0" sz="1400" u="none" cap="none" strike="noStrike">
                <a:solidFill>
                  <a:srgbClr val="000000"/>
                </a:solidFill>
                <a:latin typeface="Montserrat"/>
                <a:ea typeface="Montserrat"/>
                <a:cs typeface="Montserrat"/>
                <a:sym typeface="Montserrat"/>
              </a:endParaRPr>
            </a:p>
          </p:txBody>
        </p:sp>
        <p:sp>
          <p:nvSpPr>
            <p:cNvPr id="471" name="Google Shape;471;p24"/>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24"/>
            <p:cNvSpPr txBox="1"/>
            <p:nvPr/>
          </p:nvSpPr>
          <p:spPr>
            <a:xfrm>
              <a:off x="8926610" y="2584603"/>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PIO</a:t>
              </a:r>
              <a:endParaRPr b="1" i="0" sz="1400" u="none" cap="none" strike="noStrike">
                <a:solidFill>
                  <a:schemeClr val="dk1"/>
                </a:solidFill>
                <a:latin typeface="Montserrat"/>
                <a:ea typeface="Montserrat"/>
                <a:cs typeface="Montserrat"/>
                <a:sym typeface="Montserrat"/>
              </a:endParaRPr>
            </a:p>
          </p:txBody>
        </p:sp>
        <p:sp>
          <p:nvSpPr>
            <p:cNvPr id="473" name="Google Shape;473;p24"/>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4"/>
            <p:cNvSpPr txBox="1"/>
            <p:nvPr/>
          </p:nvSpPr>
          <p:spPr>
            <a:xfrm>
              <a:off x="7237775" y="3579696"/>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Liaison Officer</a:t>
              </a:r>
              <a:endParaRPr b="1" i="0" sz="1400" u="none" cap="none" strike="noStrike">
                <a:solidFill>
                  <a:schemeClr val="dk1"/>
                </a:solidFill>
                <a:latin typeface="Montserrat"/>
                <a:ea typeface="Montserrat"/>
                <a:cs typeface="Montserrat"/>
                <a:sym typeface="Montserrat"/>
              </a:endParaRPr>
            </a:p>
          </p:txBody>
        </p:sp>
      </p:grpSp>
      <p:sp>
        <p:nvSpPr>
          <p:cNvPr id="475" name="Google Shape;475;p24"/>
          <p:cNvSpPr txBox="1"/>
          <p:nvPr>
            <p:ph idx="12" type="sldNum"/>
          </p:nvPr>
        </p:nvSpPr>
        <p:spPr>
          <a:xfrm>
            <a:off x="9335325" y="622450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3" name="Shape 483"/>
        <p:cNvGrpSpPr/>
        <p:nvPr/>
      </p:nvGrpSpPr>
      <p:grpSpPr>
        <a:xfrm>
          <a:off x="0" y="0"/>
          <a:ext cx="0" cy="0"/>
          <a:chOff x="0" y="0"/>
          <a:chExt cx="0" cy="0"/>
        </a:xfrm>
      </p:grpSpPr>
      <p:sp>
        <p:nvSpPr>
          <p:cNvPr id="484" name="Google Shape;484;p25"/>
          <p:cNvSpPr txBox="1"/>
          <p:nvPr>
            <p:ph type="title"/>
          </p:nvPr>
        </p:nvSpPr>
        <p:spPr>
          <a:xfrm>
            <a:off x="838200" y="847725"/>
            <a:ext cx="10515600" cy="670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Natural Disasters: Hurricanes</a:t>
            </a:r>
            <a:endParaRPr sz="3600">
              <a:latin typeface="Montserrat SemiBold"/>
              <a:ea typeface="Montserrat SemiBold"/>
              <a:cs typeface="Montserrat SemiBold"/>
              <a:sym typeface="Montserrat SemiBold"/>
            </a:endParaRPr>
          </a:p>
        </p:txBody>
      </p:sp>
      <p:sp>
        <p:nvSpPr>
          <p:cNvPr id="485" name="Google Shape;485;p25"/>
          <p:cNvSpPr txBox="1"/>
          <p:nvPr>
            <p:ph idx="1" type="body"/>
          </p:nvPr>
        </p:nvSpPr>
        <p:spPr>
          <a:xfrm>
            <a:off x="650450" y="1683600"/>
            <a:ext cx="6309300" cy="4488600"/>
          </a:xfrm>
          <a:prstGeom prst="rect">
            <a:avLst/>
          </a:prstGeom>
          <a:noFill/>
          <a:ln>
            <a:noFill/>
          </a:ln>
        </p:spPr>
        <p:txBody>
          <a:bodyPr anchorCtr="0" anchor="t" bIns="45700" lIns="91425" spcFirstLastPara="1" rIns="91425" wrap="square" tIns="45700">
            <a:normAutofit/>
          </a:bodyPr>
          <a:lstStyle/>
          <a:p>
            <a:pPr indent="-19177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Extreme conditions bring warmer oceans, providing energy for increased rainfall and wind speeds (SFI, 2011).</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 lines along the East and Gulf Coasts will experience more damage from wind, water, debris.</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 will remain a critical part of response to hurricanes, providing transportation for first responders, response equipment, community supplies and access to hard-to-reach areas, making rail a key partner in the unified command for response and recovery.</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After Hurricane Katrina NS took only 16 days to lift 5 miles of track out of the water and back onto the Lake Pontchartrain Bridge (AAR, n.d.).</a:t>
            </a:r>
            <a:endParaRPr sz="1800">
              <a:latin typeface="Montserrat"/>
              <a:ea typeface="Montserrat"/>
              <a:cs typeface="Montserrat"/>
              <a:sym typeface="Montserrat"/>
            </a:endParaRPr>
          </a:p>
        </p:txBody>
      </p:sp>
      <p:pic>
        <p:nvPicPr>
          <p:cNvPr id="486" name="Google Shape;486;p25"/>
          <p:cNvPicPr preferRelativeResize="0"/>
          <p:nvPr>
            <p:ph idx="2" type="body"/>
          </p:nvPr>
        </p:nvPicPr>
        <p:blipFill rotWithShape="1">
          <a:blip r:embed="rId4">
            <a:alphaModFix/>
          </a:blip>
          <a:srcRect b="0" l="0" r="0" t="0"/>
          <a:stretch/>
        </p:blipFill>
        <p:spPr>
          <a:xfrm>
            <a:off x="7307225" y="1518425"/>
            <a:ext cx="4361700" cy="4361700"/>
          </a:xfrm>
          <a:prstGeom prst="rect">
            <a:avLst/>
          </a:prstGeom>
          <a:noFill/>
          <a:ln>
            <a:noFill/>
          </a:ln>
        </p:spPr>
      </p:pic>
      <p:sp>
        <p:nvSpPr>
          <p:cNvPr id="487" name="Google Shape;487;p25"/>
          <p:cNvSpPr txBox="1"/>
          <p:nvPr/>
        </p:nvSpPr>
        <p:spPr>
          <a:xfrm>
            <a:off x="7549175" y="5633825"/>
            <a:ext cx="3906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Post-hurricane ballast repair. Source: AAR, 2011.</a:t>
            </a:r>
            <a:endParaRPr b="0" i="0" sz="1000" u="none" cap="none" strike="noStrike">
              <a:solidFill>
                <a:srgbClr val="000000"/>
              </a:solidFill>
              <a:latin typeface="Montserrat Light"/>
              <a:ea typeface="Montserrat Light"/>
              <a:cs typeface="Montserrat Light"/>
              <a:sym typeface="Montserrat Light"/>
            </a:endParaRPr>
          </a:p>
        </p:txBody>
      </p:sp>
      <p:sp>
        <p:nvSpPr>
          <p:cNvPr id="488" name="Google Shape;488;p25"/>
          <p:cNvSpPr txBox="1"/>
          <p:nvPr>
            <p:ph idx="12" type="sldNum"/>
          </p:nvPr>
        </p:nvSpPr>
        <p:spPr>
          <a:xfrm>
            <a:off x="92939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6" name="Shape 496"/>
        <p:cNvGrpSpPr/>
        <p:nvPr/>
      </p:nvGrpSpPr>
      <p:grpSpPr>
        <a:xfrm>
          <a:off x="0" y="0"/>
          <a:ext cx="0" cy="0"/>
          <a:chOff x="0" y="0"/>
          <a:chExt cx="0" cy="0"/>
        </a:xfrm>
      </p:grpSpPr>
      <p:sp>
        <p:nvSpPr>
          <p:cNvPr id="497" name="Google Shape;497;p26"/>
          <p:cNvSpPr txBox="1"/>
          <p:nvPr>
            <p:ph type="title"/>
          </p:nvPr>
        </p:nvSpPr>
        <p:spPr>
          <a:xfrm>
            <a:off x="226750" y="419025"/>
            <a:ext cx="5829300" cy="636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Unified Command</a:t>
            </a:r>
            <a:endParaRPr sz="3600">
              <a:latin typeface="Montserrat SemiBold"/>
              <a:ea typeface="Montserrat SemiBold"/>
              <a:cs typeface="Montserrat SemiBold"/>
              <a:sym typeface="Montserrat SemiBold"/>
            </a:endParaRPr>
          </a:p>
        </p:txBody>
      </p:sp>
      <p:sp>
        <p:nvSpPr>
          <p:cNvPr id="498" name="Google Shape;498;p26"/>
          <p:cNvSpPr txBox="1"/>
          <p:nvPr>
            <p:ph idx="1" type="body"/>
          </p:nvPr>
        </p:nvSpPr>
        <p:spPr>
          <a:xfrm>
            <a:off x="148600" y="1126600"/>
            <a:ext cx="5985600" cy="56679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500"/>
              </a:spcBef>
              <a:spcAft>
                <a:spcPts val="0"/>
              </a:spcAft>
              <a:buSzPts val="1800"/>
              <a:buFont typeface="Montserrat"/>
              <a:buChar char="●"/>
            </a:pPr>
            <a:r>
              <a:rPr lang="en-US" sz="1800">
                <a:latin typeface="Montserrat"/>
                <a:ea typeface="Montserrat"/>
                <a:cs typeface="Montserrat"/>
                <a:sym typeface="Montserrat"/>
              </a:rPr>
              <a:t>Type of incident example – hurricane</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Fire is the Incident Commander whenever human life or hazardous materials are involved.</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Law Enforcement provides traffic control, evidence protection, and scene access control.</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Rail supports critical supply chains; may require that railroad damage assessment and expedient repairs begin immediately, to permit access to the disaster and delivery of essential goods and personnel.</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May include EMS for life saving services</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May include EPA for hazmat management &amp; clean-up</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May include Fish and Wildlife for environmental clean-up; Coast Guard for navigable waterways</a:t>
            </a:r>
            <a:endParaRPr sz="1800">
              <a:latin typeface="Montserrat"/>
              <a:ea typeface="Montserrat"/>
              <a:cs typeface="Montserrat"/>
              <a:sym typeface="Montserrat"/>
            </a:endParaRPr>
          </a:p>
        </p:txBody>
      </p:sp>
      <p:sp>
        <p:nvSpPr>
          <p:cNvPr id="499" name="Google Shape;499;p26"/>
          <p:cNvSpPr txBox="1"/>
          <p:nvPr/>
        </p:nvSpPr>
        <p:spPr>
          <a:xfrm>
            <a:off x="6515100" y="377600"/>
            <a:ext cx="5384700" cy="2304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700"/>
              <a:buFont typeface="Arial"/>
              <a:buNone/>
            </a:pPr>
            <a:r>
              <a:rPr b="1" i="0" lang="en-US" sz="1700" u="none" cap="none" strike="noStrike">
                <a:solidFill>
                  <a:schemeClr val="dk1"/>
                </a:solidFill>
                <a:latin typeface="Montserrat"/>
                <a:ea typeface="Montserrat"/>
                <a:cs typeface="Montserrat"/>
                <a:sym typeface="Montserrat"/>
              </a:rPr>
              <a:t>“Unified command is a team effort that allows all agencies with jurisdictional responsibility for an incident, either geographical or functional, to participate in the management of the incident…developing and implementing a common set of incident objectives…without losing …agency authority, responsibility or accountability.” FEMA FOG, 2010, p. 6-2.</a:t>
            </a:r>
            <a:endParaRPr b="1" i="0" sz="1700" u="none" cap="none" strike="noStrike">
              <a:solidFill>
                <a:srgbClr val="000000"/>
              </a:solidFill>
              <a:latin typeface="Montserrat"/>
              <a:ea typeface="Montserrat"/>
              <a:cs typeface="Montserrat"/>
              <a:sym typeface="Montserrat"/>
            </a:endParaRPr>
          </a:p>
        </p:txBody>
      </p:sp>
      <p:grpSp>
        <p:nvGrpSpPr>
          <p:cNvPr id="500" name="Google Shape;500;p26"/>
          <p:cNvGrpSpPr/>
          <p:nvPr/>
        </p:nvGrpSpPr>
        <p:grpSpPr>
          <a:xfrm>
            <a:off x="6515110" y="2783375"/>
            <a:ext cx="5265325" cy="3238760"/>
            <a:chOff x="6235710" y="2783375"/>
            <a:chExt cx="5265325" cy="3238760"/>
          </a:xfrm>
        </p:grpSpPr>
        <p:sp>
          <p:nvSpPr>
            <p:cNvPr id="501" name="Google Shape;501;p26"/>
            <p:cNvSpPr/>
            <p:nvPr/>
          </p:nvSpPr>
          <p:spPr>
            <a:xfrm>
              <a:off x="8749016" y="3599566"/>
              <a:ext cx="119531" cy="133065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502" name="Google Shape;502;p26"/>
            <p:cNvSpPr/>
            <p:nvPr/>
          </p:nvSpPr>
          <p:spPr>
            <a:xfrm>
              <a:off x="8868426" y="3599566"/>
              <a:ext cx="119531" cy="523166"/>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503" name="Google Shape;503;p26"/>
            <p:cNvSpPr/>
            <p:nvPr/>
          </p:nvSpPr>
          <p:spPr>
            <a:xfrm>
              <a:off x="8762768" y="3599566"/>
              <a:ext cx="74554" cy="530011"/>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504" name="Google Shape;504;p26"/>
            <p:cNvSpPr/>
            <p:nvPr/>
          </p:nvSpPr>
          <p:spPr>
            <a:xfrm>
              <a:off x="8868426" y="3599566"/>
              <a:ext cx="2064051" cy="1853816"/>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505" name="Google Shape;505;p26"/>
            <p:cNvSpPr/>
            <p:nvPr/>
          </p:nvSpPr>
          <p:spPr>
            <a:xfrm>
              <a:off x="8868426" y="3599566"/>
              <a:ext cx="688099" cy="1853816"/>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506" name="Google Shape;506;p26"/>
            <p:cNvSpPr/>
            <p:nvPr/>
          </p:nvSpPr>
          <p:spPr>
            <a:xfrm>
              <a:off x="8180395" y="3599566"/>
              <a:ext cx="688099" cy="1853816"/>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507" name="Google Shape;507;p26"/>
            <p:cNvSpPr/>
            <p:nvPr/>
          </p:nvSpPr>
          <p:spPr>
            <a:xfrm>
              <a:off x="6804331" y="3599566"/>
              <a:ext cx="2064051" cy="1853816"/>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508" name="Google Shape;508;p26"/>
            <p:cNvSpPr/>
            <p:nvPr/>
          </p:nvSpPr>
          <p:spPr>
            <a:xfrm>
              <a:off x="7662775" y="2783500"/>
              <a:ext cx="2462100" cy="8160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6"/>
            <p:cNvSpPr txBox="1"/>
            <p:nvPr/>
          </p:nvSpPr>
          <p:spPr>
            <a:xfrm>
              <a:off x="7662850" y="2783375"/>
              <a:ext cx="2462100" cy="8160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300" u="none" cap="none" strike="noStrike">
                  <a:solidFill>
                    <a:srgbClr val="FF0000"/>
                  </a:solidFill>
                  <a:latin typeface="Montserrat"/>
                  <a:ea typeface="Montserrat"/>
                  <a:cs typeface="Montserrat"/>
                  <a:sym typeface="Montserrat"/>
                </a:rPr>
                <a:t>Incident Commander</a:t>
              </a:r>
              <a:endParaRPr b="1" i="0" sz="1300" u="none" cap="none" strike="noStrike">
                <a:solidFill>
                  <a:srgbClr val="FF0000"/>
                </a:solidFill>
                <a:latin typeface="Montserrat"/>
                <a:ea typeface="Montserrat"/>
                <a:cs typeface="Montserrat"/>
                <a:sym typeface="Montserrat"/>
              </a:endParaRPr>
            </a:p>
            <a:p>
              <a:pPr indent="0" lvl="0" marL="0" marR="0" rtl="0" algn="ctr">
                <a:lnSpc>
                  <a:spcPct val="90000"/>
                </a:lnSpc>
                <a:spcBef>
                  <a:spcPts val="0"/>
                </a:spcBef>
                <a:spcAft>
                  <a:spcPts val="0"/>
                </a:spcAft>
                <a:buClr>
                  <a:srgbClr val="FF0000"/>
                </a:buClr>
                <a:buSzPts val="1600"/>
                <a:buFont typeface="Calibri"/>
                <a:buNone/>
              </a:pPr>
              <a:r>
                <a:rPr b="1" i="0" lang="en-US" sz="1300" u="none" cap="none" strike="noStrike">
                  <a:solidFill>
                    <a:srgbClr val="FF0000"/>
                  </a:solidFill>
                  <a:latin typeface="Montserrat"/>
                  <a:ea typeface="Montserrat"/>
                  <a:cs typeface="Montserrat"/>
                  <a:sym typeface="Montserrat"/>
                </a:rPr>
                <a:t>Unified Command:</a:t>
              </a:r>
              <a:endParaRPr b="1" i="0" sz="1300" u="none" cap="none" strike="noStrike">
                <a:solidFill>
                  <a:srgbClr val="FF0000"/>
                </a:solidFill>
                <a:latin typeface="Montserrat"/>
                <a:ea typeface="Montserrat"/>
                <a:cs typeface="Montserrat"/>
                <a:sym typeface="Montserrat"/>
              </a:endParaRPr>
            </a:p>
            <a:p>
              <a:pPr indent="0" lvl="0" marL="0" marR="0" rtl="0" algn="ctr">
                <a:lnSpc>
                  <a:spcPct val="90000"/>
                </a:lnSpc>
                <a:spcBef>
                  <a:spcPts val="0"/>
                </a:spcBef>
                <a:spcAft>
                  <a:spcPts val="0"/>
                </a:spcAft>
                <a:buClr>
                  <a:srgbClr val="FF0000"/>
                </a:buClr>
                <a:buSzPts val="1600"/>
                <a:buFont typeface="Calibri"/>
                <a:buNone/>
              </a:pPr>
              <a:r>
                <a:rPr b="1" i="0" lang="en-US" sz="1300" u="none" cap="none" strike="noStrike">
                  <a:solidFill>
                    <a:srgbClr val="FF0000"/>
                  </a:solidFill>
                  <a:latin typeface="Montserrat"/>
                  <a:ea typeface="Montserrat"/>
                  <a:cs typeface="Montserrat"/>
                  <a:sym typeface="Montserrat"/>
                </a:rPr>
                <a:t>Fire, Law, Transportation</a:t>
              </a:r>
              <a:endParaRPr b="1" i="0" sz="1300" u="none" cap="none" strike="noStrike">
                <a:solidFill>
                  <a:srgbClr val="FF0000"/>
                </a:solidFill>
                <a:latin typeface="Montserrat"/>
                <a:ea typeface="Montserrat"/>
                <a:cs typeface="Montserrat"/>
                <a:sym typeface="Montserrat"/>
              </a:endParaRPr>
            </a:p>
          </p:txBody>
        </p:sp>
        <p:sp>
          <p:nvSpPr>
            <p:cNvPr id="510" name="Google Shape;510;p26"/>
            <p:cNvSpPr/>
            <p:nvPr/>
          </p:nvSpPr>
          <p:spPr>
            <a:xfrm>
              <a:off x="6235710" y="545349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6"/>
            <p:cNvSpPr txBox="1"/>
            <p:nvPr/>
          </p:nvSpPr>
          <p:spPr>
            <a:xfrm>
              <a:off x="6235710" y="5453498"/>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400" u="none" cap="none" strike="noStrike">
                  <a:solidFill>
                    <a:srgbClr val="FF6600"/>
                  </a:solidFill>
                  <a:latin typeface="Montserrat"/>
                  <a:ea typeface="Montserrat"/>
                  <a:cs typeface="Montserrat"/>
                  <a:sym typeface="Montserrat"/>
                </a:rPr>
                <a:t>Planning/ Intel Chief</a:t>
              </a:r>
              <a:endParaRPr b="1" i="0" sz="1400" u="none" cap="none" strike="noStrike">
                <a:solidFill>
                  <a:srgbClr val="000000"/>
                </a:solidFill>
                <a:latin typeface="Montserrat"/>
                <a:ea typeface="Montserrat"/>
                <a:cs typeface="Montserrat"/>
                <a:sym typeface="Montserrat"/>
              </a:endParaRPr>
            </a:p>
          </p:txBody>
        </p:sp>
        <p:sp>
          <p:nvSpPr>
            <p:cNvPr id="512" name="Google Shape;512;p26"/>
            <p:cNvSpPr/>
            <p:nvPr/>
          </p:nvSpPr>
          <p:spPr>
            <a:xfrm>
              <a:off x="7611774" y="545349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26"/>
            <p:cNvSpPr txBox="1"/>
            <p:nvPr/>
          </p:nvSpPr>
          <p:spPr>
            <a:xfrm>
              <a:off x="7611774" y="5453498"/>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400" u="none" cap="none" strike="noStrike">
                  <a:solidFill>
                    <a:srgbClr val="4A86E8"/>
                  </a:solidFill>
                  <a:latin typeface="Montserrat"/>
                  <a:ea typeface="Montserrat"/>
                  <a:cs typeface="Montserrat"/>
                  <a:sym typeface="Montserrat"/>
                </a:rPr>
                <a:t>Logistics Chief</a:t>
              </a:r>
              <a:endParaRPr b="1" i="0" sz="1400" u="none" cap="none" strike="noStrike">
                <a:solidFill>
                  <a:srgbClr val="4A86E8"/>
                </a:solidFill>
                <a:latin typeface="Montserrat"/>
                <a:ea typeface="Montserrat"/>
                <a:cs typeface="Montserrat"/>
                <a:sym typeface="Montserrat"/>
              </a:endParaRPr>
            </a:p>
          </p:txBody>
        </p:sp>
        <p:sp>
          <p:nvSpPr>
            <p:cNvPr id="514" name="Google Shape;514;p26"/>
            <p:cNvSpPr/>
            <p:nvPr/>
          </p:nvSpPr>
          <p:spPr>
            <a:xfrm>
              <a:off x="8987836" y="545349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26"/>
            <p:cNvSpPr txBox="1"/>
            <p:nvPr/>
          </p:nvSpPr>
          <p:spPr>
            <a:xfrm>
              <a:off x="8987836" y="5453498"/>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Operations</a:t>
              </a:r>
              <a:endParaRPr b="1" i="0" sz="14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Chief</a:t>
              </a:r>
              <a:endParaRPr b="1" i="0" sz="1400" u="none" cap="none" strike="noStrike">
                <a:solidFill>
                  <a:schemeClr val="dk1"/>
                </a:solidFill>
                <a:latin typeface="Montserrat"/>
                <a:ea typeface="Montserrat"/>
                <a:cs typeface="Montserrat"/>
                <a:sym typeface="Montserrat"/>
              </a:endParaRPr>
            </a:p>
          </p:txBody>
        </p:sp>
        <p:sp>
          <p:nvSpPr>
            <p:cNvPr id="516" name="Google Shape;516;p26"/>
            <p:cNvSpPr/>
            <p:nvPr/>
          </p:nvSpPr>
          <p:spPr>
            <a:xfrm>
              <a:off x="10363900" y="545349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6"/>
            <p:cNvSpPr txBox="1"/>
            <p:nvPr/>
          </p:nvSpPr>
          <p:spPr>
            <a:xfrm>
              <a:off x="10363900" y="5453498"/>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Finance/</a:t>
              </a:r>
              <a:endParaRPr b="1" i="0" sz="13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Admin Chief</a:t>
              </a:r>
              <a:endParaRPr b="1" i="0" sz="1300" u="none" cap="none" strike="noStrike">
                <a:solidFill>
                  <a:schemeClr val="dk1"/>
                </a:solidFill>
                <a:latin typeface="Montserrat"/>
                <a:ea typeface="Montserrat"/>
                <a:cs typeface="Montserrat"/>
                <a:sym typeface="Montserrat"/>
              </a:endParaRPr>
            </a:p>
          </p:txBody>
        </p:sp>
        <p:sp>
          <p:nvSpPr>
            <p:cNvPr id="518" name="Google Shape;518;p26"/>
            <p:cNvSpPr/>
            <p:nvPr/>
          </p:nvSpPr>
          <p:spPr>
            <a:xfrm>
              <a:off x="7662778" y="384513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6"/>
            <p:cNvSpPr txBox="1"/>
            <p:nvPr/>
          </p:nvSpPr>
          <p:spPr>
            <a:xfrm>
              <a:off x="7662778" y="3838425"/>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400" u="none" cap="none" strike="noStrike">
                  <a:solidFill>
                    <a:srgbClr val="3008DC"/>
                  </a:solidFill>
                  <a:latin typeface="Montserrat"/>
                  <a:ea typeface="Montserrat"/>
                  <a:cs typeface="Montserrat"/>
                  <a:sym typeface="Montserrat"/>
                </a:rPr>
                <a:t>Safety Officer</a:t>
              </a:r>
              <a:endParaRPr b="1" i="0" sz="1400" u="none" cap="none" strike="noStrike">
                <a:solidFill>
                  <a:srgbClr val="000000"/>
                </a:solidFill>
                <a:latin typeface="Montserrat"/>
                <a:ea typeface="Montserrat"/>
                <a:cs typeface="Montserrat"/>
                <a:sym typeface="Montserrat"/>
              </a:endParaRPr>
            </a:p>
          </p:txBody>
        </p:sp>
        <p:sp>
          <p:nvSpPr>
            <p:cNvPr id="520" name="Google Shape;520;p26"/>
            <p:cNvSpPr/>
            <p:nvPr/>
          </p:nvSpPr>
          <p:spPr>
            <a:xfrm>
              <a:off x="8987836" y="3838416"/>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26"/>
            <p:cNvSpPr txBox="1"/>
            <p:nvPr/>
          </p:nvSpPr>
          <p:spPr>
            <a:xfrm>
              <a:off x="8987836" y="3838437"/>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PIO</a:t>
              </a:r>
              <a:endParaRPr b="1" i="0" sz="1400" u="none" cap="none" strike="noStrike">
                <a:solidFill>
                  <a:schemeClr val="dk1"/>
                </a:solidFill>
                <a:latin typeface="Montserrat"/>
                <a:ea typeface="Montserrat"/>
                <a:cs typeface="Montserrat"/>
                <a:sym typeface="Montserrat"/>
              </a:endParaRPr>
            </a:p>
          </p:txBody>
        </p:sp>
        <p:sp>
          <p:nvSpPr>
            <p:cNvPr id="522" name="Google Shape;522;p26"/>
            <p:cNvSpPr/>
            <p:nvPr/>
          </p:nvSpPr>
          <p:spPr>
            <a:xfrm>
              <a:off x="7611774" y="4645957"/>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26"/>
            <p:cNvSpPr txBox="1"/>
            <p:nvPr/>
          </p:nvSpPr>
          <p:spPr>
            <a:xfrm>
              <a:off x="7611774" y="4649339"/>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Liaison Officer</a:t>
              </a:r>
              <a:endParaRPr b="1" i="0" sz="1400" u="none" cap="none" strike="noStrike">
                <a:solidFill>
                  <a:schemeClr val="dk1"/>
                </a:solidFill>
                <a:latin typeface="Montserrat"/>
                <a:ea typeface="Montserrat"/>
                <a:cs typeface="Montserrat"/>
                <a:sym typeface="Montserrat"/>
              </a:endParaRPr>
            </a:p>
          </p:txBody>
        </p:sp>
      </p:grpSp>
      <p:sp>
        <p:nvSpPr>
          <p:cNvPr id="524" name="Google Shape;524;p26"/>
          <p:cNvSpPr txBox="1"/>
          <p:nvPr>
            <p:ph idx="12" type="sldNum"/>
          </p:nvPr>
        </p:nvSpPr>
        <p:spPr>
          <a:xfrm>
            <a:off x="93042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2" name="Shape 532"/>
        <p:cNvGrpSpPr/>
        <p:nvPr/>
      </p:nvGrpSpPr>
      <p:grpSpPr>
        <a:xfrm>
          <a:off x="0" y="0"/>
          <a:ext cx="0" cy="0"/>
          <a:chOff x="0" y="0"/>
          <a:chExt cx="0" cy="0"/>
        </a:xfrm>
      </p:grpSpPr>
      <p:sp>
        <p:nvSpPr>
          <p:cNvPr id="533" name="Google Shape;533;p27"/>
          <p:cNvSpPr txBox="1"/>
          <p:nvPr>
            <p:ph type="title"/>
          </p:nvPr>
        </p:nvSpPr>
        <p:spPr>
          <a:xfrm>
            <a:off x="579200" y="302975"/>
            <a:ext cx="6403200" cy="1067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500">
                <a:latin typeface="Montserrat SemiBold"/>
                <a:ea typeface="Montserrat SemiBold"/>
                <a:cs typeface="Montserrat SemiBold"/>
                <a:sym typeface="Montserrat SemiBold"/>
              </a:rPr>
              <a:t>Flood washout of </a:t>
            </a:r>
            <a:endParaRPr sz="35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500">
                <a:latin typeface="Montserrat SemiBold"/>
                <a:ea typeface="Montserrat SemiBold"/>
                <a:cs typeface="Montserrat SemiBold"/>
                <a:sym typeface="Montserrat SemiBold"/>
              </a:rPr>
              <a:t>rail lines</a:t>
            </a:r>
            <a:endParaRPr sz="3500">
              <a:latin typeface="Montserrat SemiBold"/>
              <a:ea typeface="Montserrat SemiBold"/>
              <a:cs typeface="Montserrat SemiBold"/>
              <a:sym typeface="Montserrat SemiBold"/>
            </a:endParaRPr>
          </a:p>
        </p:txBody>
      </p:sp>
      <p:sp>
        <p:nvSpPr>
          <p:cNvPr id="534" name="Google Shape;534;p27"/>
          <p:cNvSpPr txBox="1"/>
          <p:nvPr>
            <p:ph idx="1" type="body"/>
          </p:nvPr>
        </p:nvSpPr>
        <p:spPr>
          <a:xfrm>
            <a:off x="579188" y="1432874"/>
            <a:ext cx="5557800" cy="4744200"/>
          </a:xfrm>
          <a:prstGeom prst="rect">
            <a:avLst/>
          </a:prstGeom>
          <a:noFill/>
          <a:ln>
            <a:noFill/>
          </a:ln>
        </p:spPr>
        <p:txBody>
          <a:bodyPr anchorCtr="0" anchor="t" bIns="45700" lIns="91425" spcFirstLastPara="1" rIns="91425" wrap="square" tIns="45700">
            <a:noAutofit/>
          </a:bodyPr>
          <a:lstStyle/>
          <a:p>
            <a:pPr indent="-205105"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High water can weaken rail bridges, wash away ballast, and damage signals and trackside monitoring equipment (AAR, n.d.).</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8 states along the Gulf Coast are already seeing damage from sea level rise; 38% of the US population lives in coastal counties (Solecki and Friedman, 2021).</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Sea level rise and storm surge are already impacting west coast railroads, such as the Los Angeles to San Diego freight corridor that is experiencing mudslides from the hillsides and undermining from sea level rise.</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Once the initial emergency is resolved and life safety assured, the Incident Command may pass to rail as the facility owner, coordinating with state and federal agencies to complete recovery and repairs.</a:t>
            </a:r>
            <a:endParaRPr sz="1800">
              <a:latin typeface="Montserrat"/>
              <a:ea typeface="Montserrat"/>
              <a:cs typeface="Montserrat"/>
              <a:sym typeface="Montserrat"/>
            </a:endParaRPr>
          </a:p>
        </p:txBody>
      </p:sp>
      <p:pic>
        <p:nvPicPr>
          <p:cNvPr id="535" name="Google Shape;535;p27"/>
          <p:cNvPicPr preferRelativeResize="0"/>
          <p:nvPr>
            <p:ph idx="2" type="body"/>
          </p:nvPr>
        </p:nvPicPr>
        <p:blipFill rotWithShape="1">
          <a:blip r:embed="rId4">
            <a:alphaModFix/>
          </a:blip>
          <a:srcRect b="0" l="0" r="0" t="0"/>
          <a:stretch/>
        </p:blipFill>
        <p:spPr>
          <a:xfrm>
            <a:off x="7026901" y="365125"/>
            <a:ext cx="4615500" cy="2735100"/>
          </a:xfrm>
          <a:prstGeom prst="rect">
            <a:avLst/>
          </a:prstGeom>
          <a:noFill/>
          <a:ln>
            <a:noFill/>
          </a:ln>
        </p:spPr>
      </p:pic>
      <p:sp>
        <p:nvSpPr>
          <p:cNvPr id="536" name="Google Shape;536;p27"/>
          <p:cNvSpPr txBox="1"/>
          <p:nvPr/>
        </p:nvSpPr>
        <p:spPr>
          <a:xfrm>
            <a:off x="7026890" y="3100323"/>
            <a:ext cx="4179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LOSSAN corridor. Source: SANDAG, 2023 2023.20</a:t>
            </a:r>
            <a:endParaRPr b="0" i="0" sz="1000" u="none" cap="none" strike="noStrike">
              <a:solidFill>
                <a:schemeClr val="lt1"/>
              </a:solidFill>
              <a:latin typeface="Montserrat Light"/>
              <a:ea typeface="Montserrat Light"/>
              <a:cs typeface="Montserrat Light"/>
              <a:sym typeface="Montserrat Light"/>
            </a:endParaRPr>
          </a:p>
        </p:txBody>
      </p:sp>
      <p:pic>
        <p:nvPicPr>
          <p:cNvPr id="537" name="Google Shape;537;p27"/>
          <p:cNvPicPr preferRelativeResize="0"/>
          <p:nvPr/>
        </p:nvPicPr>
        <p:blipFill rotWithShape="1">
          <a:blip r:embed="rId5">
            <a:alphaModFix/>
          </a:blip>
          <a:srcRect b="0" l="0" r="0" t="0"/>
          <a:stretch/>
        </p:blipFill>
        <p:spPr>
          <a:xfrm>
            <a:off x="7026901" y="3553325"/>
            <a:ext cx="4615647" cy="2651288"/>
          </a:xfrm>
          <a:prstGeom prst="rect">
            <a:avLst/>
          </a:prstGeom>
          <a:noFill/>
          <a:ln>
            <a:noFill/>
          </a:ln>
        </p:spPr>
      </p:pic>
      <p:sp>
        <p:nvSpPr>
          <p:cNvPr id="538" name="Google Shape;538;p27"/>
          <p:cNvSpPr txBox="1"/>
          <p:nvPr/>
        </p:nvSpPr>
        <p:spPr>
          <a:xfrm>
            <a:off x="7026901" y="6219500"/>
            <a:ext cx="5097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LOSSAN at Mariposa Point. Source: Caltrans, 2023.</a:t>
            </a:r>
            <a:endParaRPr b="0" i="0" sz="1000" u="none" cap="none" strike="noStrike">
              <a:solidFill>
                <a:schemeClr val="lt1"/>
              </a:solidFill>
              <a:latin typeface="Montserrat Light"/>
              <a:ea typeface="Montserrat Light"/>
              <a:cs typeface="Montserrat Light"/>
              <a:sym typeface="Montserrat Light"/>
            </a:endParaRPr>
          </a:p>
        </p:txBody>
      </p:sp>
      <p:sp>
        <p:nvSpPr>
          <p:cNvPr id="539" name="Google Shape;539;p27"/>
          <p:cNvSpPr txBox="1"/>
          <p:nvPr>
            <p:ph idx="12" type="sldNum"/>
          </p:nvPr>
        </p:nvSpPr>
        <p:spPr>
          <a:xfrm>
            <a:off x="9324975" y="621950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7" name="Shape 547"/>
        <p:cNvGrpSpPr/>
        <p:nvPr/>
      </p:nvGrpSpPr>
      <p:grpSpPr>
        <a:xfrm>
          <a:off x="0" y="0"/>
          <a:ext cx="0" cy="0"/>
          <a:chOff x="0" y="0"/>
          <a:chExt cx="0" cy="0"/>
        </a:xfrm>
      </p:grpSpPr>
      <p:sp>
        <p:nvSpPr>
          <p:cNvPr id="548" name="Google Shape;548;p28"/>
          <p:cNvSpPr txBox="1"/>
          <p:nvPr>
            <p:ph idx="2" type="body"/>
          </p:nvPr>
        </p:nvSpPr>
        <p:spPr>
          <a:xfrm>
            <a:off x="5693790" y="1825625"/>
            <a:ext cx="6165130" cy="4351338"/>
          </a:xfrm>
          <a:prstGeom prst="rect">
            <a:avLst/>
          </a:prstGeom>
          <a:noFill/>
          <a:ln>
            <a:noFill/>
          </a:ln>
        </p:spPr>
        <p:txBody>
          <a:bodyPr anchorCtr="0" anchor="t" bIns="45700" lIns="91425" spcFirstLastPara="1" rIns="91425" wrap="square" tIns="45700">
            <a:normAutofit/>
          </a:bodyPr>
          <a:lstStyle/>
          <a:p>
            <a:pPr indent="-19177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Report to existing Incident Commander</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Assume command from another agency whose work is done</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Continue the Incident Command until all railroad-related issues are successfully completed</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Close out the Incident or transfer the command to another agency with responsibility for the remaining issues</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For example, to EPA for environmental remediation</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 brief video Number 2 on transferring IC is available at:</a:t>
            </a:r>
            <a:br>
              <a:rPr lang="en-US" sz="1800">
                <a:latin typeface="Montserrat"/>
                <a:ea typeface="Montserrat"/>
                <a:cs typeface="Montserrat"/>
                <a:sym typeface="Montserrat"/>
              </a:rPr>
            </a:br>
            <a:r>
              <a:rPr lang="en-US" sz="1000" u="sng">
                <a:solidFill>
                  <a:srgbClr val="1155CC"/>
                </a:solidFill>
                <a:latin typeface="Montserrat"/>
                <a:ea typeface="Montserrat"/>
                <a:cs typeface="Montserrat"/>
                <a:sym typeface="Montserrat"/>
                <a:hlinkClick r:id="rId4">
                  <a:extLst>
                    <a:ext uri="{A12FA001-AC4F-418D-AE19-62706E023703}">
                      <ahyp:hlinkClr val="tx"/>
                    </a:ext>
                  </a:extLst>
                </a:hlinkClick>
              </a:rPr>
              <a:t>https://vimeo.com/showcase/11005939</a:t>
            </a:r>
            <a:r>
              <a:rPr lang="en-US" sz="1800">
                <a:latin typeface="Montserrat"/>
                <a:ea typeface="Montserrat"/>
                <a:cs typeface="Montserrat"/>
                <a:sym typeface="Montserrat"/>
              </a:rPr>
              <a:t> </a:t>
            </a:r>
            <a:endParaRPr sz="1800">
              <a:latin typeface="Montserrat"/>
              <a:ea typeface="Montserrat"/>
              <a:cs typeface="Montserrat"/>
              <a:sym typeface="Montserrat"/>
            </a:endParaRPr>
          </a:p>
        </p:txBody>
      </p:sp>
      <p:sp>
        <p:nvSpPr>
          <p:cNvPr id="549" name="Google Shape;549;p28"/>
          <p:cNvSpPr txBox="1"/>
          <p:nvPr>
            <p:ph type="title"/>
          </p:nvPr>
        </p:nvSpPr>
        <p:spPr>
          <a:xfrm>
            <a:off x="5693800" y="631925"/>
            <a:ext cx="6209400" cy="1056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Assume Command: Transfer of Command</a:t>
            </a:r>
            <a:endParaRPr sz="3600">
              <a:latin typeface="Montserrat SemiBold"/>
              <a:ea typeface="Montserrat SemiBold"/>
              <a:cs typeface="Montserrat SemiBold"/>
              <a:sym typeface="Montserrat SemiBold"/>
            </a:endParaRPr>
          </a:p>
        </p:txBody>
      </p:sp>
      <p:sp>
        <p:nvSpPr>
          <p:cNvPr id="550" name="Google Shape;550;p28"/>
          <p:cNvSpPr txBox="1"/>
          <p:nvPr/>
        </p:nvSpPr>
        <p:spPr>
          <a:xfrm>
            <a:off x="652186" y="3169602"/>
            <a:ext cx="4337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ACE Train mudslide and derailment, 2023</a:t>
            </a:r>
            <a:endParaRPr b="0" i="0" sz="1000" u="none" cap="none" strike="noStrike">
              <a:solidFill>
                <a:srgbClr val="000000"/>
              </a:solidFill>
              <a:latin typeface="Montserrat Light"/>
              <a:ea typeface="Montserrat Light"/>
              <a:cs typeface="Montserrat Light"/>
              <a:sym typeface="Montserrat Light"/>
            </a:endParaRPr>
          </a:p>
        </p:txBody>
      </p:sp>
      <p:pic>
        <p:nvPicPr>
          <p:cNvPr id="551" name="Google Shape;551;p28"/>
          <p:cNvPicPr preferRelativeResize="0"/>
          <p:nvPr/>
        </p:nvPicPr>
        <p:blipFill rotWithShape="1">
          <a:blip r:embed="rId5">
            <a:alphaModFix/>
          </a:blip>
          <a:srcRect b="0" l="0" r="0" t="0"/>
          <a:stretch/>
        </p:blipFill>
        <p:spPr>
          <a:xfrm>
            <a:off x="610275" y="247293"/>
            <a:ext cx="4379186" cy="2922308"/>
          </a:xfrm>
          <a:prstGeom prst="rect">
            <a:avLst/>
          </a:prstGeom>
          <a:noFill/>
          <a:ln>
            <a:noFill/>
          </a:ln>
        </p:spPr>
      </p:pic>
      <p:grpSp>
        <p:nvGrpSpPr>
          <p:cNvPr id="552" name="Google Shape;552;p28"/>
          <p:cNvGrpSpPr/>
          <p:nvPr/>
        </p:nvGrpSpPr>
        <p:grpSpPr>
          <a:xfrm>
            <a:off x="610493" y="3576210"/>
            <a:ext cx="4379370" cy="2307775"/>
            <a:chOff x="5548939" y="1593608"/>
            <a:chExt cx="6462107" cy="3670709"/>
          </a:xfrm>
        </p:grpSpPr>
        <p:sp>
          <p:nvSpPr>
            <p:cNvPr id="553" name="Google Shape;553;p28"/>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554" name="Google Shape;554;p28"/>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555" name="Google Shape;555;p28"/>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556" name="Google Shape;556;p28"/>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557" name="Google Shape;557;p28"/>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558" name="Google Shape;558;p28"/>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559" name="Google Shape;559;p28"/>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560" name="Google Shape;560;p28"/>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28"/>
            <p:cNvSpPr txBox="1"/>
            <p:nvPr/>
          </p:nvSpPr>
          <p:spPr>
            <a:xfrm>
              <a:off x="8082192" y="159360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100" u="none" cap="none" strike="noStrike">
                  <a:solidFill>
                    <a:srgbClr val="FF0000"/>
                  </a:solidFill>
                  <a:latin typeface="Montserrat"/>
                  <a:ea typeface="Montserrat"/>
                  <a:cs typeface="Montserrat"/>
                  <a:sym typeface="Montserrat"/>
                </a:rPr>
                <a:t>Incident Commander</a:t>
              </a:r>
              <a:endParaRPr b="1" i="0" sz="1100" u="none" cap="none" strike="noStrike">
                <a:solidFill>
                  <a:srgbClr val="FF0000"/>
                </a:solidFill>
                <a:latin typeface="Montserrat"/>
                <a:ea typeface="Montserrat"/>
                <a:cs typeface="Montserrat"/>
                <a:sym typeface="Montserrat"/>
              </a:endParaRPr>
            </a:p>
          </p:txBody>
        </p:sp>
        <p:sp>
          <p:nvSpPr>
            <p:cNvPr id="562" name="Google Shape;562;p28"/>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28"/>
            <p:cNvSpPr txBox="1"/>
            <p:nvPr/>
          </p:nvSpPr>
          <p:spPr>
            <a:xfrm>
              <a:off x="5548939"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200" u="none" cap="none" strike="noStrike">
                  <a:solidFill>
                    <a:srgbClr val="FF6600"/>
                  </a:solidFill>
                  <a:latin typeface="Montserrat"/>
                  <a:ea typeface="Montserrat"/>
                  <a:cs typeface="Montserrat"/>
                  <a:sym typeface="Montserrat"/>
                </a:rPr>
                <a:t>Planning/ Intel Chief</a:t>
              </a:r>
              <a:endParaRPr b="1" i="0" sz="1200" u="none" cap="none" strike="noStrike">
                <a:solidFill>
                  <a:srgbClr val="000000"/>
                </a:solidFill>
                <a:latin typeface="Montserrat"/>
                <a:ea typeface="Montserrat"/>
                <a:cs typeface="Montserrat"/>
                <a:sym typeface="Montserrat"/>
              </a:endParaRPr>
            </a:p>
          </p:txBody>
        </p:sp>
        <p:sp>
          <p:nvSpPr>
            <p:cNvPr id="564" name="Google Shape;564;p28"/>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28"/>
            <p:cNvSpPr txBox="1"/>
            <p:nvPr/>
          </p:nvSpPr>
          <p:spPr>
            <a:xfrm>
              <a:off x="7237775"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200" u="none" cap="none" strike="noStrike">
                  <a:solidFill>
                    <a:srgbClr val="4A86E8"/>
                  </a:solidFill>
                  <a:latin typeface="Montserrat"/>
                  <a:ea typeface="Montserrat"/>
                  <a:cs typeface="Montserrat"/>
                  <a:sym typeface="Montserrat"/>
                </a:rPr>
                <a:t>Logistics Chief</a:t>
              </a:r>
              <a:endParaRPr b="1" i="0" sz="1200" u="none" cap="none" strike="noStrike">
                <a:solidFill>
                  <a:srgbClr val="4A86E8"/>
                </a:solidFill>
                <a:latin typeface="Montserrat"/>
                <a:ea typeface="Montserrat"/>
                <a:cs typeface="Montserrat"/>
                <a:sym typeface="Montserrat"/>
              </a:endParaRPr>
            </a:p>
          </p:txBody>
        </p:sp>
        <p:sp>
          <p:nvSpPr>
            <p:cNvPr id="566" name="Google Shape;566;p28"/>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28"/>
            <p:cNvSpPr txBox="1"/>
            <p:nvPr/>
          </p:nvSpPr>
          <p:spPr>
            <a:xfrm>
              <a:off x="8926610"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200" u="none" cap="none" strike="noStrike">
                  <a:solidFill>
                    <a:schemeClr val="dk1"/>
                  </a:solidFill>
                  <a:latin typeface="Montserrat"/>
                  <a:ea typeface="Montserrat"/>
                  <a:cs typeface="Montserrat"/>
                  <a:sym typeface="Montserrat"/>
                </a:rPr>
                <a:t>Operations Chief</a:t>
              </a:r>
              <a:endParaRPr b="1" i="0" sz="1200" u="none" cap="none" strike="noStrike">
                <a:solidFill>
                  <a:schemeClr val="dk1"/>
                </a:solidFill>
                <a:latin typeface="Montserrat"/>
                <a:ea typeface="Montserrat"/>
                <a:cs typeface="Montserrat"/>
                <a:sym typeface="Montserrat"/>
              </a:endParaRPr>
            </a:p>
          </p:txBody>
        </p:sp>
        <p:sp>
          <p:nvSpPr>
            <p:cNvPr id="568" name="Google Shape;568;p28"/>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28"/>
            <p:cNvSpPr txBox="1"/>
            <p:nvPr/>
          </p:nvSpPr>
          <p:spPr>
            <a:xfrm>
              <a:off x="10615446"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100" u="none" cap="none" strike="noStrike">
                  <a:solidFill>
                    <a:schemeClr val="dk1"/>
                  </a:solidFill>
                  <a:latin typeface="Montserrat"/>
                  <a:ea typeface="Montserrat"/>
                  <a:cs typeface="Montserrat"/>
                  <a:sym typeface="Montserrat"/>
                </a:rPr>
                <a:t>Finance/ Admin Chief</a:t>
              </a:r>
              <a:endParaRPr b="1" i="0" sz="1100" u="none" cap="none" strike="noStrike">
                <a:solidFill>
                  <a:schemeClr val="dk1"/>
                </a:solidFill>
                <a:latin typeface="Montserrat"/>
                <a:ea typeface="Montserrat"/>
                <a:cs typeface="Montserrat"/>
                <a:sym typeface="Montserrat"/>
              </a:endParaRPr>
            </a:p>
          </p:txBody>
        </p:sp>
        <p:sp>
          <p:nvSpPr>
            <p:cNvPr id="570" name="Google Shape;570;p28"/>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28"/>
            <p:cNvSpPr txBox="1"/>
            <p:nvPr/>
          </p:nvSpPr>
          <p:spPr>
            <a:xfrm>
              <a:off x="7300373" y="258458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200" u="none" cap="none" strike="noStrike">
                  <a:solidFill>
                    <a:srgbClr val="3008DC"/>
                  </a:solidFill>
                  <a:latin typeface="Montserrat"/>
                  <a:ea typeface="Montserrat"/>
                  <a:cs typeface="Montserrat"/>
                  <a:sym typeface="Montserrat"/>
                </a:rPr>
                <a:t>Safety Officer</a:t>
              </a:r>
              <a:endParaRPr b="1" i="0" sz="1200" u="none" cap="none" strike="noStrike">
                <a:solidFill>
                  <a:srgbClr val="000000"/>
                </a:solidFill>
                <a:latin typeface="Montserrat"/>
                <a:ea typeface="Montserrat"/>
                <a:cs typeface="Montserrat"/>
                <a:sym typeface="Montserrat"/>
              </a:endParaRPr>
            </a:p>
          </p:txBody>
        </p:sp>
        <p:sp>
          <p:nvSpPr>
            <p:cNvPr id="572" name="Google Shape;572;p28"/>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28"/>
            <p:cNvSpPr txBox="1"/>
            <p:nvPr/>
          </p:nvSpPr>
          <p:spPr>
            <a:xfrm>
              <a:off x="8926610" y="2584603"/>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PIO</a:t>
              </a:r>
              <a:endParaRPr b="1" i="0" sz="1400" u="none" cap="none" strike="noStrike">
                <a:solidFill>
                  <a:schemeClr val="dk1"/>
                </a:solidFill>
                <a:latin typeface="Montserrat"/>
                <a:ea typeface="Montserrat"/>
                <a:cs typeface="Montserrat"/>
                <a:sym typeface="Montserrat"/>
              </a:endParaRPr>
            </a:p>
          </p:txBody>
        </p:sp>
        <p:sp>
          <p:nvSpPr>
            <p:cNvPr id="574" name="Google Shape;574;p28"/>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28"/>
            <p:cNvSpPr txBox="1"/>
            <p:nvPr/>
          </p:nvSpPr>
          <p:spPr>
            <a:xfrm>
              <a:off x="7237775" y="3579696"/>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200" u="none" cap="none" strike="noStrike">
                  <a:solidFill>
                    <a:schemeClr val="dk1"/>
                  </a:solidFill>
                  <a:latin typeface="Montserrat"/>
                  <a:ea typeface="Montserrat"/>
                  <a:cs typeface="Montserrat"/>
                  <a:sym typeface="Montserrat"/>
                </a:rPr>
                <a:t>Liaison Officer</a:t>
              </a:r>
              <a:endParaRPr b="1" i="0" sz="1200" u="none" cap="none" strike="noStrike">
                <a:solidFill>
                  <a:schemeClr val="dk1"/>
                </a:solidFill>
                <a:latin typeface="Montserrat"/>
                <a:ea typeface="Montserrat"/>
                <a:cs typeface="Montserrat"/>
                <a:sym typeface="Montserrat"/>
              </a:endParaRPr>
            </a:p>
          </p:txBody>
        </p:sp>
      </p:grpSp>
      <p:sp>
        <p:nvSpPr>
          <p:cNvPr id="576" name="Google Shape;576;p28"/>
          <p:cNvSpPr txBox="1"/>
          <p:nvPr>
            <p:ph idx="12" type="sldNum"/>
          </p:nvPr>
        </p:nvSpPr>
        <p:spPr>
          <a:xfrm>
            <a:off x="9314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4" name="Shape 584"/>
        <p:cNvGrpSpPr/>
        <p:nvPr/>
      </p:nvGrpSpPr>
      <p:grpSpPr>
        <a:xfrm>
          <a:off x="0" y="0"/>
          <a:ext cx="0" cy="0"/>
          <a:chOff x="0" y="0"/>
          <a:chExt cx="0" cy="0"/>
        </a:xfrm>
      </p:grpSpPr>
      <p:sp>
        <p:nvSpPr>
          <p:cNvPr id="585" name="Google Shape;585;p29"/>
          <p:cNvSpPr txBox="1"/>
          <p:nvPr>
            <p:ph type="title"/>
          </p:nvPr>
        </p:nvSpPr>
        <p:spPr>
          <a:xfrm>
            <a:off x="703525" y="1056338"/>
            <a:ext cx="5926500" cy="6462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22222"/>
              <a:buFont typeface="Calibri"/>
              <a:buNone/>
            </a:pPr>
            <a:r>
              <a:rPr lang="en-US" sz="3600">
                <a:latin typeface="Montserrat SemiBold"/>
                <a:ea typeface="Montserrat SemiBold"/>
                <a:cs typeface="Montserrat SemiBold"/>
                <a:sym typeface="Montserrat SemiBold"/>
              </a:rPr>
              <a:t>Disaster adjacent to </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ct val="122222"/>
              <a:buFont typeface="Calibri"/>
              <a:buNone/>
            </a:pPr>
            <a:r>
              <a:rPr lang="en-US" sz="3600">
                <a:latin typeface="Montserrat SemiBold"/>
                <a:ea typeface="Montserrat SemiBold"/>
                <a:cs typeface="Montserrat SemiBold"/>
                <a:sym typeface="Montserrat SemiBold"/>
              </a:rPr>
              <a:t>rail lines</a:t>
            </a:r>
            <a:endParaRPr sz="3600">
              <a:latin typeface="Montserrat SemiBold"/>
              <a:ea typeface="Montserrat SemiBold"/>
              <a:cs typeface="Montserrat SemiBold"/>
              <a:sym typeface="Montserrat SemiBold"/>
            </a:endParaRPr>
          </a:p>
        </p:txBody>
      </p:sp>
      <p:sp>
        <p:nvSpPr>
          <p:cNvPr id="586" name="Google Shape;586;p29"/>
          <p:cNvSpPr txBox="1"/>
          <p:nvPr>
            <p:ph idx="1" type="body"/>
          </p:nvPr>
        </p:nvSpPr>
        <p:spPr>
          <a:xfrm>
            <a:off x="703525" y="2275163"/>
            <a:ext cx="5481000" cy="31263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In remote areas rail lines may run parallel to country roads, where public safety responders are few.</a:t>
            </a:r>
            <a:endParaRPr sz="1800">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An accident on the country road may occur adjacent to where a rail maintenance crew is working. They might start ICS while awaiting the arrival of fire, medical and law enforcement personnel.</a:t>
            </a:r>
            <a:endParaRPr sz="1800">
              <a:latin typeface="Montserrat"/>
              <a:ea typeface="Montserrat"/>
              <a:cs typeface="Montserrat"/>
              <a:sym typeface="Montserrat"/>
            </a:endParaRPr>
          </a:p>
        </p:txBody>
      </p:sp>
      <p:pic>
        <p:nvPicPr>
          <p:cNvPr id="587" name="Google Shape;587;p29"/>
          <p:cNvPicPr preferRelativeResize="0"/>
          <p:nvPr>
            <p:ph idx="2" type="body"/>
          </p:nvPr>
        </p:nvPicPr>
        <p:blipFill rotWithShape="1">
          <a:blip r:embed="rId4">
            <a:alphaModFix/>
          </a:blip>
          <a:srcRect b="0" l="0" r="0" t="0"/>
          <a:stretch/>
        </p:blipFill>
        <p:spPr>
          <a:xfrm>
            <a:off x="6854715" y="1053306"/>
            <a:ext cx="4351200" cy="4351200"/>
          </a:xfrm>
          <a:prstGeom prst="rect">
            <a:avLst/>
          </a:prstGeom>
          <a:noFill/>
          <a:ln>
            <a:noFill/>
          </a:ln>
        </p:spPr>
      </p:pic>
      <p:sp>
        <p:nvSpPr>
          <p:cNvPr id="588" name="Google Shape;58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6 20 24</a:t>
            </a:r>
            <a:endParaRPr/>
          </a:p>
        </p:txBody>
      </p:sp>
      <p:sp>
        <p:nvSpPr>
          <p:cNvPr id="589" name="Google Shape;589;p29"/>
          <p:cNvSpPr txBox="1"/>
          <p:nvPr>
            <p:ph idx="12" type="sldNum"/>
          </p:nvPr>
        </p:nvSpPr>
        <p:spPr>
          <a:xfrm>
            <a:off x="92939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90" name="Google Shape;590;p29"/>
          <p:cNvSpPr txBox="1"/>
          <p:nvPr/>
        </p:nvSpPr>
        <p:spPr>
          <a:xfrm>
            <a:off x="6854725" y="5404500"/>
            <a:ext cx="4351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Car hits train tamper, assisted by railroad crew.</a:t>
            </a:r>
            <a:endParaRPr b="0" i="0" sz="10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Source: Creative Commons.</a:t>
            </a:r>
            <a:endParaRPr b="0" i="0" sz="1000" u="none" cap="none" strike="noStrike">
              <a:solidFill>
                <a:srgbClr val="000000"/>
              </a:solidFill>
              <a:latin typeface="Montserrat Light"/>
              <a:ea typeface="Montserrat Light"/>
              <a:cs typeface="Montserrat Light"/>
              <a:sym typeface="Montserra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3"/>
          <p:cNvSpPr txBox="1"/>
          <p:nvPr>
            <p:ph type="title"/>
          </p:nvPr>
        </p:nvSpPr>
        <p:spPr>
          <a:xfrm>
            <a:off x="360650" y="454000"/>
            <a:ext cx="11699700" cy="12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and Extreme Weather:</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Role of Rail In Emergency Management</a:t>
            </a:r>
            <a:endParaRPr sz="3600">
              <a:latin typeface="Montserrat SemiBold"/>
              <a:ea typeface="Montserrat SemiBold"/>
              <a:cs typeface="Montserrat SemiBold"/>
              <a:sym typeface="Montserrat SemiBold"/>
            </a:endParaRPr>
          </a:p>
        </p:txBody>
      </p:sp>
      <p:sp>
        <p:nvSpPr>
          <p:cNvPr id="117" name="Google Shape;117;p3"/>
          <p:cNvSpPr txBox="1"/>
          <p:nvPr>
            <p:ph idx="2" type="body"/>
          </p:nvPr>
        </p:nvSpPr>
        <p:spPr>
          <a:xfrm>
            <a:off x="6390175" y="1826475"/>
            <a:ext cx="4846800" cy="4341300"/>
          </a:xfrm>
          <a:prstGeom prst="rect">
            <a:avLst/>
          </a:prstGeom>
          <a:noFill/>
          <a:ln>
            <a:noFill/>
          </a:ln>
        </p:spPr>
        <p:txBody>
          <a:bodyPr anchorCtr="0" anchor="t" bIns="45700" lIns="91425" spcFirstLastPara="1" rIns="91425" wrap="square" tIns="45700">
            <a:normAutofit/>
          </a:bodyPr>
          <a:lstStyle/>
          <a:p>
            <a:pPr indent="-184150" lvl="0" marL="228600" rtl="0" algn="l">
              <a:lnSpc>
                <a:spcPct val="100000"/>
              </a:lnSpc>
              <a:spcBef>
                <a:spcPts val="0"/>
              </a:spcBef>
              <a:spcAft>
                <a:spcPts val="0"/>
              </a:spcAft>
              <a:buClr>
                <a:schemeClr val="dk1"/>
              </a:buClr>
              <a:buSzPts val="2100"/>
              <a:buFont typeface="Montserrat SemiBold"/>
              <a:buChar char="●"/>
            </a:pPr>
            <a:r>
              <a:rPr lang="en-US" sz="2100">
                <a:latin typeface="Montserrat SemiBold"/>
                <a:ea typeface="Montserrat SemiBold"/>
                <a:cs typeface="Montserrat SemiBold"/>
                <a:sym typeface="Montserrat SemiBold"/>
              </a:rPr>
              <a:t>Today’s learning goals:</a:t>
            </a:r>
            <a:endParaRPr sz="2100">
              <a:latin typeface="Montserrat SemiBold"/>
              <a:ea typeface="Montserrat SemiBold"/>
              <a:cs typeface="Montserrat SemiBold"/>
              <a:sym typeface="Montserrat SemiBold"/>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Review the role of railroads in Extreme weather-related emergencies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Review ICS roles and terminology</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Consider the application of ICS to extreme weather situations on the railroad</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Introduction of ICS resources</a:t>
            </a:r>
            <a:endParaRPr sz="1800">
              <a:latin typeface="Montserrat"/>
              <a:ea typeface="Montserrat"/>
              <a:cs typeface="Montserrat"/>
              <a:sym typeface="Montserrat"/>
            </a:endParaRPr>
          </a:p>
          <a:p>
            <a:pPr indent="-2159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Supervisor’s folder</a:t>
            </a:r>
            <a:endParaRPr sz="1800">
              <a:latin typeface="Montserrat"/>
              <a:ea typeface="Montserrat"/>
              <a:cs typeface="Montserrat"/>
              <a:sym typeface="Montserrat"/>
            </a:endParaRPr>
          </a:p>
          <a:p>
            <a:pPr indent="-2159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Quick Reference Cards</a:t>
            </a:r>
            <a:endParaRPr sz="1800">
              <a:latin typeface="Montserrat"/>
              <a:ea typeface="Montserrat"/>
              <a:cs typeface="Montserrat"/>
              <a:sym typeface="Montserrat"/>
            </a:endParaRPr>
          </a:p>
          <a:p>
            <a:pPr indent="-2159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Sand table exercises</a:t>
            </a:r>
            <a:endParaRPr sz="1800">
              <a:latin typeface="Montserrat"/>
              <a:ea typeface="Montserrat"/>
              <a:cs typeface="Montserrat"/>
              <a:sym typeface="Montserrat"/>
            </a:endParaRPr>
          </a:p>
        </p:txBody>
      </p:sp>
      <p:pic>
        <p:nvPicPr>
          <p:cNvPr descr="A photo showing one of several railroad bridges that were washed away by Hurricane Ian in Southwest Florida." id="118" name="Google Shape;118;p3"/>
          <p:cNvPicPr preferRelativeResize="0"/>
          <p:nvPr/>
        </p:nvPicPr>
        <p:blipFill rotWithShape="1">
          <a:blip r:embed="rId4">
            <a:alphaModFix/>
          </a:blip>
          <a:srcRect b="0" l="0" r="0" t="0"/>
          <a:stretch/>
        </p:blipFill>
        <p:spPr>
          <a:xfrm>
            <a:off x="360660" y="1826464"/>
            <a:ext cx="5544038" cy="3120596"/>
          </a:xfrm>
          <a:prstGeom prst="rect">
            <a:avLst/>
          </a:prstGeom>
          <a:noFill/>
          <a:ln>
            <a:noFill/>
          </a:ln>
        </p:spPr>
      </p:pic>
      <p:sp>
        <p:nvSpPr>
          <p:cNvPr id="119" name="Google Shape;119;p3"/>
          <p:cNvSpPr txBox="1"/>
          <p:nvPr/>
        </p:nvSpPr>
        <p:spPr>
          <a:xfrm>
            <a:off x="360673" y="4998650"/>
            <a:ext cx="5544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Florida freight rail bridge destroyed by Hurricane Ian, 2022. Source: Fox Weather, 10/5/22, </a:t>
            </a:r>
            <a:r>
              <a:rPr b="0" i="0" lang="en-US" sz="1000" u="sng" cap="none" strike="noStrike">
                <a:solidFill>
                  <a:srgbClr val="1155CC"/>
                </a:solidFill>
                <a:latin typeface="Montserrat Light"/>
                <a:ea typeface="Montserrat Light"/>
                <a:cs typeface="Montserrat Light"/>
                <a:sym typeface="Montserrat Light"/>
                <a:hlinkClick r:id="rId5">
                  <a:extLst>
                    <a:ext uri="{A12FA001-AC4F-418D-AE19-62706E023703}">
                      <ahyp:hlinkClr val="tx"/>
                    </a:ext>
                  </a:extLst>
                </a:hlinkClick>
              </a:rPr>
              <a:t>https://www.foxweather.com/extreme-weather/florida-railroad-bridges-washed-away-supply-line-hurricane-ian</a:t>
            </a:r>
            <a:r>
              <a:rPr b="0" i="0" lang="en-US" sz="1000" u="none" cap="none" strike="noStrike">
                <a:solidFill>
                  <a:srgbClr val="1155CC"/>
                </a:solidFill>
                <a:latin typeface="Montserrat Light"/>
                <a:ea typeface="Montserrat Light"/>
                <a:cs typeface="Montserrat Light"/>
                <a:sym typeface="Montserrat Light"/>
              </a:rPr>
              <a:t> </a:t>
            </a:r>
            <a:endParaRPr b="0" i="0" sz="1000" u="none" cap="none" strike="noStrike">
              <a:solidFill>
                <a:srgbClr val="1155CC"/>
              </a:solidFill>
              <a:latin typeface="Montserrat Light"/>
              <a:ea typeface="Montserrat Light"/>
              <a:cs typeface="Montserrat Light"/>
              <a:sym typeface="Montserrat Light"/>
            </a:endParaRPr>
          </a:p>
        </p:txBody>
      </p:sp>
      <p:sp>
        <p:nvSpPr>
          <p:cNvPr id="120" name="Google Shape;120;p3"/>
          <p:cNvSpPr txBox="1"/>
          <p:nvPr>
            <p:ph idx="12" type="sldNum"/>
          </p:nvPr>
        </p:nvSpPr>
        <p:spPr>
          <a:xfrm>
            <a:off x="92525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8" name="Shape 598"/>
        <p:cNvGrpSpPr/>
        <p:nvPr/>
      </p:nvGrpSpPr>
      <p:grpSpPr>
        <a:xfrm>
          <a:off x="0" y="0"/>
          <a:ext cx="0" cy="0"/>
          <a:chOff x="0" y="0"/>
          <a:chExt cx="0" cy="0"/>
        </a:xfrm>
      </p:grpSpPr>
      <p:sp>
        <p:nvSpPr>
          <p:cNvPr id="599" name="Google Shape;599;p30"/>
          <p:cNvSpPr txBox="1"/>
          <p:nvPr>
            <p:ph type="title"/>
          </p:nvPr>
        </p:nvSpPr>
        <p:spPr>
          <a:xfrm>
            <a:off x="591163" y="1047675"/>
            <a:ext cx="5372400" cy="160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Incident Command:</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Starting Incident Command</a:t>
            </a:r>
            <a:endParaRPr sz="3600">
              <a:latin typeface="Montserrat SemiBold"/>
              <a:ea typeface="Montserrat SemiBold"/>
              <a:cs typeface="Montserrat SemiBold"/>
              <a:sym typeface="Montserrat SemiBold"/>
            </a:endParaRPr>
          </a:p>
        </p:txBody>
      </p:sp>
      <p:pic>
        <p:nvPicPr>
          <p:cNvPr id="600" name="Google Shape;600;p30"/>
          <p:cNvPicPr preferRelativeResize="0"/>
          <p:nvPr>
            <p:ph idx="2" type="pic"/>
          </p:nvPr>
        </p:nvPicPr>
        <p:blipFill rotWithShape="1">
          <a:blip r:embed="rId4">
            <a:alphaModFix/>
          </a:blip>
          <a:srcRect b="0" l="7763" r="7762" t="0"/>
          <a:stretch/>
        </p:blipFill>
        <p:spPr>
          <a:xfrm>
            <a:off x="7169912" y="457200"/>
            <a:ext cx="4066970" cy="3211300"/>
          </a:xfrm>
          <a:prstGeom prst="rect">
            <a:avLst/>
          </a:prstGeom>
          <a:noFill/>
          <a:ln>
            <a:noFill/>
          </a:ln>
        </p:spPr>
      </p:pic>
      <p:sp>
        <p:nvSpPr>
          <p:cNvPr id="601" name="Google Shape;601;p30"/>
          <p:cNvSpPr txBox="1"/>
          <p:nvPr>
            <p:ph idx="1" type="body"/>
          </p:nvPr>
        </p:nvSpPr>
        <p:spPr>
          <a:xfrm>
            <a:off x="591175" y="2842175"/>
            <a:ext cx="5085900" cy="2845200"/>
          </a:xfrm>
          <a:prstGeom prst="rect">
            <a:avLst/>
          </a:prstGeom>
          <a:noFill/>
          <a:ln>
            <a:noFill/>
          </a:ln>
        </p:spPr>
        <p:txBody>
          <a:bodyPr anchorCtr="0" anchor="t" bIns="45700" lIns="91425" spcFirstLastPara="1" rIns="91425" wrap="square" tIns="45700">
            <a:normAutofit/>
          </a:bodyPr>
          <a:lstStyle/>
          <a:p>
            <a:pPr indent="-398780" lvl="0" marL="4572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Event on an isolated road</a:t>
            </a:r>
            <a:endParaRPr sz="1800">
              <a:latin typeface="Montserrat"/>
              <a:ea typeface="Montserrat"/>
              <a:cs typeface="Montserrat"/>
              <a:sym typeface="Montserrat"/>
            </a:endParaRPr>
          </a:p>
          <a:p>
            <a:pPr indent="-398780" lvl="0" marL="4572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Railroad personnel are first on the scene, there doing maintenance</a:t>
            </a:r>
            <a:endParaRPr sz="1800">
              <a:latin typeface="Montserrat"/>
              <a:ea typeface="Montserrat"/>
              <a:cs typeface="Montserrat"/>
              <a:sym typeface="Montserrat"/>
            </a:endParaRPr>
          </a:p>
          <a:p>
            <a:pPr indent="-398780" lvl="0" marL="4572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Supervisor starts ICS using the folder</a:t>
            </a:r>
            <a:endParaRPr sz="1800">
              <a:latin typeface="Montserrat"/>
              <a:ea typeface="Montserrat"/>
              <a:cs typeface="Montserrat"/>
              <a:sym typeface="Montserrat"/>
            </a:endParaRPr>
          </a:p>
          <a:p>
            <a:pPr indent="-398780" lvl="0" marL="4572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 brief video Number 1 on starting IC is available at:</a:t>
            </a:r>
            <a:br>
              <a:rPr lang="en-US" sz="1800">
                <a:latin typeface="Montserrat"/>
                <a:ea typeface="Montserrat"/>
                <a:cs typeface="Montserrat"/>
                <a:sym typeface="Montserrat"/>
              </a:rPr>
            </a:br>
            <a:r>
              <a:rPr lang="en-US" sz="1000" u="sng">
                <a:solidFill>
                  <a:srgbClr val="1155CC"/>
                </a:solidFill>
                <a:latin typeface="Montserrat"/>
                <a:ea typeface="Montserrat"/>
                <a:cs typeface="Montserrat"/>
                <a:sym typeface="Montserrat"/>
                <a:hlinkClick r:id="rId5">
                  <a:extLst>
                    <a:ext uri="{A12FA001-AC4F-418D-AE19-62706E023703}">
                      <ahyp:hlinkClr val="tx"/>
                    </a:ext>
                  </a:extLst>
                </a:hlinkClick>
              </a:rPr>
              <a:t>https://vimeo.com/showcase/11005939</a:t>
            </a:r>
            <a:endParaRPr sz="1000">
              <a:solidFill>
                <a:srgbClr val="1155CC"/>
              </a:solidFill>
              <a:latin typeface="Montserrat"/>
              <a:ea typeface="Montserrat"/>
              <a:cs typeface="Montserrat"/>
              <a:sym typeface="Montserrat"/>
            </a:endParaRPr>
          </a:p>
        </p:txBody>
      </p:sp>
      <p:grpSp>
        <p:nvGrpSpPr>
          <p:cNvPr id="602" name="Google Shape;602;p30"/>
          <p:cNvGrpSpPr/>
          <p:nvPr/>
        </p:nvGrpSpPr>
        <p:grpSpPr>
          <a:xfrm>
            <a:off x="6785924" y="3808367"/>
            <a:ext cx="4834948" cy="2547839"/>
            <a:chOff x="5548939" y="1593608"/>
            <a:chExt cx="6462107" cy="3670709"/>
          </a:xfrm>
        </p:grpSpPr>
        <p:sp>
          <p:nvSpPr>
            <p:cNvPr id="603" name="Google Shape;603;p30"/>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604" name="Google Shape;604;p30"/>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605" name="Google Shape;605;p30"/>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606" name="Google Shape;606;p30"/>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607" name="Google Shape;607;p30"/>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608" name="Google Shape;608;p30"/>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609" name="Google Shape;609;p30"/>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610" name="Google Shape;610;p30"/>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30"/>
            <p:cNvSpPr txBox="1"/>
            <p:nvPr/>
          </p:nvSpPr>
          <p:spPr>
            <a:xfrm>
              <a:off x="8082192" y="159360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100" u="none" cap="none" strike="noStrike">
                  <a:solidFill>
                    <a:srgbClr val="FF0000"/>
                  </a:solidFill>
                  <a:latin typeface="Montserrat"/>
                  <a:ea typeface="Montserrat"/>
                  <a:cs typeface="Montserrat"/>
                  <a:sym typeface="Montserrat"/>
                </a:rPr>
                <a:t>Incident Commander</a:t>
              </a:r>
              <a:endParaRPr b="1" i="0" sz="1100" u="none" cap="none" strike="noStrike">
                <a:solidFill>
                  <a:srgbClr val="FF0000"/>
                </a:solidFill>
                <a:latin typeface="Montserrat"/>
                <a:ea typeface="Montserrat"/>
                <a:cs typeface="Montserrat"/>
                <a:sym typeface="Montserrat"/>
              </a:endParaRPr>
            </a:p>
          </p:txBody>
        </p:sp>
        <p:sp>
          <p:nvSpPr>
            <p:cNvPr id="612" name="Google Shape;612;p30"/>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30"/>
            <p:cNvSpPr txBox="1"/>
            <p:nvPr/>
          </p:nvSpPr>
          <p:spPr>
            <a:xfrm>
              <a:off x="5548939"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200" u="none" cap="none" strike="noStrike">
                  <a:solidFill>
                    <a:srgbClr val="FF6600"/>
                  </a:solidFill>
                  <a:latin typeface="Montserrat"/>
                  <a:ea typeface="Montserrat"/>
                  <a:cs typeface="Montserrat"/>
                  <a:sym typeface="Montserrat"/>
                </a:rPr>
                <a:t>Planning/ Intel Chief</a:t>
              </a:r>
              <a:endParaRPr b="1" i="0" sz="1200" u="none" cap="none" strike="noStrike">
                <a:solidFill>
                  <a:srgbClr val="000000"/>
                </a:solidFill>
                <a:latin typeface="Montserrat"/>
                <a:ea typeface="Montserrat"/>
                <a:cs typeface="Montserrat"/>
                <a:sym typeface="Montserrat"/>
              </a:endParaRPr>
            </a:p>
          </p:txBody>
        </p:sp>
        <p:sp>
          <p:nvSpPr>
            <p:cNvPr id="614" name="Google Shape;614;p30"/>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30"/>
            <p:cNvSpPr txBox="1"/>
            <p:nvPr/>
          </p:nvSpPr>
          <p:spPr>
            <a:xfrm>
              <a:off x="7237775"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200" u="none" cap="none" strike="noStrike">
                  <a:solidFill>
                    <a:srgbClr val="4A86E8"/>
                  </a:solidFill>
                  <a:latin typeface="Montserrat"/>
                  <a:ea typeface="Montserrat"/>
                  <a:cs typeface="Montserrat"/>
                  <a:sym typeface="Montserrat"/>
                </a:rPr>
                <a:t>Logistics Chief</a:t>
              </a:r>
              <a:endParaRPr b="1" i="0" sz="1200" u="none" cap="none" strike="noStrike">
                <a:solidFill>
                  <a:srgbClr val="4A86E8"/>
                </a:solidFill>
                <a:latin typeface="Montserrat"/>
                <a:ea typeface="Montserrat"/>
                <a:cs typeface="Montserrat"/>
                <a:sym typeface="Montserrat"/>
              </a:endParaRPr>
            </a:p>
          </p:txBody>
        </p:sp>
        <p:sp>
          <p:nvSpPr>
            <p:cNvPr id="616" name="Google Shape;616;p30"/>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30"/>
            <p:cNvSpPr txBox="1"/>
            <p:nvPr/>
          </p:nvSpPr>
          <p:spPr>
            <a:xfrm>
              <a:off x="8926610"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200" u="none" cap="none" strike="noStrike">
                  <a:solidFill>
                    <a:schemeClr val="dk1"/>
                  </a:solidFill>
                  <a:latin typeface="Montserrat"/>
                  <a:ea typeface="Montserrat"/>
                  <a:cs typeface="Montserrat"/>
                  <a:sym typeface="Montserrat"/>
                </a:rPr>
                <a:t>Operations Chief</a:t>
              </a:r>
              <a:endParaRPr b="1" i="0" sz="1200" u="none" cap="none" strike="noStrike">
                <a:solidFill>
                  <a:schemeClr val="dk1"/>
                </a:solidFill>
                <a:latin typeface="Montserrat"/>
                <a:ea typeface="Montserrat"/>
                <a:cs typeface="Montserrat"/>
                <a:sym typeface="Montserrat"/>
              </a:endParaRPr>
            </a:p>
          </p:txBody>
        </p:sp>
        <p:sp>
          <p:nvSpPr>
            <p:cNvPr id="618" name="Google Shape;618;p30"/>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30"/>
            <p:cNvSpPr txBox="1"/>
            <p:nvPr/>
          </p:nvSpPr>
          <p:spPr>
            <a:xfrm>
              <a:off x="10615446"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100" u="none" cap="none" strike="noStrike">
                  <a:solidFill>
                    <a:schemeClr val="dk1"/>
                  </a:solidFill>
                  <a:latin typeface="Montserrat"/>
                  <a:ea typeface="Montserrat"/>
                  <a:cs typeface="Montserrat"/>
                  <a:sym typeface="Montserrat"/>
                </a:rPr>
                <a:t>Finance/ Admin Chief</a:t>
              </a:r>
              <a:endParaRPr b="1" i="0" sz="1100" u="none" cap="none" strike="noStrike">
                <a:solidFill>
                  <a:schemeClr val="dk1"/>
                </a:solidFill>
                <a:latin typeface="Montserrat"/>
                <a:ea typeface="Montserrat"/>
                <a:cs typeface="Montserrat"/>
                <a:sym typeface="Montserrat"/>
              </a:endParaRPr>
            </a:p>
          </p:txBody>
        </p:sp>
        <p:sp>
          <p:nvSpPr>
            <p:cNvPr id="620" name="Google Shape;620;p30"/>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0"/>
            <p:cNvSpPr txBox="1"/>
            <p:nvPr/>
          </p:nvSpPr>
          <p:spPr>
            <a:xfrm>
              <a:off x="7300373" y="258458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200" u="none" cap="none" strike="noStrike">
                  <a:solidFill>
                    <a:srgbClr val="3008DC"/>
                  </a:solidFill>
                  <a:latin typeface="Montserrat"/>
                  <a:ea typeface="Montserrat"/>
                  <a:cs typeface="Montserrat"/>
                  <a:sym typeface="Montserrat"/>
                </a:rPr>
                <a:t>Safety Officer</a:t>
              </a:r>
              <a:endParaRPr b="1" i="0" sz="1200" u="none" cap="none" strike="noStrike">
                <a:solidFill>
                  <a:srgbClr val="000000"/>
                </a:solidFill>
                <a:latin typeface="Montserrat"/>
                <a:ea typeface="Montserrat"/>
                <a:cs typeface="Montserrat"/>
                <a:sym typeface="Montserrat"/>
              </a:endParaRPr>
            </a:p>
          </p:txBody>
        </p:sp>
        <p:sp>
          <p:nvSpPr>
            <p:cNvPr id="622" name="Google Shape;622;p30"/>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30"/>
            <p:cNvSpPr txBox="1"/>
            <p:nvPr/>
          </p:nvSpPr>
          <p:spPr>
            <a:xfrm>
              <a:off x="8926610" y="2584603"/>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PIO</a:t>
              </a:r>
              <a:endParaRPr b="1" i="0" sz="1400" u="none" cap="none" strike="noStrike">
                <a:solidFill>
                  <a:schemeClr val="dk1"/>
                </a:solidFill>
                <a:latin typeface="Montserrat"/>
                <a:ea typeface="Montserrat"/>
                <a:cs typeface="Montserrat"/>
                <a:sym typeface="Montserrat"/>
              </a:endParaRPr>
            </a:p>
          </p:txBody>
        </p:sp>
        <p:sp>
          <p:nvSpPr>
            <p:cNvPr id="624" name="Google Shape;624;p30"/>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30"/>
            <p:cNvSpPr txBox="1"/>
            <p:nvPr/>
          </p:nvSpPr>
          <p:spPr>
            <a:xfrm>
              <a:off x="7237775" y="3579696"/>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200" u="none" cap="none" strike="noStrike">
                  <a:solidFill>
                    <a:schemeClr val="dk1"/>
                  </a:solidFill>
                  <a:latin typeface="Montserrat"/>
                  <a:ea typeface="Montserrat"/>
                  <a:cs typeface="Montserrat"/>
                  <a:sym typeface="Montserrat"/>
                </a:rPr>
                <a:t>Liaison Officer</a:t>
              </a:r>
              <a:endParaRPr b="1" i="0" sz="1200" u="none" cap="none" strike="noStrike">
                <a:solidFill>
                  <a:schemeClr val="dk1"/>
                </a:solidFill>
                <a:latin typeface="Montserrat"/>
                <a:ea typeface="Montserrat"/>
                <a:cs typeface="Montserrat"/>
                <a:sym typeface="Montserrat"/>
              </a:endParaRPr>
            </a:p>
          </p:txBody>
        </p:sp>
      </p:grpSp>
      <p:sp>
        <p:nvSpPr>
          <p:cNvPr id="626" name="Google Shape;626;p30"/>
          <p:cNvSpPr txBox="1"/>
          <p:nvPr>
            <p:ph idx="12" type="sldNum"/>
          </p:nvPr>
        </p:nvSpPr>
        <p:spPr>
          <a:xfrm>
            <a:off x="9293925" y="621512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4" name="Shape 634"/>
        <p:cNvGrpSpPr/>
        <p:nvPr/>
      </p:nvGrpSpPr>
      <p:grpSpPr>
        <a:xfrm>
          <a:off x="0" y="0"/>
          <a:ext cx="0" cy="0"/>
          <a:chOff x="0" y="0"/>
          <a:chExt cx="0" cy="0"/>
        </a:xfrm>
      </p:grpSpPr>
      <p:sp>
        <p:nvSpPr>
          <p:cNvPr id="635" name="Google Shape;635;p31"/>
          <p:cNvSpPr txBox="1"/>
          <p:nvPr/>
        </p:nvSpPr>
        <p:spPr>
          <a:xfrm>
            <a:off x="4660650" y="6032575"/>
            <a:ext cx="2870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Digital inspection portal with 38 cameras. </a:t>
            </a:r>
            <a:endParaRPr b="0" i="0" sz="10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Source: NTSB.gov. </a:t>
            </a:r>
            <a:endParaRPr b="0" i="0" sz="1000" u="none" cap="none" strike="noStrike">
              <a:solidFill>
                <a:srgbClr val="000000"/>
              </a:solidFill>
              <a:latin typeface="Montserrat Light"/>
              <a:ea typeface="Montserrat Light"/>
              <a:cs typeface="Montserrat Light"/>
              <a:sym typeface="Montserrat Light"/>
            </a:endParaRPr>
          </a:p>
        </p:txBody>
      </p:sp>
      <p:pic>
        <p:nvPicPr>
          <p:cNvPr id="636" name="Google Shape;636;p31"/>
          <p:cNvPicPr preferRelativeResize="0"/>
          <p:nvPr>
            <p:ph idx="1" type="body"/>
          </p:nvPr>
        </p:nvPicPr>
        <p:blipFill rotWithShape="1">
          <a:blip r:embed="rId4">
            <a:alphaModFix/>
          </a:blip>
          <a:srcRect b="0" l="0" r="0" t="0"/>
          <a:stretch/>
        </p:blipFill>
        <p:spPr>
          <a:xfrm>
            <a:off x="4582950" y="1999350"/>
            <a:ext cx="3026100" cy="4033200"/>
          </a:xfrm>
          <a:prstGeom prst="rect">
            <a:avLst/>
          </a:prstGeom>
          <a:noFill/>
          <a:ln>
            <a:noFill/>
          </a:ln>
        </p:spPr>
      </p:pic>
      <p:sp>
        <p:nvSpPr>
          <p:cNvPr id="637" name="Google Shape;637;p31"/>
          <p:cNvSpPr txBox="1"/>
          <p:nvPr>
            <p:ph type="title"/>
          </p:nvPr>
        </p:nvSpPr>
        <p:spPr>
          <a:xfrm>
            <a:off x="1815300" y="611675"/>
            <a:ext cx="8561400" cy="1231500"/>
          </a:xfrm>
          <a:prstGeom prst="rect">
            <a:avLst/>
          </a:prstGeom>
          <a:solidFill>
            <a:schemeClr val="accen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Font typeface="Calibri"/>
              <a:buNone/>
            </a:pPr>
            <a:r>
              <a:rPr b="1" lang="en-US" sz="7200">
                <a:solidFill>
                  <a:schemeClr val="lt1"/>
                </a:solidFill>
              </a:rPr>
              <a:t>15 Minute BREAK</a:t>
            </a:r>
            <a:endParaRPr>
              <a:solidFill>
                <a:schemeClr val="lt1"/>
              </a:solidFill>
            </a:endParaRPr>
          </a:p>
        </p:txBody>
      </p:sp>
      <p:sp>
        <p:nvSpPr>
          <p:cNvPr id="638" name="Google Shape;638;p31"/>
          <p:cNvSpPr txBox="1"/>
          <p:nvPr>
            <p:ph idx="12" type="sldNum"/>
          </p:nvPr>
        </p:nvSpPr>
        <p:spPr>
          <a:xfrm>
            <a:off x="92939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6" name="Shape 646"/>
        <p:cNvGrpSpPr/>
        <p:nvPr/>
      </p:nvGrpSpPr>
      <p:grpSpPr>
        <a:xfrm>
          <a:off x="0" y="0"/>
          <a:ext cx="0" cy="0"/>
          <a:chOff x="0" y="0"/>
          <a:chExt cx="0" cy="0"/>
        </a:xfrm>
      </p:grpSpPr>
      <p:sp>
        <p:nvSpPr>
          <p:cNvPr id="647" name="Google Shape;647;p32"/>
          <p:cNvSpPr txBox="1"/>
          <p:nvPr>
            <p:ph idx="1" type="subTitle"/>
          </p:nvPr>
        </p:nvSpPr>
        <p:spPr>
          <a:xfrm>
            <a:off x="713700" y="1966050"/>
            <a:ext cx="5087700" cy="2925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4800"/>
              <a:buNone/>
            </a:pPr>
            <a:r>
              <a:rPr lang="en-US" sz="3600">
                <a:latin typeface="Montserrat SemiBold"/>
                <a:ea typeface="Montserrat SemiBold"/>
                <a:cs typeface="Montserrat SemiBold"/>
                <a:sym typeface="Montserrat SemiBold"/>
              </a:rPr>
              <a:t>Planning P</a:t>
            </a:r>
            <a:endParaRPr sz="3600">
              <a:latin typeface="Montserrat SemiBold"/>
              <a:ea typeface="Montserrat SemiBold"/>
              <a:cs typeface="Montserrat SemiBold"/>
              <a:sym typeface="Montserrat SemiBold"/>
            </a:endParaRPr>
          </a:p>
          <a:p>
            <a:pPr indent="0" lvl="0" marL="0" rtl="0" algn="l">
              <a:lnSpc>
                <a:spcPct val="90000"/>
              </a:lnSpc>
              <a:spcBef>
                <a:spcPts val="1000"/>
              </a:spcBef>
              <a:spcAft>
                <a:spcPts val="0"/>
              </a:spcAft>
              <a:buClr>
                <a:schemeClr val="dk1"/>
              </a:buClr>
              <a:buSzPts val="4800"/>
              <a:buNone/>
            </a:pPr>
            <a:r>
              <a:t/>
            </a:r>
            <a:endParaRPr sz="3600">
              <a:latin typeface="Montserrat SemiBold"/>
              <a:ea typeface="Montserrat SemiBold"/>
              <a:cs typeface="Montserrat SemiBold"/>
              <a:sym typeface="Montserrat SemiBold"/>
            </a:endParaRPr>
          </a:p>
          <a:p>
            <a:pPr indent="0" lvl="0" marL="0" rtl="0" algn="l">
              <a:lnSpc>
                <a:spcPct val="90000"/>
              </a:lnSpc>
              <a:spcBef>
                <a:spcPts val="1000"/>
              </a:spcBef>
              <a:spcAft>
                <a:spcPts val="0"/>
              </a:spcAft>
              <a:buClr>
                <a:schemeClr val="dk1"/>
              </a:buClr>
              <a:buSzPts val="3200"/>
              <a:buNone/>
            </a:pPr>
            <a:r>
              <a:rPr lang="en-US" sz="2100">
                <a:latin typeface="Montserrat"/>
                <a:ea typeface="Montserrat"/>
                <a:cs typeface="Montserrat"/>
                <a:sym typeface="Montserrat"/>
              </a:rPr>
              <a:t>How you look at the “P” and how much documentation is needed is dictated by the complexity and size of the event.  </a:t>
            </a:r>
            <a:endParaRPr sz="2100">
              <a:latin typeface="Montserrat"/>
              <a:ea typeface="Montserrat"/>
              <a:cs typeface="Montserrat"/>
              <a:sym typeface="Montserrat"/>
            </a:endParaRPr>
          </a:p>
        </p:txBody>
      </p:sp>
      <p:pic>
        <p:nvPicPr>
          <p:cNvPr id="648" name="Google Shape;648;p32"/>
          <p:cNvPicPr preferRelativeResize="0"/>
          <p:nvPr/>
        </p:nvPicPr>
        <p:blipFill rotWithShape="1">
          <a:blip r:embed="rId4">
            <a:alphaModFix/>
          </a:blip>
          <a:srcRect b="0" l="0" r="0" t="0"/>
          <a:stretch/>
        </p:blipFill>
        <p:spPr>
          <a:xfrm>
            <a:off x="6762698" y="82875"/>
            <a:ext cx="4572750" cy="58945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6" name="Shape 656"/>
        <p:cNvGrpSpPr/>
        <p:nvPr/>
      </p:nvGrpSpPr>
      <p:grpSpPr>
        <a:xfrm>
          <a:off x="0" y="0"/>
          <a:ext cx="0" cy="0"/>
          <a:chOff x="0" y="0"/>
          <a:chExt cx="0" cy="0"/>
        </a:xfrm>
      </p:grpSpPr>
      <p:sp>
        <p:nvSpPr>
          <p:cNvPr id="657" name="Google Shape;657;p33"/>
          <p:cNvSpPr txBox="1"/>
          <p:nvPr/>
        </p:nvSpPr>
        <p:spPr>
          <a:xfrm>
            <a:off x="670388" y="1942375"/>
            <a:ext cx="48945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1</a:t>
            </a:r>
            <a:r>
              <a:rPr b="0" i="0" lang="en-US" sz="1800" u="none" cap="none" strike="noStrike">
                <a:solidFill>
                  <a:schemeClr val="dk1"/>
                </a:solidFill>
                <a:latin typeface="Montserrat"/>
                <a:ea typeface="Montserrat"/>
                <a:cs typeface="Montserrat"/>
                <a:sym typeface="Montserrat"/>
              </a:rPr>
              <a:t>  Recognize that you have a problem/issue</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2</a:t>
            </a:r>
            <a:r>
              <a:rPr b="0" i="0" lang="en-US" sz="1800" u="none" cap="none" strike="noStrike">
                <a:solidFill>
                  <a:schemeClr val="dk1"/>
                </a:solidFill>
                <a:latin typeface="Montserrat"/>
                <a:ea typeface="Montserrat"/>
                <a:cs typeface="Montserrat"/>
                <a:sym typeface="Montserrat"/>
              </a:rPr>
              <a:t>  Define what the problem/issue is</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3</a:t>
            </a:r>
            <a:r>
              <a:rPr b="0" i="0" lang="en-US" sz="1800" u="none" cap="none" strike="noStrike">
                <a:solidFill>
                  <a:schemeClr val="dk1"/>
                </a:solidFill>
                <a:latin typeface="Montserrat"/>
                <a:ea typeface="Montserrat"/>
                <a:cs typeface="Montserrat"/>
                <a:sym typeface="Montserrat"/>
              </a:rPr>
              <a:t> Identify what the objective is for solving the problem/issue</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4</a:t>
            </a:r>
            <a:r>
              <a:rPr b="0" i="0" lang="en-US" sz="1800" u="none" cap="none" strike="noStrike">
                <a:solidFill>
                  <a:schemeClr val="dk1"/>
                </a:solidFill>
                <a:latin typeface="Montserrat"/>
                <a:ea typeface="Montserrat"/>
                <a:cs typeface="Montserrat"/>
                <a:sym typeface="Montserrat"/>
              </a:rPr>
              <a:t> Identify all </a:t>
            </a:r>
            <a:r>
              <a:rPr b="0" i="1" lang="en-US" sz="1800" u="sng" cap="none" strike="noStrike">
                <a:solidFill>
                  <a:schemeClr val="dk1"/>
                </a:solidFill>
                <a:latin typeface="Montserrat SemiBold"/>
                <a:ea typeface="Montserrat SemiBold"/>
                <a:cs typeface="Montserrat SemiBold"/>
                <a:sym typeface="Montserrat SemiBold"/>
              </a:rPr>
              <a:t>possible</a:t>
            </a:r>
            <a:r>
              <a:rPr b="0" i="0" lang="en-US" sz="1800" u="none" cap="none" strike="noStrike">
                <a:solidFill>
                  <a:schemeClr val="dk1"/>
                </a:solidFill>
                <a:latin typeface="Montserrat SemiBold"/>
                <a:ea typeface="Montserrat SemiBold"/>
                <a:cs typeface="Montserrat SemiBold"/>
                <a:sym typeface="Montserrat SemiBold"/>
              </a:rPr>
              <a:t> </a:t>
            </a:r>
            <a:r>
              <a:rPr b="0" i="0" lang="en-US" sz="1800" u="none" cap="none" strike="noStrike">
                <a:solidFill>
                  <a:schemeClr val="dk1"/>
                </a:solidFill>
                <a:latin typeface="Montserrat"/>
                <a:ea typeface="Montserrat"/>
                <a:cs typeface="Montserrat"/>
                <a:sym typeface="Montserrat"/>
              </a:rPr>
              <a:t>options/alternatives</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5</a:t>
            </a:r>
            <a:r>
              <a:rPr b="0" i="0" lang="en-US" sz="1800" u="none" cap="none" strike="noStrike">
                <a:solidFill>
                  <a:schemeClr val="dk1"/>
                </a:solidFill>
                <a:latin typeface="Montserrat"/>
                <a:ea typeface="Montserrat"/>
                <a:cs typeface="Montserrat"/>
                <a:sym typeface="Montserrat"/>
              </a:rPr>
              <a:t> Use the options/alternatives to determine limitations and help clarify the objective (Step 3)</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6</a:t>
            </a:r>
            <a:r>
              <a:rPr b="0" i="0" lang="en-US" sz="1800" u="none" cap="none" strike="noStrike">
                <a:solidFill>
                  <a:schemeClr val="dk1"/>
                </a:solidFill>
                <a:latin typeface="Montserrat"/>
                <a:ea typeface="Montserrat"/>
                <a:cs typeface="Montserrat"/>
                <a:sym typeface="Montserrat"/>
              </a:rPr>
              <a:t> Select the best option/alternative to meet the objective</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7</a:t>
            </a:r>
            <a:r>
              <a:rPr b="0" i="0" lang="en-US" sz="1800" u="none" cap="none" strike="noStrike">
                <a:solidFill>
                  <a:schemeClr val="dk1"/>
                </a:solidFill>
                <a:latin typeface="Montserrat"/>
                <a:ea typeface="Montserrat"/>
                <a:cs typeface="Montserrat"/>
                <a:sym typeface="Montserrat"/>
              </a:rPr>
              <a:t> Convert option/alternative into a plan (who will do what in which order)</a:t>
            </a:r>
            <a:endParaRPr b="0" i="0" sz="1800" u="none" cap="none" strike="noStrike">
              <a:solidFill>
                <a:schemeClr val="dk1"/>
              </a:solidFill>
              <a:latin typeface="Montserrat"/>
              <a:ea typeface="Montserrat"/>
              <a:cs typeface="Montserrat"/>
              <a:sym typeface="Montserrat"/>
            </a:endParaRPr>
          </a:p>
        </p:txBody>
      </p:sp>
      <p:sp>
        <p:nvSpPr>
          <p:cNvPr id="658" name="Google Shape;658;p33"/>
          <p:cNvSpPr txBox="1"/>
          <p:nvPr/>
        </p:nvSpPr>
        <p:spPr>
          <a:xfrm>
            <a:off x="670388" y="944521"/>
            <a:ext cx="7581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3600" u="none" cap="none" strike="noStrike">
                <a:solidFill>
                  <a:schemeClr val="dk1"/>
                </a:solidFill>
                <a:latin typeface="Montserrat SemiBold"/>
                <a:ea typeface="Montserrat SemiBold"/>
                <a:cs typeface="Montserrat SemiBold"/>
                <a:sym typeface="Montserrat SemiBold"/>
              </a:rPr>
              <a:t>Problems and Decisions in ICS</a:t>
            </a:r>
            <a:endParaRPr b="0" i="0" sz="3600" u="none" cap="none" strike="noStrike">
              <a:solidFill>
                <a:srgbClr val="000000"/>
              </a:solidFill>
              <a:latin typeface="Montserrat SemiBold"/>
              <a:ea typeface="Montserrat SemiBold"/>
              <a:cs typeface="Montserrat SemiBold"/>
              <a:sym typeface="Montserrat SemiBold"/>
            </a:endParaRPr>
          </a:p>
        </p:txBody>
      </p:sp>
      <p:sp>
        <p:nvSpPr>
          <p:cNvPr id="659" name="Google Shape;659;p33"/>
          <p:cNvSpPr txBox="1"/>
          <p:nvPr/>
        </p:nvSpPr>
        <p:spPr>
          <a:xfrm>
            <a:off x="6041213" y="1986350"/>
            <a:ext cx="54804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8</a:t>
            </a:r>
            <a:r>
              <a:rPr b="0" i="0" lang="en-US" sz="1800" u="none" cap="none" strike="noStrike">
                <a:solidFill>
                  <a:schemeClr val="dk1"/>
                </a:solidFill>
                <a:latin typeface="Montserrat"/>
                <a:ea typeface="Montserrat"/>
                <a:cs typeface="Montserrat"/>
                <a:sym typeface="Montserrat"/>
              </a:rPr>
              <a:t> Implement the plan</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9</a:t>
            </a:r>
            <a:r>
              <a:rPr b="0" i="0" lang="en-US" sz="1800" u="none" cap="none" strike="noStrike">
                <a:solidFill>
                  <a:schemeClr val="dk1"/>
                </a:solidFill>
                <a:latin typeface="Montserrat"/>
                <a:ea typeface="Montserrat"/>
                <a:cs typeface="Montserrat"/>
                <a:sym typeface="Montserrat"/>
              </a:rPr>
              <a:t> Evaluate the overall situation. </a:t>
            </a:r>
            <a:endParaRPr b="0" i="0" sz="1800" u="none" cap="none" strike="noStrike">
              <a:solidFill>
                <a:schemeClr val="dk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SemiBold"/>
                <a:ea typeface="Montserrat SemiBold"/>
                <a:cs typeface="Montserrat SemiBold"/>
                <a:sym typeface="Montserrat SemiBold"/>
              </a:rPr>
              <a:t>Option 1</a:t>
            </a:r>
            <a:r>
              <a:rPr b="0" i="0" lang="en-US" sz="1800" u="none" cap="none" strike="noStrike">
                <a:solidFill>
                  <a:schemeClr val="dk1"/>
                </a:solidFill>
                <a:latin typeface="Montserrat"/>
                <a:ea typeface="Montserrat"/>
                <a:cs typeface="Montserrat"/>
                <a:sym typeface="Montserrat"/>
              </a:rPr>
              <a:t>  If the plan is failing to meet the objective, adjust it</a:t>
            </a:r>
            <a:endParaRPr b="0" i="0" sz="1800" u="none" cap="none" strike="noStrike">
              <a:solidFill>
                <a:schemeClr val="dk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SemiBold"/>
                <a:ea typeface="Montserrat SemiBold"/>
                <a:cs typeface="Montserrat SemiBold"/>
                <a:sym typeface="Montserrat SemiBold"/>
              </a:rPr>
              <a:t>Option 2</a:t>
            </a:r>
            <a:r>
              <a:rPr b="0" i="0" lang="en-US" sz="1800" u="none" cap="none" strike="noStrike">
                <a:solidFill>
                  <a:schemeClr val="dk1"/>
                </a:solidFill>
                <a:latin typeface="Montserrat"/>
                <a:ea typeface="Montserrat"/>
                <a:cs typeface="Montserrat"/>
                <a:sym typeface="Montserrat"/>
              </a:rPr>
              <a:t>  If the plan is clearly not capable of meeting the objective, select 			     another option/alternative  (Step 6) </a:t>
            </a:r>
            <a:endParaRPr b="0" i="0" sz="1800" u="none" cap="none" strike="noStrike">
              <a:solidFill>
                <a:schemeClr val="dk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SemiBold"/>
                <a:ea typeface="Montserrat SemiBold"/>
                <a:cs typeface="Montserrat SemiBold"/>
                <a:sym typeface="Montserrat SemiBold"/>
              </a:rPr>
              <a:t>Option 3</a:t>
            </a:r>
            <a:r>
              <a:rPr b="0" i="0" lang="en-US" sz="1800" u="none" cap="none" strike="noStrike">
                <a:solidFill>
                  <a:schemeClr val="dk1"/>
                </a:solidFill>
                <a:latin typeface="Montserrat"/>
                <a:ea typeface="Montserrat"/>
                <a:cs typeface="Montserrat"/>
                <a:sym typeface="Montserrat"/>
              </a:rPr>
              <a:t>  If no options/alternatives are viable, redefine the objective  (Step 3)</a:t>
            </a:r>
            <a:endParaRPr b="0" i="0" sz="1800" u="none" cap="none" strike="noStrike">
              <a:solidFill>
                <a:schemeClr val="dk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SemiBold"/>
                <a:ea typeface="Montserrat SemiBold"/>
                <a:cs typeface="Montserrat SemiBold"/>
                <a:sym typeface="Montserrat SemiBold"/>
              </a:rPr>
              <a:t>Option 4</a:t>
            </a:r>
            <a:r>
              <a:rPr b="0" i="0" lang="en-US" sz="1800" u="none" cap="none" strike="noStrike">
                <a:solidFill>
                  <a:schemeClr val="dk1"/>
                </a:solidFill>
                <a:latin typeface="Montserrat"/>
                <a:ea typeface="Montserrat"/>
                <a:cs typeface="Montserrat"/>
                <a:sym typeface="Montserrat"/>
              </a:rPr>
              <a:t>   If objective is not obtainable, redefine the problem/issue (Step 2)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SemiBold"/>
                <a:ea typeface="Montserrat SemiBold"/>
                <a:cs typeface="Montserrat SemiBold"/>
                <a:sym typeface="Montserrat SemiBold"/>
              </a:rPr>
              <a:t>Step 10 </a:t>
            </a:r>
            <a:r>
              <a:rPr b="0" i="0" lang="en-US" sz="1800" u="none" cap="none" strike="noStrike">
                <a:solidFill>
                  <a:schemeClr val="dk1"/>
                </a:solidFill>
                <a:latin typeface="Montserrat"/>
                <a:ea typeface="Montserrat"/>
                <a:cs typeface="Montserrat"/>
                <a:sym typeface="Montserrat"/>
              </a:rPr>
              <a:t> Monitor environment for problems/issues.  </a:t>
            </a:r>
            <a:r>
              <a:rPr b="0" i="0" lang="en-US" sz="2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p:txBody>
      </p:sp>
      <p:sp>
        <p:nvSpPr>
          <p:cNvPr id="660" name="Google Shape;660;p33"/>
          <p:cNvSpPr txBox="1"/>
          <p:nvPr>
            <p:ph idx="12" type="sldNum"/>
          </p:nvPr>
        </p:nvSpPr>
        <p:spPr>
          <a:xfrm>
            <a:off x="93146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8" name="Shape 668"/>
        <p:cNvGrpSpPr/>
        <p:nvPr/>
      </p:nvGrpSpPr>
      <p:grpSpPr>
        <a:xfrm>
          <a:off x="0" y="0"/>
          <a:ext cx="0" cy="0"/>
          <a:chOff x="0" y="0"/>
          <a:chExt cx="0" cy="0"/>
        </a:xfrm>
      </p:grpSpPr>
      <p:sp>
        <p:nvSpPr>
          <p:cNvPr id="669" name="Google Shape;669;p34"/>
          <p:cNvSpPr txBox="1"/>
          <p:nvPr>
            <p:ph type="title"/>
          </p:nvPr>
        </p:nvSpPr>
        <p:spPr>
          <a:xfrm>
            <a:off x="838200" y="1183525"/>
            <a:ext cx="10515600" cy="691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Quick exercise with the ICS cards</a:t>
            </a:r>
            <a:endParaRPr sz="3600">
              <a:latin typeface="Montserrat SemiBold"/>
              <a:ea typeface="Montserrat SemiBold"/>
              <a:cs typeface="Montserrat SemiBold"/>
              <a:sym typeface="Montserrat SemiBold"/>
            </a:endParaRPr>
          </a:p>
        </p:txBody>
      </p:sp>
      <p:sp>
        <p:nvSpPr>
          <p:cNvPr id="670" name="Google Shape;670;p34"/>
          <p:cNvSpPr txBox="1"/>
          <p:nvPr>
            <p:ph idx="1" type="body"/>
          </p:nvPr>
        </p:nvSpPr>
        <p:spPr>
          <a:xfrm>
            <a:off x="838200" y="1991375"/>
            <a:ext cx="10515600" cy="3592500"/>
          </a:xfrm>
          <a:prstGeom prst="rect">
            <a:avLst/>
          </a:prstGeom>
          <a:noFill/>
          <a:ln>
            <a:noFill/>
          </a:ln>
        </p:spPr>
        <p:txBody>
          <a:bodyPr anchorCtr="0" anchor="t" bIns="45700" lIns="91425" spcFirstLastPara="1" rIns="91425" wrap="square" tIns="45700">
            <a:normAutofit/>
          </a:bodyPr>
          <a:lstStyle/>
          <a:p>
            <a:pPr indent="-178435"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Divide into 3 teams, each team selects one of the scenarios on the next page. The person with the longest rail experience will be the IC for each team.</a:t>
            </a:r>
            <a:endParaRPr sz="1800">
              <a:latin typeface="Montserrat"/>
              <a:ea typeface="Montserrat"/>
              <a:cs typeface="Montserrat"/>
              <a:sym typeface="Montserrat"/>
            </a:endParaRPr>
          </a:p>
          <a:p>
            <a:pPr indent="-17843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Mentally place the scenario in a location within your jurisdiction.</a:t>
            </a:r>
            <a:endParaRPr sz="1800">
              <a:latin typeface="Montserrat"/>
              <a:ea typeface="Montserrat"/>
              <a:cs typeface="Montserrat"/>
              <a:sym typeface="Montserrat"/>
            </a:endParaRPr>
          </a:p>
          <a:p>
            <a:pPr indent="-17843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In all three, </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You are a field level person working with a crew performing  railroad maintenance</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You are close enough to clearly see the event </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You are not in immediate danger</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Fire, law, and medical are not present</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It is in a rural area (increased response time)</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You have access to an ICS Supervisor’s Kit </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Use the ICS Card sheets behind the PPT slides to guide your response.</a:t>
            </a:r>
            <a:endParaRPr sz="1800">
              <a:latin typeface="Montserrat"/>
              <a:ea typeface="Montserrat"/>
              <a:cs typeface="Montserrat"/>
              <a:sym typeface="Montserrat"/>
            </a:endParaRPr>
          </a:p>
        </p:txBody>
      </p:sp>
      <p:sp>
        <p:nvSpPr>
          <p:cNvPr id="671" name="Google Shape;671;p34"/>
          <p:cNvSpPr txBox="1"/>
          <p:nvPr>
            <p:ph idx="12" type="sldNum"/>
          </p:nvPr>
        </p:nvSpPr>
        <p:spPr>
          <a:xfrm>
            <a:off x="93042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9" name="Shape 679"/>
        <p:cNvGrpSpPr/>
        <p:nvPr/>
      </p:nvGrpSpPr>
      <p:grpSpPr>
        <a:xfrm>
          <a:off x="0" y="0"/>
          <a:ext cx="0" cy="0"/>
          <a:chOff x="0" y="0"/>
          <a:chExt cx="0" cy="0"/>
        </a:xfrm>
      </p:grpSpPr>
      <p:sp>
        <p:nvSpPr>
          <p:cNvPr id="680" name="Google Shape;680;p35"/>
          <p:cNvSpPr txBox="1"/>
          <p:nvPr>
            <p:ph idx="1" type="body"/>
          </p:nvPr>
        </p:nvSpPr>
        <p:spPr>
          <a:xfrm>
            <a:off x="516900" y="1139075"/>
            <a:ext cx="5543400" cy="4849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5000"/>
              </a:lnSpc>
              <a:spcBef>
                <a:spcPts val="0"/>
              </a:spcBef>
              <a:spcAft>
                <a:spcPts val="0"/>
              </a:spcAft>
              <a:buClr>
                <a:schemeClr val="dk1"/>
              </a:buClr>
              <a:buSzPts val="2800"/>
              <a:buNone/>
            </a:pPr>
            <a:r>
              <a:rPr lang="en-US" sz="1800">
                <a:latin typeface="Montserrat SemiBold"/>
                <a:ea typeface="Montserrat SemiBold"/>
                <a:cs typeface="Montserrat SemiBold"/>
                <a:sym typeface="Montserrat SemiBold"/>
              </a:rPr>
              <a:t>Scenario 1</a:t>
            </a:r>
            <a:endParaRPr sz="1800">
              <a:latin typeface="Montserrat SemiBold"/>
              <a:ea typeface="Montserrat SemiBold"/>
              <a:cs typeface="Montserrat SemiBold"/>
              <a:sym typeface="Montserrat SemiBold"/>
            </a:endParaRPr>
          </a:p>
          <a:p>
            <a:pPr indent="0" lvl="0" marL="0" rtl="0" algn="l">
              <a:lnSpc>
                <a:spcPct val="115000"/>
              </a:lnSpc>
              <a:spcBef>
                <a:spcPts val="1000"/>
              </a:spcBef>
              <a:spcAft>
                <a:spcPts val="0"/>
              </a:spcAft>
              <a:buClr>
                <a:schemeClr val="dk1"/>
              </a:buClr>
              <a:buSzPts val="2800"/>
              <a:buNone/>
            </a:pPr>
            <a:r>
              <a:rPr lang="en-US" sz="1800">
                <a:latin typeface="Montserrat"/>
                <a:ea typeface="Montserrat"/>
                <a:cs typeface="Montserrat"/>
                <a:sym typeface="Montserrat"/>
              </a:rPr>
              <a:t>A ½ ton truck is driving on a narrow country road that is parallel to the railroad tracks just off the right-of-way.  You watch as it runs down, and over, two joggers.  It then chases a third jogger off the path before continuing.  You look back up the road and see at least one more body.</a:t>
            </a:r>
            <a:endParaRPr sz="18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1800">
                <a:latin typeface="Montserrat SemiBold"/>
                <a:ea typeface="Montserrat SemiBold"/>
                <a:cs typeface="Montserrat SemiBold"/>
                <a:sym typeface="Montserrat SemiBold"/>
              </a:rPr>
              <a:t>Scenario 2</a:t>
            </a:r>
            <a:endParaRPr sz="1800">
              <a:latin typeface="Montserrat SemiBold"/>
              <a:ea typeface="Montserrat SemiBold"/>
              <a:cs typeface="Montserrat SemiBold"/>
              <a:sym typeface="Montserrat SemiBold"/>
            </a:endParaRPr>
          </a:p>
          <a:p>
            <a:pPr indent="0" lvl="0" marL="0" rtl="0" algn="l">
              <a:lnSpc>
                <a:spcPct val="115000"/>
              </a:lnSpc>
              <a:spcBef>
                <a:spcPts val="1000"/>
              </a:spcBef>
              <a:spcAft>
                <a:spcPts val="0"/>
              </a:spcAft>
              <a:buClr>
                <a:schemeClr val="dk1"/>
              </a:buClr>
              <a:buSzPts val="2800"/>
              <a:buNone/>
            </a:pPr>
            <a:r>
              <a:rPr lang="en-US" sz="1800">
                <a:latin typeface="Montserrat"/>
                <a:ea typeface="Montserrat"/>
                <a:cs typeface="Montserrat"/>
                <a:sym typeface="Montserrat"/>
              </a:rPr>
              <a:t>You hear and then see a small explosion on the back of a flatbed truck in a commercial parking lot next to the tracks.  Some 55-gallon drums have been scattered around the truck by the blast and several people can be seen choking, vomiting, and falling down.</a:t>
            </a:r>
            <a:endParaRPr sz="1800">
              <a:latin typeface="Montserrat"/>
              <a:ea typeface="Montserrat"/>
              <a:cs typeface="Montserrat"/>
              <a:sym typeface="Montserrat"/>
            </a:endParaRPr>
          </a:p>
        </p:txBody>
      </p:sp>
      <p:sp>
        <p:nvSpPr>
          <p:cNvPr id="681" name="Google Shape;681;p35"/>
          <p:cNvSpPr txBox="1"/>
          <p:nvPr/>
        </p:nvSpPr>
        <p:spPr>
          <a:xfrm>
            <a:off x="6288075" y="1086750"/>
            <a:ext cx="5355900" cy="282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800"/>
              <a:buFont typeface="Arial"/>
              <a:buNone/>
            </a:pPr>
            <a:r>
              <a:rPr b="0" i="0" lang="en-US" sz="1800" u="none" cap="none" strike="noStrike">
                <a:solidFill>
                  <a:schemeClr val="dk1"/>
                </a:solidFill>
                <a:latin typeface="Montserrat SemiBold"/>
                <a:ea typeface="Montserrat SemiBold"/>
                <a:cs typeface="Montserrat SemiBold"/>
                <a:sym typeface="Montserrat SemiBold"/>
              </a:rPr>
              <a:t>Scenario 3</a:t>
            </a:r>
            <a:endParaRPr b="0" i="0" sz="18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15000"/>
              </a:lnSpc>
              <a:spcBef>
                <a:spcPts val="100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You are repairing rails at the incline when a hopper truck of aggregate hits the support column for the railroad overcrossing for the highway. The truck jackknifes, spilling its load across all lanes of the freeway.  Debris has hit cars on both sides, resulting in multiple car accidents on both sides of the road.  </a:t>
            </a:r>
            <a:endParaRPr b="0" i="0" sz="1400" u="none" cap="none" strike="noStrike">
              <a:solidFill>
                <a:srgbClr val="000000"/>
              </a:solidFill>
              <a:latin typeface="Arial"/>
              <a:ea typeface="Arial"/>
              <a:cs typeface="Arial"/>
              <a:sym typeface="Arial"/>
            </a:endParaRPr>
          </a:p>
        </p:txBody>
      </p:sp>
      <p:sp>
        <p:nvSpPr>
          <p:cNvPr id="682" name="Google Shape;682;p35"/>
          <p:cNvSpPr txBox="1"/>
          <p:nvPr>
            <p:ph idx="12" type="sldNum"/>
          </p:nvPr>
        </p:nvSpPr>
        <p:spPr>
          <a:xfrm>
            <a:off x="930425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0" name="Shape 690"/>
        <p:cNvGrpSpPr/>
        <p:nvPr/>
      </p:nvGrpSpPr>
      <p:grpSpPr>
        <a:xfrm>
          <a:off x="0" y="0"/>
          <a:ext cx="0" cy="0"/>
          <a:chOff x="0" y="0"/>
          <a:chExt cx="0" cy="0"/>
        </a:xfrm>
      </p:grpSpPr>
      <p:sp>
        <p:nvSpPr>
          <p:cNvPr id="691" name="Google Shape;691;p36"/>
          <p:cNvSpPr txBox="1"/>
          <p:nvPr>
            <p:ph type="title"/>
          </p:nvPr>
        </p:nvSpPr>
        <p:spPr>
          <a:xfrm>
            <a:off x="838200" y="1415388"/>
            <a:ext cx="10515600" cy="660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Reports Back</a:t>
            </a:r>
            <a:endParaRPr sz="3600">
              <a:latin typeface="Montserrat SemiBold"/>
              <a:ea typeface="Montserrat SemiBold"/>
              <a:cs typeface="Montserrat SemiBold"/>
              <a:sym typeface="Montserrat SemiBold"/>
            </a:endParaRPr>
          </a:p>
        </p:txBody>
      </p:sp>
      <p:sp>
        <p:nvSpPr>
          <p:cNvPr id="692" name="Google Shape;692;p36"/>
          <p:cNvSpPr txBox="1"/>
          <p:nvPr>
            <p:ph idx="1" type="body"/>
          </p:nvPr>
        </p:nvSpPr>
        <p:spPr>
          <a:xfrm>
            <a:off x="838200" y="2461513"/>
            <a:ext cx="10515600" cy="2981100"/>
          </a:xfrm>
          <a:prstGeom prst="rect">
            <a:avLst/>
          </a:prstGeom>
          <a:noFill/>
          <a:ln>
            <a:noFill/>
          </a:ln>
        </p:spPr>
        <p:txBody>
          <a:bodyPr anchorCtr="0" anchor="t" bIns="45700" lIns="91425" spcFirstLastPara="1" rIns="91425" wrap="square" tIns="45700">
            <a:normAutofit/>
          </a:bodyPr>
          <a:lstStyle/>
          <a:p>
            <a:pPr indent="-177800" lvl="0" marL="228600" rtl="0" algn="l">
              <a:lnSpc>
                <a:spcPct val="115000"/>
              </a:lnSpc>
              <a:spcBef>
                <a:spcPts val="0"/>
              </a:spcBef>
              <a:spcAft>
                <a:spcPts val="0"/>
              </a:spcAft>
              <a:buClr>
                <a:schemeClr val="dk1"/>
              </a:buClr>
              <a:buSzPts val="2000"/>
              <a:buFont typeface="Montserrat"/>
              <a:buChar char="●"/>
            </a:pPr>
            <a:r>
              <a:rPr lang="en-US" sz="2000">
                <a:latin typeface="Montserrat"/>
                <a:ea typeface="Montserrat"/>
                <a:cs typeface="Montserrat"/>
                <a:sym typeface="Montserrat"/>
              </a:rPr>
              <a:t>Each team in turn will report on how they responded to the event. Each ICS member will report on his/her job and how he/she performed that function to support the event.</a:t>
            </a:r>
            <a:endParaRPr sz="2000">
              <a:latin typeface="Montserrat"/>
              <a:ea typeface="Montserrat"/>
              <a:cs typeface="Montserrat"/>
              <a:sym typeface="Montserrat"/>
            </a:endParaRPr>
          </a:p>
          <a:p>
            <a:pPr indent="-177800" lvl="0" marL="228600" rtl="0" algn="l">
              <a:lnSpc>
                <a:spcPct val="115000"/>
              </a:lnSpc>
              <a:spcBef>
                <a:spcPts val="1000"/>
              </a:spcBef>
              <a:spcAft>
                <a:spcPts val="0"/>
              </a:spcAft>
              <a:buClr>
                <a:schemeClr val="dk1"/>
              </a:buClr>
              <a:buSzPts val="2000"/>
              <a:buFont typeface="Montserrat"/>
              <a:buChar char="●"/>
            </a:pPr>
            <a:r>
              <a:rPr lang="en-US" sz="2000">
                <a:latin typeface="Montserrat"/>
                <a:ea typeface="Montserrat"/>
                <a:cs typeface="Montserrat"/>
                <a:sym typeface="Montserrat"/>
              </a:rPr>
              <a:t>After each team report is complete, the other teams may comment on how the event was managed and how ICS was used.</a:t>
            </a:r>
            <a:endParaRPr sz="2000">
              <a:latin typeface="Montserrat"/>
              <a:ea typeface="Montserrat"/>
              <a:cs typeface="Montserrat"/>
              <a:sym typeface="Montserrat"/>
            </a:endParaRPr>
          </a:p>
        </p:txBody>
      </p:sp>
      <p:sp>
        <p:nvSpPr>
          <p:cNvPr id="693" name="Google Shape;693;p36"/>
          <p:cNvSpPr txBox="1"/>
          <p:nvPr>
            <p:ph idx="12" type="sldNum"/>
          </p:nvPr>
        </p:nvSpPr>
        <p:spPr>
          <a:xfrm>
            <a:off x="92835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1" name="Shape 701"/>
        <p:cNvGrpSpPr/>
        <p:nvPr/>
      </p:nvGrpSpPr>
      <p:grpSpPr>
        <a:xfrm>
          <a:off x="0" y="0"/>
          <a:ext cx="0" cy="0"/>
          <a:chOff x="0" y="0"/>
          <a:chExt cx="0" cy="0"/>
        </a:xfrm>
      </p:grpSpPr>
      <p:sp>
        <p:nvSpPr>
          <p:cNvPr id="702" name="Google Shape;702;p37"/>
          <p:cNvSpPr txBox="1"/>
          <p:nvPr>
            <p:ph type="title"/>
          </p:nvPr>
        </p:nvSpPr>
        <p:spPr>
          <a:xfrm>
            <a:off x="457875" y="694200"/>
            <a:ext cx="10515600" cy="70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 SUMMARY</a:t>
            </a:r>
            <a:endParaRPr sz="3600">
              <a:latin typeface="Montserrat SemiBold"/>
              <a:ea typeface="Montserrat SemiBold"/>
              <a:cs typeface="Montserrat SemiBold"/>
              <a:sym typeface="Montserrat SemiBold"/>
            </a:endParaRPr>
          </a:p>
        </p:txBody>
      </p:sp>
      <p:sp>
        <p:nvSpPr>
          <p:cNvPr id="703" name="Google Shape;703;p37"/>
          <p:cNvSpPr txBox="1"/>
          <p:nvPr>
            <p:ph idx="1" type="body"/>
          </p:nvPr>
        </p:nvSpPr>
        <p:spPr>
          <a:xfrm>
            <a:off x="457875" y="1503900"/>
            <a:ext cx="6849600" cy="4259700"/>
          </a:xfrm>
          <a:prstGeom prst="rect">
            <a:avLst/>
          </a:prstGeom>
          <a:noFill/>
          <a:ln>
            <a:noFill/>
          </a:ln>
        </p:spPr>
        <p:txBody>
          <a:bodyPr anchorCtr="0" anchor="t" bIns="45700" lIns="91425" spcFirstLastPara="1" rIns="91425" wrap="square" tIns="45700">
            <a:normAutofit/>
          </a:bodyPr>
          <a:lstStyle/>
          <a:p>
            <a:pPr indent="-205105"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Transportation is the key to all emergency response</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ICS is the method required by the federal government to organize the response to a multi-jurisdictional, multi-profession emergency event</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The five functions of ICS are used in the field by all emergency response personnel</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Safety, accountability, and care for personnel are accomplished through check-in, check-out and demobilization</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Put a work vehicle kit in your trunk and develop a professional drive-away kit for quick assembly.</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Getting your home ready for an emergency and your family into CERT will give you peace of mind when you are deployed in a disaster to help the community.</a:t>
            </a:r>
            <a:endParaRPr sz="1800">
              <a:latin typeface="Montserrat"/>
              <a:ea typeface="Montserrat"/>
              <a:cs typeface="Montserrat"/>
              <a:sym typeface="Montserrat"/>
            </a:endParaRPr>
          </a:p>
        </p:txBody>
      </p:sp>
      <p:pic>
        <p:nvPicPr>
          <p:cNvPr id="704" name="Google Shape;704;p37"/>
          <p:cNvPicPr preferRelativeResize="0"/>
          <p:nvPr>
            <p:ph idx="2" type="body"/>
          </p:nvPr>
        </p:nvPicPr>
        <p:blipFill rotWithShape="1">
          <a:blip r:embed="rId4">
            <a:alphaModFix/>
          </a:blip>
          <a:srcRect b="0" l="0" r="0" t="0"/>
          <a:stretch/>
        </p:blipFill>
        <p:spPr>
          <a:xfrm>
            <a:off x="7307475" y="1938150"/>
            <a:ext cx="4555800" cy="2581500"/>
          </a:xfrm>
          <a:prstGeom prst="rect">
            <a:avLst/>
          </a:prstGeom>
          <a:noFill/>
          <a:ln>
            <a:noFill/>
          </a:ln>
        </p:spPr>
      </p:pic>
      <p:sp>
        <p:nvSpPr>
          <p:cNvPr id="705" name="Google Shape;705;p37"/>
          <p:cNvSpPr txBox="1"/>
          <p:nvPr/>
        </p:nvSpPr>
        <p:spPr>
          <a:xfrm>
            <a:off x="7307475" y="4519650"/>
            <a:ext cx="4475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Union Pacific Fire Train at Lava Fire, 2021.</a:t>
            </a:r>
            <a:endParaRPr b="0" i="0" sz="10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Source: Union Pacific, 2021.</a:t>
            </a:r>
            <a:endParaRPr b="0" i="0" sz="1000" u="none" cap="none" strike="noStrike">
              <a:solidFill>
                <a:schemeClr val="dk1"/>
              </a:solidFill>
              <a:latin typeface="Montserrat Light"/>
              <a:ea typeface="Montserrat Light"/>
              <a:cs typeface="Montserrat Light"/>
              <a:sym typeface="Montserrat Light"/>
            </a:endParaRPr>
          </a:p>
        </p:txBody>
      </p:sp>
      <p:sp>
        <p:nvSpPr>
          <p:cNvPr id="706" name="Google Shape;706;p37"/>
          <p:cNvSpPr txBox="1"/>
          <p:nvPr>
            <p:ph idx="12" type="sldNum"/>
          </p:nvPr>
        </p:nvSpPr>
        <p:spPr>
          <a:xfrm>
            <a:off x="92939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4" name="Shape 714"/>
        <p:cNvGrpSpPr/>
        <p:nvPr/>
      </p:nvGrpSpPr>
      <p:grpSpPr>
        <a:xfrm>
          <a:off x="0" y="0"/>
          <a:ext cx="0" cy="0"/>
          <a:chOff x="0" y="0"/>
          <a:chExt cx="0" cy="0"/>
        </a:xfrm>
      </p:grpSpPr>
      <p:sp>
        <p:nvSpPr>
          <p:cNvPr id="715" name="Google Shape;715;p38"/>
          <p:cNvSpPr txBox="1"/>
          <p:nvPr>
            <p:ph type="title"/>
          </p:nvPr>
        </p:nvSpPr>
        <p:spPr>
          <a:xfrm>
            <a:off x="1501200" y="2080588"/>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Wrap-Up</a:t>
            </a:r>
            <a:endParaRPr sz="3600">
              <a:latin typeface="Montserrat SemiBold"/>
              <a:ea typeface="Montserrat SemiBold"/>
              <a:cs typeface="Montserrat SemiBold"/>
              <a:sym typeface="Montserrat SemiBold"/>
            </a:endParaRPr>
          </a:p>
        </p:txBody>
      </p:sp>
      <p:sp>
        <p:nvSpPr>
          <p:cNvPr id="716" name="Google Shape;716;p38"/>
          <p:cNvSpPr txBox="1"/>
          <p:nvPr>
            <p:ph idx="1" type="body"/>
          </p:nvPr>
        </p:nvSpPr>
        <p:spPr>
          <a:xfrm>
            <a:off x="1501200" y="3302813"/>
            <a:ext cx="4257600" cy="463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2100">
                <a:latin typeface="Montserrat"/>
                <a:ea typeface="Montserrat"/>
                <a:cs typeface="Montserrat"/>
                <a:sym typeface="Montserrat"/>
              </a:rPr>
              <a:t>Questions?</a:t>
            </a:r>
            <a:endParaRPr sz="2100">
              <a:latin typeface="Montserrat"/>
              <a:ea typeface="Montserrat"/>
              <a:cs typeface="Montserrat"/>
              <a:sym typeface="Montserrat"/>
            </a:endParaRPr>
          </a:p>
        </p:txBody>
      </p:sp>
      <p:pic>
        <p:nvPicPr>
          <p:cNvPr id="717" name="Google Shape;717;p38"/>
          <p:cNvPicPr preferRelativeResize="0"/>
          <p:nvPr>
            <p:ph idx="2" type="body"/>
          </p:nvPr>
        </p:nvPicPr>
        <p:blipFill rotWithShape="1">
          <a:blip r:embed="rId4">
            <a:alphaModFix/>
          </a:blip>
          <a:srcRect b="0" l="0" r="0" t="0"/>
          <a:stretch/>
        </p:blipFill>
        <p:spPr>
          <a:xfrm>
            <a:off x="5178825" y="1545751"/>
            <a:ext cx="6174900" cy="3520200"/>
          </a:xfrm>
          <a:prstGeom prst="rect">
            <a:avLst/>
          </a:prstGeom>
          <a:noFill/>
          <a:ln>
            <a:noFill/>
          </a:ln>
        </p:spPr>
      </p:pic>
      <p:sp>
        <p:nvSpPr>
          <p:cNvPr id="718" name="Google Shape;718;p38"/>
          <p:cNvSpPr txBox="1"/>
          <p:nvPr/>
        </p:nvSpPr>
        <p:spPr>
          <a:xfrm>
            <a:off x="5178825" y="5065950"/>
            <a:ext cx="6174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Freight engine, Mojave, California. Source: Edwards, 2021.</a:t>
            </a:r>
            <a:endParaRPr b="0" i="0" sz="1000" u="none" cap="none" strike="noStrike">
              <a:solidFill>
                <a:srgbClr val="000000"/>
              </a:solidFill>
              <a:latin typeface="Montserrat Light"/>
              <a:ea typeface="Montserrat Light"/>
              <a:cs typeface="Montserrat Light"/>
              <a:sym typeface="Montserrat Light"/>
            </a:endParaRPr>
          </a:p>
        </p:txBody>
      </p:sp>
      <p:sp>
        <p:nvSpPr>
          <p:cNvPr id="719" name="Google Shape;719;p38"/>
          <p:cNvSpPr txBox="1"/>
          <p:nvPr>
            <p:ph idx="12" type="sldNum"/>
          </p:nvPr>
        </p:nvSpPr>
        <p:spPr>
          <a:xfrm>
            <a:off x="9273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4"/>
          <p:cNvSpPr txBox="1"/>
          <p:nvPr>
            <p:ph type="title"/>
          </p:nvPr>
        </p:nvSpPr>
        <p:spPr>
          <a:xfrm>
            <a:off x="361725" y="799200"/>
            <a:ext cx="10515600" cy="608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200">
                <a:latin typeface="Montserrat SemiBold"/>
                <a:ea typeface="Montserrat SemiBold"/>
                <a:cs typeface="Montserrat SemiBold"/>
                <a:sym typeface="Montserrat SemiBold"/>
              </a:rPr>
              <a:t>ICS and Extreme Weather  </a:t>
            </a:r>
            <a:endParaRPr sz="3200">
              <a:latin typeface="Montserrat SemiBold"/>
              <a:ea typeface="Montserrat SemiBold"/>
              <a:cs typeface="Montserrat SemiBold"/>
              <a:sym typeface="Montserrat SemiBold"/>
            </a:endParaRPr>
          </a:p>
        </p:txBody>
      </p:sp>
      <p:sp>
        <p:nvSpPr>
          <p:cNvPr id="130" name="Google Shape;130;p4"/>
          <p:cNvSpPr txBox="1"/>
          <p:nvPr>
            <p:ph idx="1" type="body"/>
          </p:nvPr>
        </p:nvSpPr>
        <p:spPr>
          <a:xfrm>
            <a:off x="361725" y="1539775"/>
            <a:ext cx="5160600" cy="4633500"/>
          </a:xfrm>
          <a:prstGeom prst="rect">
            <a:avLst/>
          </a:prstGeom>
          <a:noFill/>
          <a:ln>
            <a:noFill/>
          </a:ln>
        </p:spPr>
        <p:txBody>
          <a:bodyPr anchorCtr="0" anchor="t" bIns="45700" lIns="91425" spcFirstLastPara="1" rIns="91425" wrap="square" tIns="45700">
            <a:normAutofit/>
          </a:bodyPr>
          <a:lstStyle/>
          <a:p>
            <a:pPr indent="-16510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Key to all emergency response</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Pre-event evacuation</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Response</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Post-event recovery</a:t>
            </a:r>
            <a:endParaRPr sz="1800">
              <a:latin typeface="Montserrat"/>
              <a:ea typeface="Montserrat"/>
              <a:cs typeface="Montserrat"/>
              <a:sym typeface="Montserrat"/>
            </a:endParaRPr>
          </a:p>
          <a:p>
            <a:pPr indent="-1651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Coordination with other emergency responders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Railroads support response</a:t>
            </a:r>
            <a:endParaRPr sz="1800">
              <a:latin typeface="Montserrat"/>
              <a:ea typeface="Montserrat"/>
              <a:cs typeface="Montserrat"/>
              <a:sym typeface="Montserrat"/>
            </a:endParaRPr>
          </a:p>
          <a:p>
            <a:pPr indent="-190500" lvl="2" marL="11430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Delivery of first responders, supplies</a:t>
            </a:r>
            <a:endParaRPr sz="1800">
              <a:latin typeface="Montserrat"/>
              <a:ea typeface="Montserrat"/>
              <a:cs typeface="Montserrat"/>
              <a:sym typeface="Montserrat"/>
            </a:endParaRPr>
          </a:p>
          <a:p>
            <a:pPr indent="-1905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 Inspection- bridges, tunnels, and rails</a:t>
            </a:r>
            <a:endParaRPr sz="1800">
              <a:latin typeface="Montserrat"/>
              <a:ea typeface="Montserrat"/>
              <a:cs typeface="Montserrat"/>
              <a:sym typeface="Montserrat"/>
            </a:endParaRPr>
          </a:p>
          <a:p>
            <a:pPr indent="-1905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Debris removal for access</a:t>
            </a:r>
            <a:endParaRPr sz="1800">
              <a:latin typeface="Montserrat"/>
              <a:ea typeface="Montserrat"/>
              <a:cs typeface="Montserrat"/>
              <a:sym typeface="Montserrat"/>
            </a:endParaRPr>
          </a:p>
          <a:p>
            <a:pPr indent="-1905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Expedient repairs</a:t>
            </a:r>
            <a:endParaRPr sz="1800">
              <a:latin typeface="Montserrat"/>
              <a:ea typeface="Montserrat"/>
              <a:cs typeface="Montserrat"/>
              <a:sym typeface="Montserrat"/>
            </a:endParaRPr>
          </a:p>
        </p:txBody>
      </p:sp>
      <p:pic>
        <p:nvPicPr>
          <p:cNvPr id="131" name="Google Shape;131;p4"/>
          <p:cNvPicPr preferRelativeResize="0"/>
          <p:nvPr>
            <p:ph idx="2" type="body"/>
          </p:nvPr>
        </p:nvPicPr>
        <p:blipFill rotWithShape="1">
          <a:blip r:embed="rId4">
            <a:alphaModFix/>
          </a:blip>
          <a:srcRect b="0" l="0" r="0" t="0"/>
          <a:stretch/>
        </p:blipFill>
        <p:spPr>
          <a:xfrm>
            <a:off x="6755449" y="1706074"/>
            <a:ext cx="4988400" cy="2865000"/>
          </a:xfrm>
          <a:prstGeom prst="rect">
            <a:avLst/>
          </a:prstGeom>
          <a:noFill/>
          <a:ln>
            <a:noFill/>
          </a:ln>
        </p:spPr>
      </p:pic>
      <p:sp>
        <p:nvSpPr>
          <p:cNvPr id="132" name="Google Shape;132;p4"/>
          <p:cNvSpPr txBox="1"/>
          <p:nvPr/>
        </p:nvSpPr>
        <p:spPr>
          <a:xfrm>
            <a:off x="6755451" y="4751725"/>
            <a:ext cx="4988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BNSF Fire Train carrying first responder and fire fighting water supplies. Source: Wild Fire Today, 6/23/19, </a:t>
            </a:r>
            <a:r>
              <a:rPr b="0" i="0" lang="en-US" sz="1000" u="sng" cap="none" strike="noStrike">
                <a:solidFill>
                  <a:schemeClr val="lt1"/>
                </a:solidFill>
                <a:latin typeface="Montserrat Light"/>
                <a:ea typeface="Montserrat Light"/>
                <a:cs typeface="Montserrat Light"/>
                <a:sym typeface="Montserrat Light"/>
                <a:hlinkClick r:id="rId5">
                  <a:extLst>
                    <a:ext uri="{A12FA001-AC4F-418D-AE19-62706E023703}">
                      <ahyp:hlinkClr val="tx"/>
                    </a:ext>
                  </a:extLst>
                </a:hlinkClick>
              </a:rPr>
              <a:t>https://wildfiretoday.com/tag/fire-train/</a:t>
            </a:r>
            <a:r>
              <a:rPr b="0" i="0" lang="en-US" sz="1000" u="none" cap="none" strike="noStrike">
                <a:solidFill>
                  <a:schemeClr val="lt1"/>
                </a:solidFill>
                <a:latin typeface="Montserrat Light"/>
                <a:ea typeface="Montserrat Light"/>
                <a:cs typeface="Montserrat Light"/>
                <a:sym typeface="Montserrat Light"/>
              </a:rPr>
              <a:t> </a:t>
            </a:r>
            <a:endParaRPr b="0" i="0" sz="1000" u="none" cap="none" strike="noStrike">
              <a:solidFill>
                <a:schemeClr val="lt1"/>
              </a:solidFill>
              <a:latin typeface="Montserrat Light"/>
              <a:ea typeface="Montserrat Light"/>
              <a:cs typeface="Montserrat Light"/>
              <a:sym typeface="Montserrat Light"/>
            </a:endParaRPr>
          </a:p>
        </p:txBody>
      </p:sp>
      <p:sp>
        <p:nvSpPr>
          <p:cNvPr id="133" name="Google Shape;133;p4"/>
          <p:cNvSpPr txBox="1"/>
          <p:nvPr>
            <p:ph idx="12" type="sldNum"/>
          </p:nvPr>
        </p:nvSpPr>
        <p:spPr>
          <a:xfrm>
            <a:off x="9283575" y="617327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
        <p:nvSpPr>
          <p:cNvPr id="142" name="Google Shape;142;p5"/>
          <p:cNvSpPr txBox="1"/>
          <p:nvPr>
            <p:ph type="title"/>
          </p:nvPr>
        </p:nvSpPr>
        <p:spPr>
          <a:xfrm>
            <a:off x="349651" y="1291425"/>
            <a:ext cx="8082000" cy="735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and Extreme Weather </a:t>
            </a:r>
            <a:endParaRPr sz="3600">
              <a:latin typeface="Montserrat SemiBold"/>
              <a:ea typeface="Montserrat SemiBold"/>
              <a:cs typeface="Montserrat SemiBold"/>
              <a:sym typeface="Montserrat SemiBold"/>
            </a:endParaRPr>
          </a:p>
        </p:txBody>
      </p:sp>
      <p:sp>
        <p:nvSpPr>
          <p:cNvPr id="143" name="Google Shape;143;p5"/>
          <p:cNvSpPr txBox="1"/>
          <p:nvPr>
            <p:ph idx="1" type="body"/>
          </p:nvPr>
        </p:nvSpPr>
        <p:spPr>
          <a:xfrm>
            <a:off x="349650" y="2121108"/>
            <a:ext cx="5181600" cy="3690300"/>
          </a:xfrm>
          <a:prstGeom prst="rect">
            <a:avLst/>
          </a:prstGeom>
          <a:noFill/>
          <a:ln>
            <a:noFill/>
          </a:ln>
        </p:spPr>
        <p:txBody>
          <a:bodyPr anchorCtr="0" anchor="t" bIns="45700" lIns="91425" spcFirstLastPara="1" rIns="91425" wrap="square" tIns="45700">
            <a:no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“Emergency Response Provider” includes rail personnel in ICS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Homeland Security Act 2002</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Post-Katrina Emergency Management Reform Act 2006</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“Critical transportation” = Core Capability under National Preparedness Goal</a:t>
            </a:r>
            <a:endParaRPr sz="1800">
              <a:latin typeface="Montserrat"/>
              <a:ea typeface="Montserrat"/>
              <a:cs typeface="Montserrat"/>
              <a:sym typeface="Montserrat"/>
            </a:endParaRPr>
          </a:p>
        </p:txBody>
      </p:sp>
      <p:pic>
        <p:nvPicPr>
          <p:cNvPr descr="BNSF 999000 caboose Fire Train | This caboose is the &quot;comman… | Flickr" id="144" name="Google Shape;144;p5"/>
          <p:cNvPicPr preferRelativeResize="0"/>
          <p:nvPr>
            <p:ph idx="2" type="body"/>
          </p:nvPr>
        </p:nvPicPr>
        <p:blipFill rotWithShape="1">
          <a:blip r:embed="rId4">
            <a:alphaModFix/>
          </a:blip>
          <a:srcRect b="0" l="0" r="0" t="0"/>
          <a:stretch/>
        </p:blipFill>
        <p:spPr>
          <a:xfrm>
            <a:off x="6466799" y="2121107"/>
            <a:ext cx="5181600" cy="2921100"/>
          </a:xfrm>
          <a:prstGeom prst="rect">
            <a:avLst/>
          </a:prstGeom>
          <a:noFill/>
          <a:ln>
            <a:noFill/>
          </a:ln>
        </p:spPr>
      </p:pic>
      <p:sp>
        <p:nvSpPr>
          <p:cNvPr id="145" name="Google Shape;145;p5"/>
          <p:cNvSpPr txBox="1"/>
          <p:nvPr/>
        </p:nvSpPr>
        <p:spPr>
          <a:xfrm>
            <a:off x="6466800" y="5186450"/>
            <a:ext cx="5181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rgbClr val="212124"/>
                </a:solidFill>
                <a:highlight>
                  <a:srgbClr val="F3F5F6"/>
                </a:highlight>
                <a:latin typeface="Montserrat Light"/>
                <a:ea typeface="Montserrat Light"/>
                <a:cs typeface="Montserrat Light"/>
                <a:sym typeface="Montserrat Light"/>
              </a:rPr>
              <a:t>Older BNSF 999000 caboose Fire Train,</a:t>
            </a:r>
            <a:r>
              <a:rPr b="0" i="0" lang="en-US" sz="1000" u="none" cap="none" strike="noStrike">
                <a:solidFill>
                  <a:srgbClr val="000000"/>
                </a:solidFill>
                <a:latin typeface="Montserrat Light"/>
                <a:ea typeface="Montserrat Light"/>
                <a:cs typeface="Montserrat Light"/>
                <a:sym typeface="Montserrat Light"/>
              </a:rPr>
              <a:t> </a:t>
            </a:r>
            <a:r>
              <a:rPr b="0" i="0" lang="en-US" sz="1000" u="none" cap="none" strike="noStrike">
                <a:solidFill>
                  <a:srgbClr val="212124"/>
                </a:solidFill>
                <a:highlight>
                  <a:srgbClr val="F3F5F6"/>
                </a:highlight>
                <a:latin typeface="Montserrat Light"/>
                <a:ea typeface="Montserrat Light"/>
                <a:cs typeface="Montserrat Light"/>
                <a:sym typeface="Montserrat Light"/>
              </a:rPr>
              <a:t>retrofitted as command center for the fire train.  8/19/2010, </a:t>
            </a:r>
            <a:r>
              <a:rPr b="0" i="0" lang="en-US" sz="1000" u="sng" cap="none" strike="noStrike">
                <a:solidFill>
                  <a:srgbClr val="1155CC"/>
                </a:solidFill>
                <a:highlight>
                  <a:srgbClr val="F3F5F6"/>
                </a:highlight>
                <a:latin typeface="Montserrat Light"/>
                <a:ea typeface="Montserrat Light"/>
                <a:cs typeface="Montserrat Light"/>
                <a:sym typeface="Montserrat Light"/>
                <a:hlinkClick r:id="rId5">
                  <a:extLst>
                    <a:ext uri="{A12FA001-AC4F-418D-AE19-62706E023703}">
                      <ahyp:hlinkClr val="tx"/>
                    </a:ext>
                  </a:extLst>
                </a:hlinkClick>
              </a:rPr>
              <a:t>https://www.flickr.com/photos/rbdal49/4909034564</a:t>
            </a:r>
            <a:r>
              <a:rPr b="0" i="0" lang="en-US" sz="1000" u="none" cap="none" strike="noStrike">
                <a:solidFill>
                  <a:srgbClr val="1155CC"/>
                </a:solidFill>
                <a:highlight>
                  <a:srgbClr val="F3F5F6"/>
                </a:highlight>
                <a:latin typeface="Montserrat Light"/>
                <a:ea typeface="Montserrat Light"/>
                <a:cs typeface="Montserrat Light"/>
                <a:sym typeface="Montserrat Light"/>
              </a:rPr>
              <a:t>  </a:t>
            </a:r>
            <a:endParaRPr b="0" i="0" sz="1000" u="none" cap="none" strike="noStrike">
              <a:solidFill>
                <a:srgbClr val="1155CC"/>
              </a:solidFill>
              <a:latin typeface="Montserrat Light"/>
              <a:ea typeface="Montserrat Light"/>
              <a:cs typeface="Montserrat Light"/>
              <a:sym typeface="Montserrat Light"/>
            </a:endParaRPr>
          </a:p>
        </p:txBody>
      </p:sp>
      <p:sp>
        <p:nvSpPr>
          <p:cNvPr id="146" name="Google Shape;146;p5"/>
          <p:cNvSpPr txBox="1"/>
          <p:nvPr>
            <p:ph idx="12" type="sldNum"/>
          </p:nvPr>
        </p:nvSpPr>
        <p:spPr>
          <a:xfrm>
            <a:off x="926285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6"/>
          <p:cNvSpPr txBox="1"/>
          <p:nvPr>
            <p:ph type="title"/>
          </p:nvPr>
        </p:nvSpPr>
        <p:spPr>
          <a:xfrm>
            <a:off x="6396950" y="1647300"/>
            <a:ext cx="5033100" cy="1129800"/>
          </a:xfrm>
          <a:prstGeom prst="rect">
            <a:avLst/>
          </a:prstGeom>
          <a:noFill/>
          <a:ln>
            <a:noFill/>
          </a:ln>
        </p:spPr>
        <p:txBody>
          <a:bodyPr anchorCtr="0" anchor="t" bIns="44450" lIns="90475" spcFirstLastPara="1" rIns="90475" wrap="square" tIns="4445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Incident Command</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System (ICS)</a:t>
            </a:r>
            <a:endParaRPr sz="3600">
              <a:latin typeface="Montserrat SemiBold"/>
              <a:ea typeface="Montserrat SemiBold"/>
              <a:cs typeface="Montserrat SemiBold"/>
              <a:sym typeface="Montserrat SemiBold"/>
            </a:endParaRPr>
          </a:p>
        </p:txBody>
      </p:sp>
      <p:sp>
        <p:nvSpPr>
          <p:cNvPr id="156" name="Google Shape;156;p6"/>
          <p:cNvSpPr txBox="1"/>
          <p:nvPr>
            <p:ph idx="4294967295" type="body"/>
          </p:nvPr>
        </p:nvSpPr>
        <p:spPr>
          <a:xfrm>
            <a:off x="6344001" y="2870050"/>
            <a:ext cx="5085900" cy="2001300"/>
          </a:xfrm>
          <a:prstGeom prst="rect">
            <a:avLst/>
          </a:prstGeom>
          <a:noFill/>
          <a:ln>
            <a:noFill/>
          </a:ln>
        </p:spPr>
        <p:txBody>
          <a:bodyPr anchorCtr="0" anchor="t" bIns="44450" lIns="90475" spcFirstLastPara="1" rIns="90475" wrap="square" tIns="44450">
            <a:normAutofit lnSpcReduction="10000"/>
          </a:bodyPr>
          <a:lstStyle/>
          <a:p>
            <a:pPr indent="-342900" lvl="0" marL="4572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1970s California FIRESCOPE</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1980 National Fire Academy</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2004 NIMS</a:t>
            </a:r>
            <a:endParaRPr sz="1800">
              <a:latin typeface="Montserrat"/>
              <a:ea typeface="Montserrat"/>
              <a:cs typeface="Montserrat"/>
              <a:sym typeface="Montserrat"/>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Homeland Security Presidential Directive-5 (HSPD-5), 2003</a:t>
            </a:r>
            <a:endParaRPr sz="1800">
              <a:latin typeface="Montserrat"/>
              <a:ea typeface="Montserrat"/>
              <a:cs typeface="Montserrat"/>
              <a:sym typeface="Montserrat"/>
            </a:endParaRPr>
          </a:p>
        </p:txBody>
      </p:sp>
      <p:pic>
        <p:nvPicPr>
          <p:cNvPr id="157" name="Google Shape;157;p6"/>
          <p:cNvPicPr preferRelativeResize="0"/>
          <p:nvPr/>
        </p:nvPicPr>
        <p:blipFill rotWithShape="1">
          <a:blip r:embed="rId4">
            <a:alphaModFix/>
          </a:blip>
          <a:srcRect b="0" l="0" r="0" t="0"/>
          <a:stretch/>
        </p:blipFill>
        <p:spPr>
          <a:xfrm>
            <a:off x="1073075" y="3664112"/>
            <a:ext cx="3577050" cy="2682800"/>
          </a:xfrm>
          <a:prstGeom prst="rect">
            <a:avLst/>
          </a:prstGeom>
          <a:noFill/>
          <a:ln>
            <a:noFill/>
          </a:ln>
        </p:spPr>
      </p:pic>
      <p:sp>
        <p:nvSpPr>
          <p:cNvPr id="158" name="Google Shape;158;p6"/>
          <p:cNvSpPr txBox="1"/>
          <p:nvPr/>
        </p:nvSpPr>
        <p:spPr>
          <a:xfrm>
            <a:off x="1073000" y="6383875"/>
            <a:ext cx="3577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lt1"/>
                </a:solidFill>
                <a:latin typeface="Montserrat Light"/>
                <a:ea typeface="Montserrat Light"/>
                <a:cs typeface="Montserrat Light"/>
                <a:sym typeface="Montserrat Light"/>
              </a:rPr>
              <a:t>World Trade Center and Pentagon Attacked 9/11/2001</a:t>
            </a:r>
            <a:endParaRPr b="0" i="0" sz="1000" u="none" cap="none" strike="noStrike">
              <a:solidFill>
                <a:schemeClr val="lt1"/>
              </a:solidFill>
              <a:latin typeface="Montserrat Light"/>
              <a:ea typeface="Montserrat Light"/>
              <a:cs typeface="Montserrat Light"/>
              <a:sym typeface="Montserrat Light"/>
            </a:endParaRPr>
          </a:p>
        </p:txBody>
      </p:sp>
      <p:pic>
        <p:nvPicPr>
          <p:cNvPr id="159" name="Google Shape;159;p6"/>
          <p:cNvPicPr preferRelativeResize="0"/>
          <p:nvPr>
            <p:ph idx="1" type="body"/>
          </p:nvPr>
        </p:nvPicPr>
        <p:blipFill rotWithShape="1">
          <a:blip r:embed="rId5">
            <a:alphaModFix/>
          </a:blip>
          <a:srcRect b="0" l="0" r="0" t="0"/>
          <a:stretch/>
        </p:blipFill>
        <p:spPr>
          <a:xfrm>
            <a:off x="1384550" y="242900"/>
            <a:ext cx="2954100" cy="3304200"/>
          </a:xfrm>
          <a:prstGeom prst="rect">
            <a:avLst/>
          </a:prstGeom>
          <a:noFill/>
          <a:ln>
            <a:noFill/>
          </a:ln>
        </p:spPr>
      </p:pic>
      <p:sp>
        <p:nvSpPr>
          <p:cNvPr id="160" name="Google Shape;160;p6"/>
          <p:cNvSpPr txBox="1"/>
          <p:nvPr>
            <p:ph idx="12" type="sldNum"/>
          </p:nvPr>
        </p:nvSpPr>
        <p:spPr>
          <a:xfrm>
            <a:off x="92939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p7"/>
          <p:cNvSpPr txBox="1"/>
          <p:nvPr>
            <p:ph type="title"/>
          </p:nvPr>
        </p:nvSpPr>
        <p:spPr>
          <a:xfrm>
            <a:off x="367975" y="906424"/>
            <a:ext cx="10515600" cy="1184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National Incident Management System (NIMS) Incorporates…</a:t>
            </a:r>
            <a:endParaRPr sz="3600">
              <a:latin typeface="Montserrat SemiBold"/>
              <a:ea typeface="Montserrat SemiBold"/>
              <a:cs typeface="Montserrat SemiBold"/>
              <a:sym typeface="Montserrat SemiBold"/>
            </a:endParaRPr>
          </a:p>
        </p:txBody>
      </p:sp>
      <p:pic>
        <p:nvPicPr>
          <p:cNvPr descr="4322-43" id="170" name="Google Shape;170;p7"/>
          <p:cNvPicPr preferRelativeResize="0"/>
          <p:nvPr/>
        </p:nvPicPr>
        <p:blipFill rotWithShape="1">
          <a:blip r:embed="rId4">
            <a:alphaModFix/>
          </a:blip>
          <a:srcRect b="0" l="0" r="0" t="0"/>
          <a:stretch/>
        </p:blipFill>
        <p:spPr>
          <a:xfrm>
            <a:off x="6897775" y="2090524"/>
            <a:ext cx="4349070" cy="3499324"/>
          </a:xfrm>
          <a:prstGeom prst="rect">
            <a:avLst/>
          </a:prstGeom>
          <a:noFill/>
          <a:ln>
            <a:noFill/>
          </a:ln>
        </p:spPr>
      </p:pic>
      <p:sp>
        <p:nvSpPr>
          <p:cNvPr id="171" name="Google Shape;171;p7"/>
          <p:cNvSpPr/>
          <p:nvPr/>
        </p:nvSpPr>
        <p:spPr>
          <a:xfrm>
            <a:off x="367975" y="2301241"/>
            <a:ext cx="6529800" cy="32886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50000"/>
              </a:lnSpc>
              <a:spcBef>
                <a:spcPts val="1400"/>
              </a:spcBef>
              <a:spcAft>
                <a:spcPts val="0"/>
              </a:spcAft>
              <a:buClr>
                <a:schemeClr val="dk1"/>
              </a:buClr>
              <a:buSzPts val="1800"/>
              <a:buFont typeface="Montserrat"/>
              <a:buChar char="●"/>
            </a:pPr>
            <a:r>
              <a:rPr b="0" i="0" lang="en-US" sz="1800" u="none" cap="none" strike="noStrike">
                <a:solidFill>
                  <a:schemeClr val="dk1"/>
                </a:solidFill>
                <a:latin typeface="Montserrat"/>
                <a:ea typeface="Montserrat"/>
                <a:cs typeface="Montserrat"/>
                <a:sym typeface="Montserrat"/>
              </a:rPr>
              <a:t>Incident Command System (ICS)</a:t>
            </a:r>
            <a:endParaRPr b="0" i="0" sz="1800" u="none" cap="none" strike="noStrike">
              <a:solidFill>
                <a:srgbClr val="000000"/>
              </a:solidFill>
              <a:latin typeface="Montserrat"/>
              <a:ea typeface="Montserrat"/>
              <a:cs typeface="Montserrat"/>
              <a:sym typeface="Montserrat"/>
            </a:endParaRPr>
          </a:p>
          <a:p>
            <a:pPr indent="-342900" lvl="1" marL="914400" marR="0" rtl="0" algn="l">
              <a:lnSpc>
                <a:spcPct val="15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a:ea typeface="Montserrat"/>
                <a:cs typeface="Montserrat"/>
                <a:sym typeface="Montserrat"/>
              </a:rPr>
              <a:t>Modular, flexible, span of control, unity of command</a:t>
            </a:r>
            <a:endParaRPr b="0" i="0" sz="1800" u="none" cap="none" strike="noStrike">
              <a:solidFill>
                <a:srgbClr val="000000"/>
              </a:solidFill>
              <a:latin typeface="Montserrat"/>
              <a:ea typeface="Montserrat"/>
              <a:cs typeface="Montserrat"/>
              <a:sym typeface="Montserrat"/>
            </a:endParaRPr>
          </a:p>
          <a:p>
            <a:pPr indent="-342900" lvl="1" marL="914400" marR="0" rtl="0" algn="l">
              <a:lnSpc>
                <a:spcPct val="15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a:ea typeface="Montserrat"/>
                <a:cs typeface="Montserrat"/>
                <a:sym typeface="Montserrat"/>
              </a:rPr>
              <a:t>Common Terminology</a:t>
            </a:r>
            <a:endParaRPr b="0" i="0" sz="1800" u="none" cap="none" strike="noStrike">
              <a:solidFill>
                <a:srgbClr val="000000"/>
              </a:solidFill>
              <a:latin typeface="Montserrat"/>
              <a:ea typeface="Montserrat"/>
              <a:cs typeface="Montserrat"/>
              <a:sym typeface="Montserrat"/>
            </a:endParaRPr>
          </a:p>
          <a:p>
            <a:pPr indent="-342900" lvl="1" marL="914400" marR="0" rtl="0" algn="l">
              <a:lnSpc>
                <a:spcPct val="15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a:ea typeface="Montserrat"/>
                <a:cs typeface="Montserrat"/>
                <a:sym typeface="Montserrat"/>
              </a:rPr>
              <a:t>Management by Objective</a:t>
            </a:r>
            <a:endParaRPr b="0" i="0" sz="1800" u="none" cap="none" strike="noStrike">
              <a:solidFill>
                <a:srgbClr val="000000"/>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a:ea typeface="Montserrat"/>
                <a:cs typeface="Montserrat"/>
                <a:sym typeface="Montserrat"/>
              </a:rPr>
              <a:t>Unified Command </a:t>
            </a:r>
            <a:endParaRPr b="0" i="0" sz="1800" u="none" cap="none" strike="noStrike">
              <a:solidFill>
                <a:srgbClr val="000000"/>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a:ea typeface="Montserrat"/>
                <a:cs typeface="Montserrat"/>
                <a:sym typeface="Montserrat"/>
              </a:rPr>
              <a:t>Multi-agency coordination system (MACS)</a:t>
            </a:r>
            <a:endParaRPr b="0" i="0" sz="1800" u="none" cap="none" strike="noStrike">
              <a:solidFill>
                <a:srgbClr val="000000"/>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Montserrat"/>
              <a:buChar char="●"/>
            </a:pPr>
            <a:r>
              <a:rPr b="0" i="0" lang="en-US" sz="1800" u="none" cap="none" strike="noStrike">
                <a:solidFill>
                  <a:schemeClr val="dk1"/>
                </a:solidFill>
                <a:latin typeface="Montserrat"/>
                <a:ea typeface="Montserrat"/>
                <a:cs typeface="Montserrat"/>
                <a:sym typeface="Montserrat"/>
              </a:rPr>
              <a:t>Mutual Aid Agreements</a:t>
            </a:r>
            <a:endParaRPr b="0" i="0" sz="1800" u="none" cap="none" strike="noStrike">
              <a:solidFill>
                <a:srgbClr val="000000"/>
              </a:solidFill>
              <a:latin typeface="Montserrat"/>
              <a:ea typeface="Montserrat"/>
              <a:cs typeface="Montserrat"/>
              <a:sym typeface="Montserrat"/>
            </a:endParaRPr>
          </a:p>
        </p:txBody>
      </p:sp>
      <p:sp>
        <p:nvSpPr>
          <p:cNvPr id="172" name="Google Shape;172;p7"/>
          <p:cNvSpPr txBox="1"/>
          <p:nvPr>
            <p:ph idx="12" type="sldNum"/>
          </p:nvPr>
        </p:nvSpPr>
        <p:spPr>
          <a:xfrm>
            <a:off x="928355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p8"/>
          <p:cNvSpPr txBox="1"/>
          <p:nvPr>
            <p:ph type="title"/>
          </p:nvPr>
        </p:nvSpPr>
        <p:spPr>
          <a:xfrm>
            <a:off x="513950" y="1837850"/>
            <a:ext cx="5383200" cy="611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Railroads</a:t>
            </a:r>
            <a:endParaRPr sz="3600">
              <a:latin typeface="Montserrat SemiBold"/>
              <a:ea typeface="Montserrat SemiBold"/>
              <a:cs typeface="Montserrat SemiBold"/>
              <a:sym typeface="Montserrat SemiBold"/>
            </a:endParaRPr>
          </a:p>
        </p:txBody>
      </p:sp>
      <p:sp>
        <p:nvSpPr>
          <p:cNvPr id="182" name="Google Shape;182;p8"/>
          <p:cNvSpPr txBox="1"/>
          <p:nvPr>
            <p:ph idx="1" type="body"/>
          </p:nvPr>
        </p:nvSpPr>
        <p:spPr>
          <a:xfrm>
            <a:off x="383850" y="2473751"/>
            <a:ext cx="4668900" cy="37596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Functions of the Incident Command System in the Field</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General Staff = Incident Commander, Planning/Intel Chief, Logistics Chief, Operations Chief, Finance/Administration Chief</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Command Staff = Safety Officer Public Information Officer, Liaison Officer</a:t>
            </a:r>
            <a:endParaRPr sz="1800">
              <a:latin typeface="Montserrat"/>
              <a:ea typeface="Montserrat"/>
              <a:cs typeface="Montserrat"/>
              <a:sym typeface="Montserrat"/>
            </a:endParaRPr>
          </a:p>
        </p:txBody>
      </p:sp>
      <p:grpSp>
        <p:nvGrpSpPr>
          <p:cNvPr id="183" name="Google Shape;183;p8"/>
          <p:cNvGrpSpPr/>
          <p:nvPr/>
        </p:nvGrpSpPr>
        <p:grpSpPr>
          <a:xfrm>
            <a:off x="5187239" y="1837857"/>
            <a:ext cx="6462107" cy="3670709"/>
            <a:chOff x="5548939" y="1593608"/>
            <a:chExt cx="6462107" cy="3670709"/>
          </a:xfrm>
        </p:grpSpPr>
        <p:sp>
          <p:nvSpPr>
            <p:cNvPr id="184" name="Google Shape;184;p8"/>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185" name="Google Shape;185;p8"/>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86" name="Google Shape;186;p8"/>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187" name="Google Shape;187;p8"/>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88" name="Google Shape;188;p8"/>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89" name="Google Shape;189;p8"/>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90" name="Google Shape;190;p8"/>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91" name="Google Shape;191;p8"/>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8"/>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400" u="none" cap="none" strike="noStrike">
                  <a:solidFill>
                    <a:srgbClr val="FF0000"/>
                  </a:solidFill>
                  <a:latin typeface="Montserrat"/>
                  <a:ea typeface="Montserrat"/>
                  <a:cs typeface="Montserrat"/>
                  <a:sym typeface="Montserrat"/>
                </a:rPr>
                <a:t>Incident Commander</a:t>
              </a:r>
              <a:endParaRPr b="1" i="0" sz="1400" u="none" cap="none" strike="noStrike">
                <a:solidFill>
                  <a:srgbClr val="FF0000"/>
                </a:solidFill>
                <a:latin typeface="Montserrat"/>
                <a:ea typeface="Montserrat"/>
                <a:cs typeface="Montserrat"/>
                <a:sym typeface="Montserrat"/>
              </a:endParaRPr>
            </a:p>
          </p:txBody>
        </p:sp>
        <p:sp>
          <p:nvSpPr>
            <p:cNvPr id="193" name="Google Shape;193;p8"/>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8"/>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400" u="none" cap="none" strike="noStrike">
                  <a:solidFill>
                    <a:srgbClr val="FF6600"/>
                  </a:solidFill>
                  <a:latin typeface="Montserrat"/>
                  <a:ea typeface="Montserrat"/>
                  <a:cs typeface="Montserrat"/>
                  <a:sym typeface="Montserrat"/>
                </a:rPr>
                <a:t>Planning/ Intel Chief</a:t>
              </a:r>
              <a:endParaRPr b="1" i="0" sz="1400" u="none" cap="none" strike="noStrike">
                <a:solidFill>
                  <a:srgbClr val="000000"/>
                </a:solidFill>
                <a:latin typeface="Montserrat"/>
                <a:ea typeface="Montserrat"/>
                <a:cs typeface="Montserrat"/>
                <a:sym typeface="Montserrat"/>
              </a:endParaRPr>
            </a:p>
          </p:txBody>
        </p:sp>
        <p:sp>
          <p:nvSpPr>
            <p:cNvPr id="195" name="Google Shape;195;p8"/>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8"/>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400" u="none" cap="none" strike="noStrike">
                  <a:solidFill>
                    <a:srgbClr val="4A86E8"/>
                  </a:solidFill>
                  <a:latin typeface="Montserrat"/>
                  <a:ea typeface="Montserrat"/>
                  <a:cs typeface="Montserrat"/>
                  <a:sym typeface="Montserrat"/>
                </a:rPr>
                <a:t>Logistics Chief</a:t>
              </a:r>
              <a:endParaRPr b="1" i="0" sz="1400" u="none" cap="none" strike="noStrike">
                <a:solidFill>
                  <a:srgbClr val="4A86E8"/>
                </a:solidFill>
                <a:latin typeface="Montserrat"/>
                <a:ea typeface="Montserrat"/>
                <a:cs typeface="Montserrat"/>
                <a:sym typeface="Montserrat"/>
              </a:endParaRPr>
            </a:p>
          </p:txBody>
        </p:sp>
        <p:sp>
          <p:nvSpPr>
            <p:cNvPr id="197" name="Google Shape;197;p8"/>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8"/>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Operations</a:t>
              </a:r>
              <a:endParaRPr b="1" i="0" sz="14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Chief</a:t>
              </a:r>
              <a:endParaRPr b="1" i="0" sz="1400" u="none" cap="none" strike="noStrike">
                <a:solidFill>
                  <a:schemeClr val="dk1"/>
                </a:solidFill>
                <a:latin typeface="Montserrat"/>
                <a:ea typeface="Montserrat"/>
                <a:cs typeface="Montserrat"/>
                <a:sym typeface="Montserrat"/>
              </a:endParaRPr>
            </a:p>
          </p:txBody>
        </p:sp>
        <p:sp>
          <p:nvSpPr>
            <p:cNvPr id="199" name="Google Shape;199;p8"/>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8"/>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Finance/</a:t>
              </a:r>
              <a:endParaRPr b="1" i="0" sz="14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Admin Chief</a:t>
              </a:r>
              <a:endParaRPr b="1" i="0" sz="1400" u="none" cap="none" strike="noStrike">
                <a:solidFill>
                  <a:schemeClr val="dk1"/>
                </a:solidFill>
                <a:latin typeface="Montserrat"/>
                <a:ea typeface="Montserrat"/>
                <a:cs typeface="Montserrat"/>
                <a:sym typeface="Montserrat"/>
              </a:endParaRPr>
            </a:p>
          </p:txBody>
        </p:sp>
        <p:sp>
          <p:nvSpPr>
            <p:cNvPr id="201" name="Google Shape;201;p8"/>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8"/>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400" u="none" cap="none" strike="noStrike">
                  <a:solidFill>
                    <a:srgbClr val="3008DC"/>
                  </a:solidFill>
                  <a:latin typeface="Montserrat"/>
                  <a:ea typeface="Montserrat"/>
                  <a:cs typeface="Montserrat"/>
                  <a:sym typeface="Montserrat"/>
                </a:rPr>
                <a:t>Safety Officer</a:t>
              </a:r>
              <a:endParaRPr b="1" i="0" sz="1400" u="none" cap="none" strike="noStrike">
                <a:solidFill>
                  <a:srgbClr val="000000"/>
                </a:solidFill>
                <a:latin typeface="Montserrat"/>
                <a:ea typeface="Montserrat"/>
                <a:cs typeface="Montserrat"/>
                <a:sym typeface="Montserrat"/>
              </a:endParaRPr>
            </a:p>
          </p:txBody>
        </p:sp>
        <p:sp>
          <p:nvSpPr>
            <p:cNvPr id="203" name="Google Shape;203;p8"/>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8"/>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Public Information Officer</a:t>
              </a:r>
              <a:endParaRPr b="1" i="0" sz="1400" u="none" cap="none" strike="noStrike">
                <a:solidFill>
                  <a:schemeClr val="dk1"/>
                </a:solidFill>
                <a:latin typeface="Montserrat"/>
                <a:ea typeface="Montserrat"/>
                <a:cs typeface="Montserrat"/>
                <a:sym typeface="Montserrat"/>
              </a:endParaRPr>
            </a:p>
          </p:txBody>
        </p:sp>
        <p:sp>
          <p:nvSpPr>
            <p:cNvPr id="205" name="Google Shape;205;p8"/>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8"/>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400" u="none" cap="none" strike="noStrike">
                  <a:solidFill>
                    <a:schemeClr val="dk1"/>
                  </a:solidFill>
                  <a:latin typeface="Montserrat"/>
                  <a:ea typeface="Montserrat"/>
                  <a:cs typeface="Montserrat"/>
                  <a:sym typeface="Montserrat"/>
                </a:rPr>
                <a:t>Liaison Officer</a:t>
              </a:r>
              <a:endParaRPr b="1" i="0" sz="1400" u="none" cap="none" strike="noStrike">
                <a:solidFill>
                  <a:schemeClr val="dk1"/>
                </a:solidFill>
                <a:latin typeface="Montserrat"/>
                <a:ea typeface="Montserrat"/>
                <a:cs typeface="Montserrat"/>
                <a:sym typeface="Montserrat"/>
              </a:endParaRPr>
            </a:p>
          </p:txBody>
        </p:sp>
      </p:grpSp>
      <p:sp>
        <p:nvSpPr>
          <p:cNvPr id="207" name="Google Shape;207;p8"/>
          <p:cNvSpPr txBox="1"/>
          <p:nvPr>
            <p:ph idx="12" type="sldNum"/>
          </p:nvPr>
        </p:nvSpPr>
        <p:spPr>
          <a:xfrm>
            <a:off x="92628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9"/>
          <p:cNvSpPr txBox="1"/>
          <p:nvPr>
            <p:ph type="title"/>
          </p:nvPr>
        </p:nvSpPr>
        <p:spPr>
          <a:xfrm>
            <a:off x="838200" y="1022025"/>
            <a:ext cx="5035500" cy="5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Railroads</a:t>
            </a:r>
            <a:endParaRPr sz="3600">
              <a:latin typeface="Montserrat SemiBold"/>
              <a:ea typeface="Montserrat SemiBold"/>
              <a:cs typeface="Montserrat SemiBold"/>
              <a:sym typeface="Montserrat SemiBold"/>
            </a:endParaRPr>
          </a:p>
        </p:txBody>
      </p:sp>
      <p:sp>
        <p:nvSpPr>
          <p:cNvPr id="217" name="Google Shape;217;p9"/>
          <p:cNvSpPr txBox="1"/>
          <p:nvPr>
            <p:ph idx="1" type="body"/>
          </p:nvPr>
        </p:nvSpPr>
        <p:spPr>
          <a:xfrm>
            <a:off x="838200" y="1865448"/>
            <a:ext cx="5181600" cy="47031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ICS is flexible and scalable</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Use what you need, staff to meet span of control requirements</a:t>
            </a:r>
            <a:endParaRPr sz="1800">
              <a:latin typeface="Montserrat"/>
              <a:ea typeface="Montserrat"/>
              <a:cs typeface="Montserrat"/>
              <a:sym typeface="Montserrat"/>
            </a:endParaRPr>
          </a:p>
          <a:p>
            <a:pPr indent="-1905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ICS can be used for emergencies, disasters and catastrophes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Spilled potatoes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Hurricane Sandy</a:t>
            </a:r>
            <a:endParaRPr sz="1800">
              <a:latin typeface="Montserrat"/>
              <a:ea typeface="Montserrat"/>
              <a:cs typeface="Montserrat"/>
              <a:sym typeface="Montserrat"/>
            </a:endParaRPr>
          </a:p>
          <a:p>
            <a:pPr indent="-1905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ICS can be used for planned events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Parades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Sporting events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Planned maintenance</a:t>
            </a:r>
            <a:endParaRPr sz="1800">
              <a:latin typeface="Montserrat"/>
              <a:ea typeface="Montserrat"/>
              <a:cs typeface="Montserrat"/>
              <a:sym typeface="Montserrat"/>
            </a:endParaRPr>
          </a:p>
        </p:txBody>
      </p:sp>
      <p:pic>
        <p:nvPicPr>
          <p:cNvPr id="218" name="Google Shape;218;p9"/>
          <p:cNvPicPr preferRelativeResize="0"/>
          <p:nvPr>
            <p:ph idx="2" type="body"/>
          </p:nvPr>
        </p:nvPicPr>
        <p:blipFill rotWithShape="1">
          <a:blip r:embed="rId4">
            <a:alphaModFix/>
          </a:blip>
          <a:srcRect b="0" l="0" r="0" t="0"/>
          <a:stretch/>
        </p:blipFill>
        <p:spPr>
          <a:xfrm>
            <a:off x="7957621" y="3110993"/>
            <a:ext cx="3585000" cy="2688600"/>
          </a:xfrm>
          <a:prstGeom prst="rect">
            <a:avLst/>
          </a:prstGeom>
          <a:noFill/>
          <a:ln>
            <a:noFill/>
          </a:ln>
        </p:spPr>
      </p:pic>
      <p:pic>
        <p:nvPicPr>
          <p:cNvPr descr="Norfolk Southern botched call to blow open vinyl chloride tanks after Ohio train  derailment, NTSB reports | PBS News" id="219" name="Google Shape;219;p9"/>
          <p:cNvPicPr preferRelativeResize="0"/>
          <p:nvPr/>
        </p:nvPicPr>
        <p:blipFill rotWithShape="1">
          <a:blip r:embed="rId5">
            <a:alphaModFix/>
          </a:blip>
          <a:srcRect b="0" l="0" r="0" t="0"/>
          <a:stretch/>
        </p:blipFill>
        <p:spPr>
          <a:xfrm>
            <a:off x="6390201" y="300249"/>
            <a:ext cx="4251400" cy="2391399"/>
          </a:xfrm>
          <a:prstGeom prst="rect">
            <a:avLst/>
          </a:prstGeom>
          <a:noFill/>
          <a:ln>
            <a:noFill/>
          </a:ln>
        </p:spPr>
      </p:pic>
      <p:sp>
        <p:nvSpPr>
          <p:cNvPr id="220" name="Google Shape;220;p9"/>
          <p:cNvSpPr txBox="1"/>
          <p:nvPr/>
        </p:nvSpPr>
        <p:spPr>
          <a:xfrm>
            <a:off x="6390188" y="2778175"/>
            <a:ext cx="4251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Source: NTSB.gov</a:t>
            </a:r>
            <a:endParaRPr b="0" i="0" sz="1000" u="none" cap="none" strike="noStrike">
              <a:solidFill>
                <a:srgbClr val="000000"/>
              </a:solidFill>
              <a:latin typeface="Montserrat Light"/>
              <a:ea typeface="Montserrat Light"/>
              <a:cs typeface="Montserrat Light"/>
              <a:sym typeface="Montserrat Light"/>
            </a:endParaRPr>
          </a:p>
        </p:txBody>
      </p:sp>
      <p:sp>
        <p:nvSpPr>
          <p:cNvPr id="221" name="Google Shape;221;p9"/>
          <p:cNvSpPr txBox="1"/>
          <p:nvPr/>
        </p:nvSpPr>
        <p:spPr>
          <a:xfrm>
            <a:off x="7957615" y="5898177"/>
            <a:ext cx="1753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000" u="none" cap="none" strike="noStrike">
                <a:solidFill>
                  <a:schemeClr val="dk1"/>
                </a:solidFill>
                <a:latin typeface="Montserrat Light"/>
                <a:ea typeface="Montserrat Light"/>
                <a:cs typeface="Montserrat Light"/>
                <a:sym typeface="Montserrat Light"/>
              </a:rPr>
              <a:t>Source: Caltrans</a:t>
            </a:r>
            <a:endParaRPr b="0" i="0" sz="1000" u="none" cap="none" strike="noStrike">
              <a:solidFill>
                <a:srgbClr val="000000"/>
              </a:solidFill>
              <a:latin typeface="Montserrat Light"/>
              <a:ea typeface="Montserrat Light"/>
              <a:cs typeface="Montserrat Light"/>
              <a:sym typeface="Montserrat Light"/>
            </a:endParaRPr>
          </a:p>
        </p:txBody>
      </p:sp>
      <p:sp>
        <p:nvSpPr>
          <p:cNvPr id="222" name="Google Shape;222;p9"/>
          <p:cNvSpPr txBox="1"/>
          <p:nvPr>
            <p:ph idx="12" type="sldNum"/>
          </p:nvPr>
        </p:nvSpPr>
        <p:spPr>
          <a:xfrm>
            <a:off x="92939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2024-06-26T20:48:03Z</dcterms:created>
  <dc:creator>Frances Edwards</dc:creator>
</cp:coreProperties>
</file>