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6858000" cx="12192000"/>
  <p:notesSz cx="6858000" cy="9144000"/>
  <p:embeddedFontLst>
    <p:embeddedFont>
      <p:font typeface="Montserrat SemiBold"/>
      <p:regular r:id="rId44"/>
      <p:bold r:id="rId45"/>
      <p:italic r:id="rId46"/>
      <p:boldItalic r:id="rId47"/>
    </p:embeddedFont>
    <p:embeddedFont>
      <p:font typeface="Montserrat"/>
      <p:regular r:id="rId48"/>
      <p:bold r:id="rId49"/>
      <p:italic r:id="rId50"/>
      <p:boldItalic r:id="rId51"/>
    </p:embeddedFont>
    <p:embeddedFont>
      <p:font typeface="Montserrat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6" roundtripDataSignature="AMtx7mi6Q39OyhaOJLpvRciz6jM0lr7fy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Lisa Ro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MontserratSemiBold-regular.fntdata"/><Relationship Id="rId43" Type="http://schemas.openxmlformats.org/officeDocument/2006/relationships/slide" Target="slides/slide38.xml"/><Relationship Id="rId46" Type="http://schemas.openxmlformats.org/officeDocument/2006/relationships/font" Target="fonts/MontserratSemiBold-italic.fntdata"/><Relationship Id="rId45"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ontserrat-regular.fntdata"/><Relationship Id="rId47" Type="http://schemas.openxmlformats.org/officeDocument/2006/relationships/font" Target="fonts/MontserratSemiBold-boldItalic.fntdata"/><Relationship Id="rId49"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MontserratLight-bold.fntdata"/><Relationship Id="rId52" Type="http://schemas.openxmlformats.org/officeDocument/2006/relationships/font" Target="fonts/MontserratLight-regular.fntdata"/><Relationship Id="rId11" Type="http://schemas.openxmlformats.org/officeDocument/2006/relationships/slide" Target="slides/slide6.xml"/><Relationship Id="rId55" Type="http://schemas.openxmlformats.org/officeDocument/2006/relationships/font" Target="fonts/MontserratLight-boldItalic.fntdata"/><Relationship Id="rId10" Type="http://schemas.openxmlformats.org/officeDocument/2006/relationships/slide" Target="slides/slide5.xml"/><Relationship Id="rId54" Type="http://schemas.openxmlformats.org/officeDocument/2006/relationships/font" Target="fonts/MontserratLight-italic.fntdata"/><Relationship Id="rId13" Type="http://schemas.openxmlformats.org/officeDocument/2006/relationships/slide" Target="slides/slide8.xml"/><Relationship Id="rId12" Type="http://schemas.openxmlformats.org/officeDocument/2006/relationships/slide" Target="slides/slide7.xml"/><Relationship Id="rId56"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1-14T22:57:15.327">
    <p:pos x="432" y="1124"/>
    <p:text>not sure what this means</p:text>
    <p:extLst>
      <p:ext uri="{C676402C-5697-4E1C-873F-D02D1690AC5C}">
        <p15:threadingInfo timeZoneBias="0"/>
      </p:ext>
      <p:ext uri="http://customooxmlschemas.google.com/">
        <go:slidesCustomData xmlns:go="http://customooxmlschemas.google.com/" commentPostId="AAABbw484es"/>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88" name="Google Shape;88;p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89" name="Google Shape;89;p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90" name="Google Shape;90;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0:notes"/>
          <p:cNvSpPr txBox="1"/>
          <p:nvPr>
            <p:ph idx="1" type="body"/>
          </p:nvPr>
        </p:nvSpPr>
        <p:spPr>
          <a:xfrm>
            <a:off x="685800" y="4400549"/>
            <a:ext cx="5486400" cy="4284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 February 3, 2023 a Norfolk Southern train with three locomotives and 149 cars, 17 of which were carrying hazardous materials, derailed in East Palestine, Ohio near the Pennsylvania border. The L1 wheel bearing on car 23 caught fire and deformed the wheel, causing 38 cars to derail. Although the trackside detector alarmed, railroad office staff determined that the reported temperature  of 103 degrees was not critical. Unfortunately, the sensor’s temperature reading was faulty, and it was actually at 253 degrees. Three tank cars were breached and leaking as a result of the derailment. The local fire chief contacted Norfolk Southern (NS) for the identification of the haz mats, but did not get an answer for over an hour. They applied water to the burning cars. At 10 pm NS told the local fire department that they planned to “vent and burn” the vinyl chloride cars, causing toxic smoke. More than 2,000 residents of East Palestine – 40% of the population - had to be evacuated (NTSB, 2024).</a:t>
            </a:r>
            <a:endParaRPr/>
          </a:p>
          <a:p>
            <a:pPr indent="0" lvl="0" marL="0" rtl="0" algn="l">
              <a:lnSpc>
                <a:spcPct val="100000"/>
              </a:lnSpc>
              <a:spcBef>
                <a:spcPts val="0"/>
              </a:spcBef>
              <a:spcAft>
                <a:spcPts val="0"/>
              </a:spcAft>
              <a:buSzPts val="1400"/>
              <a:buNone/>
            </a:pPr>
            <a:r>
              <a:rPr lang="en-US"/>
              <a:t>Five of the derailed cars carried vinyl chloride. While they did not catch fire, they were exposed to heat from the burning cars and released material from the pressure relief valves. The first responders included the local fire department and railroad representatives. Because there were multiple entities with responsibility for responding and resolving the derailment, hazardous materials issues and the recovery, a unified command was formed that included representatives of the fire department, NS and NS’s contractor to create a unified incident management plan.  NS hired a contractor as an on-site adviser, and the contractor conducted the “vent and burn” procedure on the vinyl chloride cars, which was unnecessary (NTSB, 2024). Ultimately, 110,000,000 residents in 16 states were impacted by the pollution caused by the burning vinyl chloride (Hutchinson, 2024).</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26" name="Google Shape;226;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27" name="Google Shape;227;p10: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28" name="Google Shape;228;p1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29" name="Google Shape;229;p10:notes"/>
          <p:cNvSpPr txBox="1"/>
          <p:nvPr>
            <p:ph idx="3"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1:notes"/>
          <p:cNvSpPr txBox="1"/>
          <p:nvPr>
            <p:ph idx="1" type="body"/>
          </p:nvPr>
        </p:nvSpPr>
        <p:spPr>
          <a:xfrm>
            <a:off x="406400" y="4564380"/>
            <a:ext cx="6583680" cy="396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Emergency response can be organized in many ways, but the Incident Command System is designed specifically to ensure that all personnel are safe and that there is continuous accountability for personnel in the field.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Safety Officer and the Planning/Intelligence Section Chief ensure the overall safety of the personnel at the event. The Safety Officer is concerned with the proper use of equipment and the use of appropriate personal protective equipment by responders.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Planning/Intelligence Section Chief maintains the check-in/check-out function, through which he/she gathers information on the location of every person at the event for personnel accountability. He or she accomplishes this through the use of T cards with name and contact information. Each card is placed in the ICS organization board showing the supervisor for each person. At the end of an event, demobilization allows for the collection of loaned equipment, and checks in personnel and equipment to ensure that they are unharmed, or that harm or damage is recorded and proper care or coverage is provided.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All the sections cooperate with the Finance/Administration Section Chief to ensure that supplies are ordered properly, expenses are accounted for and receipts are safeguarded. They also collaborate to document the work of the response to ensure that expenses are tied to appropriate damage, rescues and other field work.</a:t>
            </a:r>
            <a:endParaRPr/>
          </a:p>
        </p:txBody>
      </p:sp>
      <p:sp>
        <p:nvSpPr>
          <p:cNvPr id="239" name="Google Shape;23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40" name="Google Shape;240;p1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41" name="Google Shape;241;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42" name="Google Shape;242;p1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2:notes"/>
          <p:cNvSpPr/>
          <p:nvPr>
            <p:ph idx="2" type="sldImg"/>
          </p:nvPr>
        </p:nvSpPr>
        <p:spPr>
          <a:xfrm>
            <a:off x="738188" y="1312863"/>
            <a:ext cx="5854700" cy="32940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2:notes"/>
          <p:cNvSpPr txBox="1"/>
          <p:nvPr>
            <p:ph idx="1" type="body"/>
          </p:nvPr>
        </p:nvSpPr>
        <p:spPr>
          <a:xfrm>
            <a:off x="146306" y="4607136"/>
            <a:ext cx="7038848" cy="407807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Safety begins with the Check-in process. When a person is assigned to an event he/she begins by checking in with the P/I Section Chief at the Command Post. The P/I Chief creates a “T” card for each person or work unit with their personal information, duty assignment and communication contact information. It is through check-in that responders get counted for food, sleeping space and other personal support at the incident.  Most important, it is through Check-in that the Incident Commander knows where his subordinates are at all times to ensure that they receive all safety messages and information about an evolving situation.</a:t>
            </a:r>
            <a:endParaRPr/>
          </a:p>
          <a:p>
            <a:pPr indent="0" lvl="0" marL="0" rtl="0" algn="l">
              <a:spcBef>
                <a:spcPts val="0"/>
              </a:spcBef>
              <a:spcAft>
                <a:spcPts val="0"/>
              </a:spcAft>
              <a:buClr>
                <a:schemeClr val="dk1"/>
              </a:buClr>
              <a:buSzPts val="1100"/>
              <a:buFont typeface="Arial"/>
              <a:buNone/>
            </a:pPr>
            <a:r>
              <a:rPr lang="en-US"/>
              <a:t>After checking in with the P/I Chief at the Incident Command Post the person may be assigned to a division or group, and they will check-in again with that supervisor and join the field activity.</a:t>
            </a:r>
            <a:endParaRPr/>
          </a:p>
          <a:p>
            <a:pPr indent="0" lvl="0" marL="0" rtl="0" algn="l">
              <a:spcBef>
                <a:spcPts val="0"/>
              </a:spcBef>
              <a:spcAft>
                <a:spcPts val="0"/>
              </a:spcAft>
              <a:buClr>
                <a:schemeClr val="dk1"/>
              </a:buClr>
              <a:buSzPts val="1100"/>
              <a:buFont typeface="Arial"/>
              <a:buNone/>
            </a:pPr>
            <a:r>
              <a:rPr lang="en-US"/>
              <a:t>Sometimes after check-in a person or work unit will be assigned to staging. Staging is a location where people and equipment wait for an assignment. The person signs in with the staging manager, and waits in the staging area until they are assigned to a field group or division, often at the next shift change. Sometimes the person may be assigned to a base or camp to rest or eat while awaiting an assignment.</a:t>
            </a:r>
            <a:endParaRPr/>
          </a:p>
          <a:p>
            <a:pPr indent="0" lvl="0" marL="0" rtl="0" algn="l">
              <a:spcBef>
                <a:spcPts val="0"/>
              </a:spcBef>
              <a:spcAft>
                <a:spcPts val="0"/>
              </a:spcAft>
              <a:buClr>
                <a:schemeClr val="dk1"/>
              </a:buClr>
              <a:buSzPts val="1100"/>
              <a:buFont typeface="Arial"/>
              <a:buNone/>
            </a:pPr>
            <a:r>
              <a:rPr lang="en-US"/>
              <a:t>Once the person is assigned to a field task they check out with the staging manager, or base or camp manager, and checks in with the field supervisor. In this way there is continuous tracking of each person working at the event. This ensures that this person is counted for meals and beds, but more importantly, they are notified if the situation changes and they need to move to a safer location.</a:t>
            </a:r>
            <a:endParaRPr/>
          </a:p>
          <a:p>
            <a:pPr indent="0" lvl="0" marL="0" rtl="0" algn="l">
              <a:spcBef>
                <a:spcPts val="0"/>
              </a:spcBef>
              <a:spcAft>
                <a:spcPts val="0"/>
              </a:spcAft>
              <a:buClr>
                <a:schemeClr val="dk1"/>
              </a:buClr>
              <a:buSzPts val="1100"/>
              <a:buFont typeface="Arial"/>
              <a:buNone/>
            </a:pPr>
            <a:r>
              <a:rPr lang="en-US"/>
              <a:t>As the person completes one assignment and moves to the next, they check out with the supervisor they are leaving , and checks in with the P/I Chief to get a new assignment. In this way the person keeps their location and supervisor information up to date. </a:t>
            </a:r>
            <a:endParaRPr/>
          </a:p>
        </p:txBody>
      </p:sp>
      <p:sp>
        <p:nvSpPr>
          <p:cNvPr id="252" name="Google Shape;25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53" name="Google Shape;253;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54" name="Google Shape;254;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55" name="Google Shape;255;p1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3:notes"/>
          <p:cNvSpPr/>
          <p:nvPr>
            <p:ph idx="2" type="sldImg"/>
          </p:nvPr>
        </p:nvSpPr>
        <p:spPr>
          <a:xfrm>
            <a:off x="1022350" y="979488"/>
            <a:ext cx="5856288" cy="32940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3:notes"/>
          <p:cNvSpPr txBox="1"/>
          <p:nvPr>
            <p:ph idx="1" type="body"/>
          </p:nvPr>
        </p:nvSpPr>
        <p:spPr>
          <a:xfrm>
            <a:off x="1022349" y="4377690"/>
            <a:ext cx="5834063"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Checkout occurs at each change of field assignment. A person may check out when an assignment is completed, or when the shift has ended. They check out with the field supervisor and then with the Planning/Intelligence Chief at the Command Post. If they are going to a base or camp to eat or sleep, the person will tell the P/I chief their destination, and check-in there. The next day they would check out of the base or camp and check in with the P/I chief at the Command Post again.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Check out at the end of the assignment period completes the safety oversight of that person.  When the person is leaving the event, they check out with the field supervisor and then with the P/I Chief, giving the location of their destination and a contact phone number there. The person is then sent to demobilization.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demobilization process ensures that all equipment is returned, all reports and subordinate evaluations are completed, and all vehicles are safe for the trip home. Vehicles may have been exposed to fire, heat, freezing or other austere conditions that could damage their equipment. A mechanic checks over the mechanical systems, brakes and tires to ensure that the vehicle is roadworthy before the person leaves the ICS assignment.</a:t>
            </a:r>
            <a:endParaRPr/>
          </a:p>
        </p:txBody>
      </p:sp>
      <p:sp>
        <p:nvSpPr>
          <p:cNvPr id="267" name="Google Shape;2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68" name="Google Shape;268;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69" name="Google Shape;269;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70" name="Google Shape;270;p1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14:notes"/>
          <p:cNvSpPr txBox="1"/>
          <p:nvPr>
            <p:ph idx="1" type="body"/>
          </p:nvPr>
        </p:nvSpPr>
        <p:spPr>
          <a:xfrm>
            <a:off x="357634" y="4697257"/>
            <a:ext cx="6551168" cy="398795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Personnel accountability is the second purpose of the ICS. Through the P/I chief the IC knows at all times where all personnel are located, what field work groups and divisions have been organized, and how many people are in each. This allows the IC and the Operations Chief to ensure that the span of control for supervisors is kept to no more than 7 people per supervisor. Groups and divisions are created when the span of control becomes too large.</a:t>
            </a:r>
            <a:endParaRPr/>
          </a:p>
          <a:p>
            <a:pPr indent="0" lvl="0" marL="0" rtl="0" algn="l">
              <a:spcBef>
                <a:spcPts val="0"/>
              </a:spcBef>
              <a:spcAft>
                <a:spcPts val="0"/>
              </a:spcAft>
              <a:buClr>
                <a:schemeClr val="dk1"/>
              </a:buClr>
              <a:buSzPts val="1100"/>
              <a:buFont typeface="Arial"/>
              <a:buNone/>
            </a:pPr>
            <a:r>
              <a:rPr lang="en-US"/>
              <a:t>ICS also provides for the care of personnel in the field. Through the check-in procedure, the IC knows how many people are working at the site. This number is used for ordering meals, portable restrooms and shelters. In an extended event it is used to order sleeping facilities, showers and laundry facilities, as well.</a:t>
            </a:r>
            <a:endParaRPr/>
          </a:p>
          <a:p>
            <a:pPr indent="0" lvl="0" marL="0" rtl="0" algn="l">
              <a:spcBef>
                <a:spcPts val="0"/>
              </a:spcBef>
              <a:spcAft>
                <a:spcPts val="0"/>
              </a:spcAft>
              <a:buClr>
                <a:schemeClr val="dk1"/>
              </a:buClr>
              <a:buSzPts val="1100"/>
              <a:buFont typeface="Arial"/>
              <a:buNone/>
            </a:pPr>
            <a:r>
              <a:rPr lang="en-US"/>
              <a:t>ICS also provides for the medical and mental health needs of the responders. The number of personnel working determines the level of medical oversight that will be at the scene, and the kinds of emergency medical equipment that will be readily available. During especially stressful events, the work period may end with a critical incident stress defusing among those who shared the experiences on that shift. During the demobilization process each person is asked whether they suffered any medical or mental health injuries, and participants may be assigned to Workers Compensation for treatment, including critical incident stress counseling.  </a:t>
            </a:r>
            <a:endParaRPr/>
          </a:p>
          <a:p>
            <a:pPr indent="0" lvl="0" marL="0" rtl="0" algn="l">
              <a:spcBef>
                <a:spcPts val="0"/>
              </a:spcBef>
              <a:spcAft>
                <a:spcPts val="0"/>
              </a:spcAft>
              <a:buClr>
                <a:schemeClr val="dk1"/>
              </a:buClr>
              <a:buSzPts val="1100"/>
              <a:buFont typeface="Arial"/>
              <a:buNone/>
            </a:pPr>
            <a:r>
              <a:rPr lang="en-US"/>
              <a:t>ICS provides for a family contact when possible. A liaison will generally be available to receive messages from families and relay messages to families when personnel are deployed over several days in areas with little communications capability. Often the amateur radio community supports the family communication system. These radio operators may be organized through RACES or ARES, or as a club supported by an employer, like Caltrans’ CARS amateur radio organization.</a:t>
            </a:r>
            <a:endParaRPr/>
          </a:p>
        </p:txBody>
      </p:sp>
      <p:sp>
        <p:nvSpPr>
          <p:cNvPr id="281" name="Google Shape;28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82" name="Google Shape;282;p1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83" name="Google Shape;283;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84" name="Google Shape;284;p1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Most day to day events can be handled as they have been in the past, but with the change in reimbursement requirements for FTA and FEMA, it may become necessary to start using Incident Command to document an incident to ensure that FTA and FEMA requirements for documentation are met to protect the maintenance budget.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Then there are times when an event overwhelms not only rail’s day to day capability, but affects other responders as well, requiring coordination between the different organizations to resolve the problems. Under these circumstances, the Incident Command System is critical in bringing those organizations together, developing a common operating picture, identifying resources needed, and how they will be used, and in  particular keeping responders safe and capturing data—through documentation—to ensure reimbursement.</a:t>
            </a:r>
            <a:endParaRPr/>
          </a:p>
        </p:txBody>
      </p:sp>
      <p:sp>
        <p:nvSpPr>
          <p:cNvPr id="295" name="Google Shape;29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96" name="Google Shape;296;p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97" name="Google Shape;297;p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98" name="Google Shape;298;p1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6:notes"/>
          <p:cNvSpPr txBox="1"/>
          <p:nvPr>
            <p:ph idx="1" type="body"/>
          </p:nvPr>
        </p:nvSpPr>
        <p:spPr>
          <a:xfrm>
            <a:off x="325121" y="4526280"/>
            <a:ext cx="6478754" cy="430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Transportation personnel may be sent to an emergency with little or no notice. Therefore it is wise to develop support materials to ensure your safety and capability to do your job. While personnel support may be provided in long term events, localized emergencies may leave you on your own as you accomplish emergency repairs.</a:t>
            </a:r>
            <a:endParaRPr/>
          </a:p>
          <a:p>
            <a:pPr indent="0" lvl="0" marL="0" rtl="0" algn="l">
              <a:spcBef>
                <a:spcPts val="0"/>
              </a:spcBef>
              <a:spcAft>
                <a:spcPts val="0"/>
              </a:spcAft>
              <a:buClr>
                <a:schemeClr val="dk1"/>
              </a:buClr>
              <a:buSzPts val="1100"/>
              <a:buFont typeface="Arial"/>
              <a:buNone/>
            </a:pPr>
            <a:r>
              <a:rPr lang="en-US"/>
              <a:t>Everyone should have a work car kit in the vehicle used during the work day and a professional drive-away kit assembled or ready to be assembled. Two flyers have been provided in the student resources folder to guide you as you make the kits. </a:t>
            </a:r>
            <a:endParaRPr/>
          </a:p>
          <a:p>
            <a:pPr indent="0" lvl="0" marL="0" rtl="0" algn="l">
              <a:spcBef>
                <a:spcPts val="0"/>
              </a:spcBef>
              <a:spcAft>
                <a:spcPts val="0"/>
              </a:spcAft>
              <a:buClr>
                <a:schemeClr val="dk1"/>
              </a:buClr>
              <a:buSzPts val="1100"/>
              <a:buFont typeface="Arial"/>
              <a:buNone/>
            </a:pPr>
            <a:r>
              <a:rPr lang="en-US"/>
              <a:t>The most important element is drinking water. You can get along without food for a few days, but drinking water is essential for your health. You should keep one gallon of water per person in your work vehicle. The second critical element is medication. Law forbids employers from dispensing any medications, even over the counter items. Keep a 30 day supply of essential prescription drugs, allergy medications, headache remedies or other over the counter medications that you use on a regular basis in your backpack, briefcase, or purse. Never store medications in the car as the heat variance will damage most medications. Sturdy shoes or steel-toed boots and a blanket are other essential items. Review the suggested items in the kit and make a kit that is appropriate to your location, activities, and personal medical requirements. Consult your physician regarding appropriate food if you have medical issues.</a:t>
            </a:r>
            <a:endParaRPr/>
          </a:p>
          <a:p>
            <a:pPr indent="0" lvl="0" marL="0" rtl="0" algn="l">
              <a:spcBef>
                <a:spcPts val="0"/>
              </a:spcBef>
              <a:spcAft>
                <a:spcPts val="0"/>
              </a:spcAft>
              <a:buClr>
                <a:schemeClr val="dk1"/>
              </a:buClr>
              <a:buSzPts val="1100"/>
              <a:buFont typeface="Arial"/>
              <a:buNone/>
            </a:pPr>
            <a:r>
              <a:rPr lang="en-US"/>
              <a:t>The professional drive-away kit flyer includes suggestions for augmenting your work vehicle kit, such as weather-related gear, communications and computer equipment, and plans and maps. Use the flyer as a guide in developing your own kits. Put the work vehicle kit in your trunk and have it there every day. Know where your professional drive away kit items are kept and be ready to assemble them quickly following the checklist and based on weather conditions and assignments.</a:t>
            </a:r>
            <a:endParaRPr/>
          </a:p>
        </p:txBody>
      </p:sp>
      <p:sp>
        <p:nvSpPr>
          <p:cNvPr id="317" name="Google Shape;31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18" name="Google Shape;318;p1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19" name="Google Shape;319;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20" name="Google Shape;320;p1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17:notes"/>
          <p:cNvSpPr txBox="1"/>
          <p:nvPr>
            <p:ph idx="1" type="body"/>
          </p:nvPr>
        </p:nvSpPr>
        <p:spPr>
          <a:xfrm>
            <a:off x="243840" y="4697256"/>
            <a:ext cx="6738851" cy="384381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Railroad workers may have to go to emergency events with little or no notice and be gone for several days. These events may impact the whole community, including where workers’ families live. The workers and their families need to plan in advance for community emergencies to ensure that the families are prepared and safe while workers are absent fulfilling their professional roles.</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Make a family emergency plan and prepare for the most likely emergencies in your community—floods, wildfires, hurricanes, or earthquakes, for example. Work with your family to create kits for the home and each family car. Make lists of vital information and check on plans at your child’s school or daycare, or your parents’ assisted living facility. Be sure to keep your emergency contact cards current so that an authorized person can help your child or loved one if you are unavailable.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Then join with the Community Emergency Response Team in your neighborhood to share skills and assistance with those who live nearby. If you are called to work you have peace of mind knowing that your family is part of a network of disaster support while you are gone. If you do not have a neighborhood CERT team, contact your local Office of Emergency  Services or Fire Department to start one.</a:t>
            </a:r>
            <a:endParaRPr/>
          </a:p>
        </p:txBody>
      </p:sp>
      <p:sp>
        <p:nvSpPr>
          <p:cNvPr id="329" name="Google Shape;32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30" name="Google Shape;330;p1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31" name="Google Shape;331;p1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32" name="Google Shape;332;p1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45" name="Google Shape;345;p1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46" name="Google Shape;346;p1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47" name="Google Shape;347;p1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19:notes"/>
          <p:cNvSpPr txBox="1"/>
          <p:nvPr>
            <p:ph idx="1" type="body"/>
          </p:nvPr>
        </p:nvSpPr>
        <p:spPr>
          <a:xfrm>
            <a:off x="685800" y="4400550"/>
            <a:ext cx="5486400" cy="435483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several reasons for using the Incident Command System at multi-agency events. First, the US EPA requires the use of ICS at all accidents involving the management of hazardous materials. These requirements are described in the US DOT’s </a:t>
            </a:r>
            <a:r>
              <a:rPr i="1" lang="en-US"/>
              <a:t>Transportation Rail Incident Preparedness &amp; Response: High Hazard Flammable Trains. </a:t>
            </a:r>
            <a:r>
              <a:rPr lang="en-US"/>
              <a:t>BNSF, Canadian National and Norfolk Southern have detailed instructions for the use of ICS in hazardous materials events, for example.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Second, the use of ICS for multi-incident events is required under HSPD-5. It is recognized as a best management practice, so it provides some defense against allegations of negligence in civil litigation.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ICS focuses on personnel safety, the reason it was originally developed. Following the ICS procedures ensures continuous oversight of all personnel at an emergency event. It provides comprehensive checklists that prevent important actions from being overlooked.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use of ICS forms leads to the development of a common operational picture for all the participating agencies, and for the collection of information that can be passed to agency leadership to ensure that all participating parties understand the event. The Planning/Intelligence Section is the focal point for the collection of event details.</a:t>
            </a:r>
            <a:endParaRPr/>
          </a:p>
        </p:txBody>
      </p:sp>
      <p:sp>
        <p:nvSpPr>
          <p:cNvPr id="356" name="Google Shape;35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57" name="Google Shape;357;p1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358" name="Google Shape;358;p1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59" name="Google Shape;359;p1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99" name="Google Shape;99;p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100" name="Google Shape;100;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01" name="Google Shape;101;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20:notes"/>
          <p:cNvSpPr txBox="1"/>
          <p:nvPr>
            <p:ph idx="1" type="body"/>
          </p:nvPr>
        </p:nvSpPr>
        <p:spPr>
          <a:xfrm>
            <a:off x="967971" y="4480560"/>
            <a:ext cx="5852160" cy="455511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Transportation has at least five distinct roles in a disaster.  The railroad may be integrated into an existing ICS structure in the Operations Section, it may be a technical specialist in the Planning/Intelligence Section, it may be part of a unified command, it may assume command once other problems are resolved, or it may be the Incident Commander in a rapid onset emergency event that occurs on or near the railroad right-of-way.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67" name="Google Shape;367;p20:notes"/>
          <p:cNvSpPr txBox="1"/>
          <p:nvPr>
            <p:ph idx="12" type="sldNum"/>
          </p:nvPr>
        </p:nvSpPr>
        <p:spPr>
          <a:xfrm>
            <a:off x="6347229" y="8685213"/>
            <a:ext cx="509184"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68" name="Google Shape;368;p2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69" name="Google Shape;369;p2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70" name="Google Shape;370;p2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risk of large wildland fires is increasing with global temperatures. The changing climate results in heavier rain in the winter, encouraging the growth of grasses that then dry out as the heat increases. These dry grasses provide tinder for fires to start from dry lightning, from a stray spark from power equipment, or from power lines that touch and arc. The high heat stresses trees, making them less resilient to the bark beetle and other pests, and they die, adding fuel to the forest.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Wildland fires that stay on the forest floor can usually be contained, and may even be beneficial to some species, like the bristle cone pine. However, dead trees act as wicks to raise the fire into the canopy of the forest. Once a fire gets into the canopy it is very hard to contain or stop until the fuel is burned. Canopy fires require intensive responses with aerial water and fire retardant drops, and the creation of fire breaks.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Railroads like BNSF and Union Pacific have created fire trains that include tank cars of water and water spraying equipment. Some such trains have cabooses that have been converted to emergency operations centers, or to transport fire personnel. The trains are stationed in the northern prairie states and the Pacific Northwest for quick response.</a:t>
            </a:r>
            <a:endParaRPr/>
          </a:p>
        </p:txBody>
      </p:sp>
      <p:sp>
        <p:nvSpPr>
          <p:cNvPr id="380" name="Google Shape;38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81" name="Google Shape;381;p2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82" name="Google Shape;382;p2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83" name="Google Shape;383;p2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Sometimes events occur that require the assistance of railroad personnel and the use of railroad equipment. The appropriate personnel from the area are dispatched from their normal duties to assist the requesting agency with railroad inspections, railroad damage assessment, expedient repairs or related work to provide access by rail or to restore the critical supply chain.</a:t>
            </a:r>
            <a:endParaRPr/>
          </a:p>
          <a:p>
            <a:pPr indent="0" lvl="0" marL="0" rtl="0" algn="l">
              <a:lnSpc>
                <a:spcPct val="100000"/>
              </a:lnSpc>
              <a:spcBef>
                <a:spcPts val="0"/>
              </a:spcBef>
              <a:spcAft>
                <a:spcPts val="0"/>
              </a:spcAft>
              <a:buSzPts val="1400"/>
              <a:buNone/>
            </a:pPr>
            <a:r>
              <a:rPr lang="en-US"/>
              <a:t>Upon arrival the rail workers formally join the existing ICS system by checking-in at the Incident Command Post with the Planning/Intelligence section chief. They receive an assignment within Incident Command System’s existing Incident Action Plan, and are either assigned to the Liaison Officer or to a division supervisor, in which case they travel to the site to meet the supervisor. They get a briefing on the existing situation status, location of their work site, and a safety briefing, at a minimum. </a:t>
            </a:r>
            <a:endParaRPr/>
          </a:p>
          <a:p>
            <a:pPr indent="0" lvl="0" marL="0" rtl="0" algn="l">
              <a:lnSpc>
                <a:spcPct val="100000"/>
              </a:lnSpc>
              <a:spcBef>
                <a:spcPts val="0"/>
              </a:spcBef>
              <a:spcAft>
                <a:spcPts val="0"/>
              </a:spcAft>
              <a:buSzPts val="1400"/>
              <a:buNone/>
            </a:pPr>
            <a:r>
              <a:rPr lang="en-US"/>
              <a:t>In a multi-day incident the railroad workers might receive food, lodging, and other support through the ICS.</a:t>
            </a:r>
            <a:endParaRPr/>
          </a:p>
        </p:txBody>
      </p:sp>
      <p:sp>
        <p:nvSpPr>
          <p:cNvPr id="393" name="Google Shape;39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394" name="Google Shape;394;p2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395" name="Google Shape;395;p2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396" name="Google Shape;396;p2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Over the past 50 years the average temperatures in the US have increased about 2 F degrees. It is expected that heat trapping greenhouse gasses (GHGs) will continue to push up temperatures globally, even with mitigation steps being taken by many nations.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Rail metallurgy is designed for the historic average daily temperature of a region. Thus rails in the Mojave Desert are designed for sustained high heat, but rails in the cooler Pacific Northwest are not. As the hot temperatures move further north, rails may experience thermal buckling or “sun kinks” as pictured here.  In 2022 high heat in the usually cool San Francisco area caused the tracks to warp and a BART train to derail.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In such a case, rail personnel might join an existing IC as technical specialists, to advise on the safety of passengers, the resolution of the derailment, and the care of crew or cargo as the General Staff develops the Incident Action Plan to resolve the event. They would also be information conduits for the railroad to the Incident Command as it determines how to address the replacement of the damaged rails.</a:t>
            </a:r>
            <a:endParaRPr/>
          </a:p>
        </p:txBody>
      </p:sp>
      <p:sp>
        <p:nvSpPr>
          <p:cNvPr id="429" name="Google Shape;42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430" name="Google Shape;430;p2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31" name="Google Shape;431;p2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32" name="Google Shape;432;p2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In some events railroad engineers, surveyors, geologists and other specialists may be called on for their unique expertise that is needed by another entity. Most often this would be a city or county public safety staff, road department, or a special district.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appropriate railroad management would select an employee with the proper qualifications and certifications to fulfill the request. That employee would go to the Incident Command Post as a single resource, check-in, and serve as a technical specialist under the Planning/Intelligence Section. Some Technical Specialists might be assigned to Operations Section groups or to other ICS organizational units. The guidance for Technical Specialists is on page 9-9 of the FEMA FOG, 2016.</a:t>
            </a:r>
            <a:endParaRPr/>
          </a:p>
        </p:txBody>
      </p:sp>
      <p:sp>
        <p:nvSpPr>
          <p:cNvPr id="442" name="Google Shape;44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443" name="Google Shape;443;p2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44" name="Google Shape;444;p2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45" name="Google Shape;445;p2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Climate change is accelerating the rate of natural hazards, floods, heatwaves and wildland fires occur more frequently. A hurricane is a combination of very heavy rain and very strong winds. These natural forces do damage across a region, destroying much of the built environment.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Railroads are victims of hurricanes, which cause damage to bridges, wash out ballast and damage or destroy the signal system and trackside sensors. These regional events damage residential, commercial and government property, often leaving entire communities in ruins. The public safety, utilities and transportation sectors must work together to protect the public and recover from the damage. Rail is a critical part of the transportation sector, transporting goods needed for recovery, including heavy equipment. As a partner in the response and recovery process, railroad personnel should be included in a community’s unified command as plans are made for restoring critical services. Rail can be an asset for moving people and goods into and out of the disaster area, but its needs must be considered as service restoration priorities are set. For example, access to electricity and wireless service are essential to rail operations. If a community wants the benefit of rail services, it must consider rail’s operational needs among the most important.</a:t>
            </a:r>
            <a:endParaRPr/>
          </a:p>
        </p:txBody>
      </p:sp>
      <p:sp>
        <p:nvSpPr>
          <p:cNvPr id="479" name="Google Shape;479;p2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480" name="Google Shape;480;p2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81" name="Google Shape;481;p2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82" name="Google Shape;48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26:notes"/>
          <p:cNvSpPr txBox="1"/>
          <p:nvPr>
            <p:ph idx="1" type="body"/>
          </p:nvPr>
        </p:nvSpPr>
        <p:spPr>
          <a:xfrm>
            <a:off x="487682" y="4697255"/>
            <a:ext cx="6369396" cy="41343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In a complex event involving the whole transportation system, railroad personnel may become part of a unified command. According to the ICS Field Operations Guide, “Unified command is a team effort that allows all agencies with jurisdictional responsibility for an incident, either geographical or functional, to participate in the management of the incident…developing and implementing a common set of incident objectives…without losing …agency authority, responsibility or accountability.” (FEMA FOG, 2016, p. 6-2)</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 hurricane is a good example of when unified command would be needed. Fire would generally be the Incident Commander, overseeing life safety services like search and rescue and emergency medical care. Law enforcement would be protecting lives and property, and managing limited traffic resources. Rail might need to repair the railroad infrastructure so Logistics can order essential supplies and equipment for delivery to the disaster area. To open the railroad,  expedient repairs might need to be made to bridges, guard rails or other damaged portions of the railroad infrastructure, and utilities provided expeditiously, so the Unified Command would need to understand the requirements and prioritize them.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Hurricanes often include spilled hazardous materials from broken pipes or containers. The state’s environmental protection agency would have to collaborate with the whole community including the railroad to oversee the clean-up of materials on the rail property. If hazardous materials got into storm drains or waterways from runoff, the Fish and Wildlife agency might oversee environmental clean-up in wildlife areas. The Coast Guard would participate in cleanup plans for navigable waterways.</a:t>
            </a:r>
            <a:endParaRPr/>
          </a:p>
        </p:txBody>
      </p:sp>
      <p:sp>
        <p:nvSpPr>
          <p:cNvPr id="492" name="Google Shape;492;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493" name="Google Shape;493;p2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494" name="Google Shape;494;p2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495" name="Google Shape;495;p2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Climate change brings higher levels of water into a community along a coast or river. Sea level rise along America’s coasts threatens large cities like New York, New Orleans  and Houston, San Francisco and Seattle. Scientists estimate that the sea level could rise between 8 inches and 2 feet by the year 2100.  Sea level rise also increases storm surge, sending waves further inland, damaging infrastructure including railroad tracks.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With so many large US cities along the coasts, the number of communities at risk continues to rise. Rail lines often run along shorelines and river banks, the heritage of seaborne commerce and multi-modal shipping. Major freight rail lines connect ports to inland consumers, often running along waterways.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a flood or hurricane the community might resolve the life safety issues along the railroad in a few weeks, but the rail infrastructure might need repairs that take longer. In that case the IC might turn over command for the local incident to the railroad so they could continue to coordinate with utilities and permitting agencies to effect the repairs to the rail lines and supporting equipment.</a:t>
            </a:r>
            <a:endParaRPr/>
          </a:p>
        </p:txBody>
      </p:sp>
      <p:sp>
        <p:nvSpPr>
          <p:cNvPr id="528" name="Google Shape;528;p2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529" name="Google Shape;529;p2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30" name="Google Shape;530;p2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31" name="Google Shape;53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28:notes"/>
          <p:cNvSpPr txBox="1"/>
          <p:nvPr>
            <p:ph idx="1" type="body"/>
          </p:nvPr>
        </p:nvSpPr>
        <p:spPr>
          <a:xfrm>
            <a:off x="731520" y="4697258"/>
            <a:ext cx="5852160" cy="480211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railroad’s senior representative to the ICS might assume command from an existing Incident Commander whose work is completed. For example, when there was a mudslide near the LOSSAN corridor during heavy rains in 2023 the Fire Department was initial Incident Commander, as the life safety issues resolved. As soon as the rescues of passengers and crew had been completed, the command passed to the railroad to investigate the geotechnical issues causing the mud slide, remediate the track damage and coordinate with public agency geologists, Caltrans and the California EPA regarding the design of expedient repairs to get the railroad opened before the morning commute.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As a critical transportation link for Vandenburg Air Force Base and Camp Pendleton Marine Corps Base, the railroad had to be restored to functionality, and then longer term plans were made for relocating the tracks under the railroad’s collaboration with Caltrans, SANDAG and other partners. As the planning evolved, a unified approach was used.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Each time command is passed all the records for the event have to be turned over to the new Incident Commander for use in After Action Review and the eventual reimbursement and close-out process. This includes all the ICS forms completed to date, all the Incident Action Plans and all receipts. If there is Logistics support of personnel needed, the Incident Commanders have to determine how those services will continue to be provided. Requests for additional agency involvement can be made if the new Incident Commander lacks the capacity to staff all the needed ICS positions. For example, the railroad could request Planning/Intelligence support from Fire. </a:t>
            </a:r>
            <a:endParaRPr/>
          </a:p>
        </p:txBody>
      </p:sp>
      <p:sp>
        <p:nvSpPr>
          <p:cNvPr id="543" name="Google Shape;543;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544" name="Google Shape;544;p2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45" name="Google Shape;545;p2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46" name="Google Shape;546;p2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Many parts of America are sparsely populated, even though interstate roadways pass through them. Prairies often have 2-lane roads with little traffic. Communities may be many miles apart with limited public safety resources. Maine transportation leaders reported that most of their fire responders were volunteers who had to leave their jobs, change their clothes and drive to the emergency in their personal vehicles without lights and sirens, slowing their progress. A transportation official in Idaho said there were many areas along the interstate that had highway patrol resources spread thin, and that the backup was usually a deputized rancher living in the area. Railroad tracks were notably present in these areas.  Under such circumstances, having ICS trained railroad personnel available to assist would be valuable.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Maintenance crews work all along the railroad’s right of way, and might be the first people able to reach a road accident scene. Knowing how to report the event and begin the collection of information could speed the response once public safety personnel arrive. Greeting the public safety personnel with information about the location of any injured people or dangerous goods, a list of available first aid and support resources, and a written incident description would allow the public safety responder to immediately organize the personnel to do the most good at the scene.</a:t>
            </a:r>
            <a:endParaRPr/>
          </a:p>
          <a:p>
            <a:pPr indent="0" lvl="0" marL="0" rtl="0" algn="l">
              <a:lnSpc>
                <a:spcPct val="100000"/>
              </a:lnSpc>
              <a:spcBef>
                <a:spcPts val="0"/>
              </a:spcBef>
              <a:spcAft>
                <a:spcPts val="0"/>
              </a:spcAft>
              <a:buSzPts val="1400"/>
              <a:buNone/>
            </a:pPr>
            <a:r>
              <a:t/>
            </a:r>
            <a:endParaRPr/>
          </a:p>
        </p:txBody>
      </p:sp>
      <p:sp>
        <p:nvSpPr>
          <p:cNvPr id="580" name="Google Shape;580;p2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581" name="Google Shape;581;p2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82" name="Google Shape;582;p2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83" name="Google Shape;58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584200" y="1038225"/>
            <a:ext cx="5854700" cy="32940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584200" y="4396740"/>
            <a:ext cx="5999480" cy="42884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 you for coming to the “ICS and Climate Change for Railroads” class today. Some of you may have had Incident Command System training in the context of hazardous materials. The U.S. Department of Transportation’s Pipeline and Hazardous Materials Safety Administration has published </a:t>
            </a:r>
            <a:r>
              <a:rPr i="1" lang="en-US"/>
              <a:t>Transportation Rail Incident Preparedness and Response: High Hazard Flammable Trains </a:t>
            </a:r>
            <a:r>
              <a:rPr lang="en-US"/>
              <a:t>as a comprehensive guide to applying the incident command system to hazardous materials events on the railroad. Companies such as BNSF and CN have created training plans and held exercises with local first responders to prepare for such events using ICS. This course will build on that knowledge to extend the application of ICS to include climate-related events on the railroad. The student manual that accompanies this course describes many types of climate-related events that can lead to rail service disruptions and require a coordinated response with local first responders.</a:t>
            </a:r>
            <a:endParaRPr/>
          </a:p>
          <a:p>
            <a:pPr indent="0" lvl="0" marL="0" rtl="0" algn="l">
              <a:lnSpc>
                <a:spcPct val="100000"/>
              </a:lnSpc>
              <a:spcBef>
                <a:spcPts val="0"/>
              </a:spcBef>
              <a:spcAft>
                <a:spcPts val="0"/>
              </a:spcAft>
              <a:buSzPts val="1400"/>
              <a:buNone/>
            </a:pPr>
            <a:r>
              <a:rPr lang="en-US"/>
              <a:t>In the first segment we will describe the role of railroads in climate-related emergencies. Next we will conduct a brief review of the history, principles, and terminology used in the Incident Command System. Then we will describe the use of the Incident Command System by railroad field personnel to create a safe, integrated and efficient emergency response, regardless of the triggering event. Finally some practical application of ICS principles to railroad work during climate change events will be described, and some innovative tools which you have been given today will be reviewed. </a:t>
            </a:r>
            <a:endParaRPr/>
          </a:p>
          <a:p>
            <a:pPr indent="0" lvl="0" marL="0" rtl="0" algn="l">
              <a:lnSpc>
                <a:spcPct val="100000"/>
              </a:lnSpc>
              <a:spcBef>
                <a:spcPts val="0"/>
              </a:spcBef>
              <a:spcAft>
                <a:spcPts val="0"/>
              </a:spcAft>
              <a:buSzPts val="1400"/>
              <a:buNone/>
            </a:pPr>
            <a:r>
              <a:rPr lang="en-US"/>
              <a:t>It is expected that all students have completed the Incident Command System 100 course, and the National Incident Management System IS-700 course. Therefore the general ICS review will be brief. Remember that there is a glossary and acronym list available at the back of the student manual for your use in recalling the terminology that we will be using. Raise your hand at any time if the supervisor uses terminology that is unclear to you.</a:t>
            </a:r>
            <a:endParaRPr/>
          </a:p>
          <a:p>
            <a:pPr indent="0" lvl="0" marL="0" rtl="0" algn="l">
              <a:lnSpc>
                <a:spcPct val="100000"/>
              </a:lnSpc>
              <a:spcBef>
                <a:spcPts val="0"/>
              </a:spcBef>
              <a:spcAft>
                <a:spcPts val="0"/>
              </a:spcAft>
              <a:buSzPts val="1400"/>
              <a:buNone/>
            </a:pPr>
            <a:r>
              <a:t/>
            </a:r>
            <a:endParaRPr/>
          </a:p>
        </p:txBody>
      </p:sp>
      <p:sp>
        <p:nvSpPr>
          <p:cNvPr id="111" name="Google Shape;111;p3:notes"/>
          <p:cNvSpPr txBox="1"/>
          <p:nvPr>
            <p:ph idx="12" type="sldNum"/>
          </p:nvPr>
        </p:nvSpPr>
        <p:spPr>
          <a:xfrm>
            <a:off x="6438899" y="9119474"/>
            <a:ext cx="874607" cy="481726"/>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12" name="Google Shape;112;p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13" name="Google Shape;113;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14" name="Google Shape;114;p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a disaster occurs near a rail right of way, the rail personnel may be the first on the scene, or the first personnel able to manage the event. On a major state highway there may be regular highway patrol beats that bring an officer to the scene quickly, but in more remote parts of the state it may be  hours before highway patrol personnel are available. If railroad workers were already in the area they may be the first emergency responders to arrive at the scene who can organize the response, communicate situation status information to their headquarters and start to organize emergency response. This may be as simple as determining what resources are needed to resolve the event, or as complex as providing first aid to injured motorists. </a:t>
            </a:r>
            <a:endParaRPr/>
          </a:p>
          <a:p>
            <a:pPr indent="0" lvl="0" marL="0" rtl="0" algn="l">
              <a:lnSpc>
                <a:spcPct val="100000"/>
              </a:lnSpc>
              <a:spcBef>
                <a:spcPts val="0"/>
              </a:spcBef>
              <a:spcAft>
                <a:spcPts val="0"/>
              </a:spcAft>
              <a:buSzPts val="1400"/>
              <a:buNone/>
            </a:pPr>
            <a:r>
              <a:t/>
            </a:r>
            <a:endParaRPr/>
          </a:p>
        </p:txBody>
      </p:sp>
      <p:sp>
        <p:nvSpPr>
          <p:cNvPr id="594" name="Google Shape;59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595" name="Google Shape;595;p3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596" name="Google Shape;596;p3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597" name="Google Shape;597;p30: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31" name="Google Shape;631;p3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32" name="Google Shape;632;p3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633" name="Google Shape;633;p3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You were introduced to the Planning P in the on-line ICS courses. The ICS Quick Start cards provide a checklist that follows the planning process.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Make a plan, execute the plan, determine whether the plan is working, modify the plan as needed.</a:t>
            </a:r>
            <a:endParaRPr/>
          </a:p>
        </p:txBody>
      </p:sp>
      <p:sp>
        <p:nvSpPr>
          <p:cNvPr id="642" name="Google Shape;642;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43" name="Google Shape;643;p32: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44" name="Google Shape;644;p3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45" name="Google Shape;645;p3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[Review the listed steps]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These are the steps in making decisions – everyday and in an emergency.</a:t>
            </a:r>
            <a:endParaRPr/>
          </a:p>
        </p:txBody>
      </p:sp>
      <p:sp>
        <p:nvSpPr>
          <p:cNvPr id="652" name="Google Shape;65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53" name="Google Shape;653;p33: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54" name="Google Shape;654;p3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55" name="Google Shape;655;p3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65" name="Google Shape;665;p3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66" name="Google Shape;666;p3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67" name="Google Shape;667;p3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76" name="Google Shape;676;p3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77" name="Google Shape;677;p3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78" name="Google Shape;678;p3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6" name="Google Shape;686;p3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687" name="Google Shape;687;p3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88" name="Google Shape;688;p3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689" name="Google Shape;68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Read the slide.</a:t>
            </a:r>
            <a:endParaRPr/>
          </a:p>
        </p:txBody>
      </p:sp>
      <p:sp>
        <p:nvSpPr>
          <p:cNvPr id="697" name="Google Shape;697;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698" name="Google Shape;698;p3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699" name="Google Shape;699;p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700" name="Google Shape;700;p3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0" name="Google Shape;71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711" name="Google Shape;711;p3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
        <p:nvSpPr>
          <p:cNvPr id="712" name="Google Shape;712;p3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713" name="Google Shape;713;p3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4:notes"/>
          <p:cNvSpPr txBox="1"/>
          <p:nvPr>
            <p:ph idx="1" type="body"/>
          </p:nvPr>
        </p:nvSpPr>
        <p:spPr>
          <a:xfrm>
            <a:off x="211328" y="4434840"/>
            <a:ext cx="6778752" cy="425037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Transportation is the key to all aspects of emergency response, starting with pre-event activities, during the response and to facilitate recovery. Without transportation, no response is possible. While law enforcement and fire first responders may be the personnel who deliver disaster response services, they cannot reach the victims without the use of safe and debris-free transportation corridors. In some areas the rail system provides the only access to the emergency site.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Before an event has occurred, transportation—including mass transit and passenger rail—is key to the development and implementation of evacuation activities. The state transportation agency also collaborates with other modes to create an evacuation system using other assets, including heavy rail.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During a response, such as to a wildland fire, railroads may move public safety personnel to the scene of an event. For example, BNSF has a train with a caboose that serves as a mobile command center for first responders, and another caboose that is equipped to transport first responders to the scene of remote or difficult-to-access areas. These trains include tank cars that carry water that can be used to protect rail infrastructure from the heat and flames. Bridge, tunnel, and track inspection and debris removal—and sometimes even expedient repairs—are required before rail service can be restored, and often rail-based equipment is the only asset that can do these jobs.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Rail service is essential for disaster recovery. Supplies needed for community restoration may have to travel by rail. Repair and replacement equipment may be too heavy to travel on roads. Restoration of the supply chain demands a functioning rail system, including regional and short line systems. For example, Hurricane Ian damaged six railroad bridges, shutting down major supply lines for the Florida Gulf Coast.</a:t>
            </a:r>
            <a:endParaRPr/>
          </a:p>
          <a:p>
            <a:pPr indent="0" lvl="0" marL="0" rtl="0" algn="l">
              <a:lnSpc>
                <a:spcPct val="100000"/>
              </a:lnSpc>
              <a:spcBef>
                <a:spcPts val="0"/>
              </a:spcBef>
              <a:spcAft>
                <a:spcPts val="0"/>
              </a:spcAft>
              <a:buSzPts val="1400"/>
              <a:buNone/>
            </a:pPr>
            <a:r>
              <a:t/>
            </a:r>
            <a:endParaRPr/>
          </a:p>
        </p:txBody>
      </p:sp>
      <p:sp>
        <p:nvSpPr>
          <p:cNvPr id="124" name="Google Shape;12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25" name="Google Shape;125;p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26" name="Google Shape;126;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27" name="Google Shape;127;p4: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p5:notes"/>
          <p:cNvSpPr txBox="1"/>
          <p:nvPr>
            <p:ph idx="1" type="body"/>
          </p:nvPr>
        </p:nvSpPr>
        <p:spPr>
          <a:xfrm>
            <a:off x="731520" y="4697256"/>
            <a:ext cx="6069013" cy="39285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response to a disaster event involves collaboration among all emergency response providers. Each agency has its purpose in protecting the community and bringing it back to a functional state. Police, fire, and emergency medical services personnel interact directly with members of the public at a time of stress, while transportation resources provide assets to make that response possible. “Critical transportation” is a core capability under the National Preparedness Goal.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Several terms are used for the personnel who work to resolve a disaster, and it is important to understand the differences among the terms. “Emergency response provider” is used in Homeland Security Act 2002 and Post-Katrina Emergency Management Reform Act of 2006 to refer “to those who are first to respond to  disasters or emergencies” (NCHRP, RRD 385, 2013). For example, in the immediate response to the World Trade Center on 9/11 police, fire, and EMS personnel were obvious with their uniforms, but did you know that there were more transportation personnel at the World Trade Center site than any other profession? The engineers who shored up the plaza to hold the heavy equipment that made rescue possible, the welders who cut the girders and the heavy equipment operators were all from rail-based mass transit agencies. So clearly transportation personnel are “emergency response providers.” The role of transportation is to provide the means for all emergency responders to access those in need and assist them in resolving their circumstances. You can argue that transportation therefore is actually THE FIRST RESPONDER, because it makes all other response possible.</a:t>
            </a:r>
            <a:endParaRPr/>
          </a:p>
          <a:p>
            <a:pPr indent="0" lvl="0" marL="0" rtl="0" algn="l">
              <a:lnSpc>
                <a:spcPct val="100000"/>
              </a:lnSpc>
              <a:spcBef>
                <a:spcPts val="0"/>
              </a:spcBef>
              <a:spcAft>
                <a:spcPts val="0"/>
              </a:spcAft>
              <a:buSzPts val="1400"/>
              <a:buNone/>
            </a:pPr>
            <a:r>
              <a:t/>
            </a:r>
            <a:endParaRPr/>
          </a:p>
        </p:txBody>
      </p:sp>
      <p:sp>
        <p:nvSpPr>
          <p:cNvPr id="137" name="Google Shape;13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38" name="Google Shape;138;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39" name="Google Shape;139;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40" name="Google Shape;140;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300"/>
              <a:buNone/>
            </a:pPr>
            <a:fld id="{00000000-1234-1234-1234-123412341234}" type="slidenum">
              <a:rPr b="0" lang="en-US" sz="1300">
                <a:solidFill>
                  <a:schemeClr val="dk1"/>
                </a:solidFill>
                <a:latin typeface="Arial"/>
                <a:ea typeface="Arial"/>
                <a:cs typeface="Arial"/>
                <a:sym typeface="Arial"/>
              </a:rPr>
              <a:t>‹#›</a:t>
            </a:fld>
            <a:endParaRPr b="0" sz="1300">
              <a:solidFill>
                <a:schemeClr val="dk1"/>
              </a:solidFill>
              <a:latin typeface="Arial"/>
              <a:ea typeface="Arial"/>
              <a:cs typeface="Arial"/>
              <a:sym typeface="Arial"/>
            </a:endParaRPr>
          </a:p>
        </p:txBody>
      </p:sp>
      <p:sp>
        <p:nvSpPr>
          <p:cNvPr id="149" name="Google Shape;149;p6:notes"/>
          <p:cNvSpPr/>
          <p:nvPr>
            <p:ph idx="2" type="sldImg"/>
          </p:nvPr>
        </p:nvSpPr>
        <p:spPr>
          <a:xfrm>
            <a:off x="473075" y="727075"/>
            <a:ext cx="6375400" cy="35861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p6:notes"/>
          <p:cNvSpPr txBox="1"/>
          <p:nvPr>
            <p:ph idx="1" type="body"/>
          </p:nvPr>
        </p:nvSpPr>
        <p:spPr>
          <a:xfrm>
            <a:off x="975360" y="4560570"/>
            <a:ext cx="5364480" cy="432054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Incident Command System was developed by the California fire service as a result of a series of wildland fires in Southern California in the 1970s that required a multijurisdictional response. This led to the creation of the FIRESCOPE organization that oversees the development of ICS today. In 1980 ICS was adopted by the National Fire Academy as a best practice for managing multi-agency, multi-jurisdiction fire and emergency events. ICS is now used by organizations at all levels of government and multiple professions, from small volunteer fire departments to the US Coast Guard, and it is mandated for the management of all hazardous materials accidents and incidents by the US EPA.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2001 the United States was attacked by terrorists who used airplanes as guided missiles, crashing into the World Trade Center in New York and the Pentagon near Washington, D.C.  The Arlington, Virginia Fire Department used ICS to organize the response to the Pentagon attack, which is widely considered as a model disaster response, integrating local, state and federal assets for the rapid evacuation and care of the victims and mitigation of damage to the building. In Homeland Security Presidential Directive-5 in 2003 President George W. Bush ordered the creation of a National Incident Management System (NIMS), “institutionalizing the use of ICS across the entire response system.” The use of ICS is mandated for all agencies receiving federal disaster preparedness grants. This includes most state transportation agencies and mass transit systems.</a:t>
            </a:r>
            <a:endParaRPr/>
          </a:p>
        </p:txBody>
      </p:sp>
      <p:sp>
        <p:nvSpPr>
          <p:cNvPr id="151" name="Google Shape;151;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52" name="Google Shape;152;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53" name="Google Shape;153;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887413" y="1014413"/>
            <a:ext cx="5854700" cy="32940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7:notes"/>
          <p:cNvSpPr txBox="1"/>
          <p:nvPr>
            <p:ph idx="1" type="body"/>
          </p:nvPr>
        </p:nvSpPr>
        <p:spPr>
          <a:xfrm>
            <a:off x="276354" y="4703743"/>
            <a:ext cx="6713728" cy="48239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NIMS is based on three basic elements: ICS, MACS and Mutual Aid.</a:t>
            </a:r>
            <a:endParaRPr/>
          </a:p>
          <a:p>
            <a:pPr indent="0" lvl="0" marL="0" rtl="0" algn="l">
              <a:lnSpc>
                <a:spcPct val="100000"/>
              </a:lnSpc>
              <a:spcBef>
                <a:spcPts val="0"/>
              </a:spcBef>
              <a:spcAft>
                <a:spcPts val="0"/>
              </a:spcAft>
              <a:buSzPts val="1400"/>
              <a:buNone/>
            </a:pPr>
            <a:r>
              <a:rPr b="1" lang="en-US"/>
              <a:t>ICS </a:t>
            </a:r>
            <a:r>
              <a:rPr lang="en-US"/>
              <a:t>uses a modular approach. As you will see in the next slide, there are five basic functions and three Command Staff functions, but one person can handle multiple tasks, or many people can handle one task, depending on the size and complexity of the event. A responder has only one supervisor (unity of command). A supervisor should have no fewer than 3 subordinates and no more than 7 to ensure a manageable span of control. Units, groups and branches can be created or collapsed to maintain the desired span of control. Common terminology ensures that appropriate resources are provided and the right person is contacted. The Incident Commander sets the objectives for each Incident Action Period – management by objective. In events with multiple responsible agencies, Unified Command is used, allowing the leaders of various agencies with equal responsibility for the resolution of an event to work together to create a common Incident Action Plan.</a:t>
            </a:r>
            <a:endParaRPr/>
          </a:p>
          <a:p>
            <a:pPr indent="0" lvl="0" marL="0" rtl="0" algn="l">
              <a:lnSpc>
                <a:spcPct val="100000"/>
              </a:lnSpc>
              <a:spcBef>
                <a:spcPts val="0"/>
              </a:spcBef>
              <a:spcAft>
                <a:spcPts val="0"/>
              </a:spcAft>
              <a:buSzPts val="1400"/>
              <a:buNone/>
            </a:pPr>
            <a:r>
              <a:rPr lang="en-US"/>
              <a:t>Second, response is based on </a:t>
            </a:r>
            <a:r>
              <a:rPr b="1" lang="en-US"/>
              <a:t>multi-agency coordination</a:t>
            </a:r>
            <a:r>
              <a:rPr lang="en-US"/>
              <a:t>, where first responder agencies with overlapping jurisdictions collaborate to develop resource and information sharing systems to support field operations and prioritize incidents.</a:t>
            </a:r>
            <a:endParaRPr/>
          </a:p>
          <a:p>
            <a:pPr indent="0" lvl="0" marL="0" rtl="0" algn="l">
              <a:lnSpc>
                <a:spcPct val="100000"/>
              </a:lnSpc>
              <a:spcBef>
                <a:spcPts val="0"/>
              </a:spcBef>
              <a:spcAft>
                <a:spcPts val="0"/>
              </a:spcAft>
              <a:buSzPts val="1400"/>
              <a:buNone/>
            </a:pPr>
            <a:r>
              <a:rPr lang="en-US"/>
              <a:t>Third, response is supported by </a:t>
            </a:r>
            <a:r>
              <a:rPr b="1" lang="en-US"/>
              <a:t>Mutual Aid </a:t>
            </a:r>
            <a:r>
              <a:rPr lang="en-US"/>
              <a:t>agreements through which different professions provide immediate assistance to jurisdictions whose resources have been overwhelmed by the emergency. These include not only fire and law enforcement professions, but also engineering, heavy equipment, and more than 20 others. The Emergency Management Assistance Compact has been signed by all 50 states, agreeing to provide assistance across state boundaries when requested.</a:t>
            </a:r>
            <a:endParaRPr/>
          </a:p>
        </p:txBody>
      </p:sp>
      <p:sp>
        <p:nvSpPr>
          <p:cNvPr id="164" name="Google Shape;16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65" name="Google Shape;165;p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66" name="Google Shape;166;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67" name="Google Shape;167;p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five functions in the Incident Command System: Command, Operations, Planning/Intelligence, Logistics and Finance/Administration. The three Command Staff work directly for the Incident Commander and their roles assist him or her.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Incident Commander (IC) is in overall charge of the field level event, sets the goals and priorities for the Incident Action Plan (IAP), sets the length of the Incident Action Period, and appoints people to fill any other field level ICS position that is required to meet the needs of the event. Not all positions have to be filled for every event, but the IC keeps all positions for which no one else is appointed.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command staff supports the IC in three specific ways. The Public Information Officer (PIO) handles all media releases with the approval of the IC. Only the PIO speaks to the media and the public. The Safety Officer ensures that everyone operates safely at all times, using the right equipment. The Liaison Officer manages representatives for other organizations that assist in the response, such as utility representatives or American Red Cross representatives.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General Staff is made up of the leaders of the four other functions. The Operations Section Chief is in overall charge of the tactical response, based on the goals set by the IC. The Planning/Intelligence Section Chief manages check-in, accountability for personnel, situation status, creates reports and organizes demobilization. The Logistics Section Chief provides the supplies and services needed to support Operations. The Finance/Administration Section tracks time, costs, and receipt of purchases to support Operations.</a:t>
            </a:r>
            <a:endParaRPr/>
          </a:p>
        </p:txBody>
      </p:sp>
      <p:sp>
        <p:nvSpPr>
          <p:cNvPr id="176" name="Google Shape;17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177" name="Google Shape;177;p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178" name="Google Shape;178;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179" name="Google Shape;179;p8: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9:notes"/>
          <p:cNvSpPr txBox="1"/>
          <p:nvPr>
            <p:ph idx="1" type="body"/>
          </p:nvPr>
        </p:nvSpPr>
        <p:spPr>
          <a:xfrm>
            <a:off x="514282" y="4697256"/>
            <a:ext cx="6466931" cy="384381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Incident Command System can support a variety of transportation activities, not only catastrophic events. ICS allows the Incident Commander to activate the elements of ICS that will best support the resolution of the problem in the community, and to activate only the number of people needed to manage the event to resolution.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ICS can be used for emergencies like wildland fires, but it can also be used for smaller problems like roadway hazards. In Tennessee a truckload of potatoes was spilled on the roadway. Rather than wait for a team of convicts to be brought to the scene to clear the hazard by hand, the Department of Transportation quickly put ICS in place, set the objective of opening the road within 30 minutes, and used a grader to push the potatoes into a ditch where they could be retrieved later without tying up traffic. This same ICS system allowed the New Jersey State Patrol and New Jersey DOT to quickly create contraflow on the Atlantic City Expressway to evacuate seashore residents ahead of Hurricane Sandy.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ICS can be used for parades, sporting events and other planned activities that will negatively impact traffic flow. Using ICS for planned events helps to familiarize transportation personnel with many aspects of ICS, such as using the terminology, and seeing how the functions collaborate. </a:t>
            </a:r>
            <a:endParaRPr/>
          </a:p>
          <a:p>
            <a:pPr indent="0" lvl="0" marL="0" rtl="0" algn="l">
              <a:lnSpc>
                <a:spcPct val="100000"/>
              </a:lnSpc>
              <a:spcBef>
                <a:spcPts val="0"/>
              </a:spcBef>
              <a:spcAft>
                <a:spcPts val="0"/>
              </a:spcAft>
              <a:buSzPts val="1400"/>
              <a:buNone/>
            </a:pPr>
            <a:r>
              <a:t/>
            </a:r>
            <a:endParaRPr/>
          </a:p>
        </p:txBody>
      </p:sp>
      <p:sp>
        <p:nvSpPr>
          <p:cNvPr id="211" name="Google Shape;21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
        <p:nvSpPr>
          <p:cNvPr id="212" name="Google Shape;212;p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lang="en-US"/>
              <a:t>6/30/2024</a:t>
            </a:r>
            <a:endParaRPr/>
          </a:p>
        </p:txBody>
      </p:sp>
      <p:sp>
        <p:nvSpPr>
          <p:cNvPr id="213" name="Google Shape;213;p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a:t>ICS and Climate Change on the Railroad</a:t>
            </a:r>
            <a:endParaRPr/>
          </a:p>
        </p:txBody>
      </p:sp>
      <p:sp>
        <p:nvSpPr>
          <p:cNvPr id="214" name="Google Shape;214;p9: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Rules Instructor Guide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 name="Shape 34"/>
        <p:cNvGrpSpPr/>
        <p:nvPr/>
      </p:nvGrpSpPr>
      <p:grpSpPr>
        <a:xfrm>
          <a:off x="0" y="0"/>
          <a:ext cx="0" cy="0"/>
          <a:chOff x="0" y="0"/>
          <a:chExt cx="0" cy="0"/>
        </a:xfrm>
      </p:grpSpPr>
      <p:sp>
        <p:nvSpPr>
          <p:cNvPr id="35" name="Google Shape;35;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3"/>
          <p:cNvSpPr/>
          <p:nvPr>
            <p:ph idx="2" type="pic"/>
          </p:nvPr>
        </p:nvSpPr>
        <p:spPr>
          <a:xfrm>
            <a:off x="5183188" y="987425"/>
            <a:ext cx="6172200" cy="4873625"/>
          </a:xfrm>
          <a:prstGeom prst="rect">
            <a:avLst/>
          </a:prstGeom>
          <a:noFill/>
          <a:ln>
            <a:noFill/>
          </a:ln>
        </p:spPr>
      </p:sp>
      <p:sp>
        <p:nvSpPr>
          <p:cNvPr id="37" name="Google Shape;37;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8" name="Google Shape;38;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 name="Shape 41"/>
        <p:cNvGrpSpPr/>
        <p:nvPr/>
      </p:nvGrpSpPr>
      <p:grpSpPr>
        <a:xfrm>
          <a:off x="0" y="0"/>
          <a:ext cx="0" cy="0"/>
          <a:chOff x="0" y="0"/>
          <a:chExt cx="0" cy="0"/>
        </a:xfrm>
      </p:grpSpPr>
      <p:sp>
        <p:nvSpPr>
          <p:cNvPr id="42" name="Google Shape;4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5" name="Shape 45"/>
        <p:cNvGrpSpPr/>
        <p:nvPr/>
      </p:nvGrpSpPr>
      <p:grpSpPr>
        <a:xfrm>
          <a:off x="0" y="0"/>
          <a:ext cx="0" cy="0"/>
          <a:chOff x="0" y="0"/>
          <a:chExt cx="0" cy="0"/>
        </a:xfrm>
      </p:grpSpPr>
      <p:sp>
        <p:nvSpPr>
          <p:cNvPr id="46" name="Google Shape;46;p4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 name="Google Shape;48;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4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4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4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4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4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4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2.jpg"/><Relationship Id="rId4" Type="http://schemas.openxmlformats.org/officeDocument/2006/relationships/image" Target="../media/image31.jpg"/><Relationship Id="rId5"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22.jpg"/><Relationship Id="rId5"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36.jpg"/><Relationship Id="rId5" Type="http://schemas.openxmlformats.org/officeDocument/2006/relationships/image" Target="../media/image18.jpg"/><Relationship Id="rId6"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70.jpg"/><Relationship Id="rId6"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jpg"/><Relationship Id="rId4" Type="http://schemas.openxmlformats.org/officeDocument/2006/relationships/image" Target="../media/image61.jpg"/><Relationship Id="rId5" Type="http://schemas.openxmlformats.org/officeDocument/2006/relationships/image" Target="../media/image46.jpg"/><Relationship Id="rId6" Type="http://schemas.openxmlformats.org/officeDocument/2006/relationships/image" Target="../media/image57.jpg"/><Relationship Id="rId7"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6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13.jpg"/><Relationship Id="rId5"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jpg"/><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jp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hyperlink" Target="https://vimeo.com/showcase/11005939" TargetMode="External"/><Relationship Id="rId5"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jp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comments" Target="../comments/comment1.xml"/><Relationship Id="rId4" Type="http://schemas.openxmlformats.org/officeDocument/2006/relationships/image" Target="../media/image3.jpg"/><Relationship Id="rId5" Type="http://schemas.openxmlformats.org/officeDocument/2006/relationships/image" Target="../media/image5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jp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jpg"/><Relationship Id="rId4" Type="http://schemas.openxmlformats.org/officeDocument/2006/relationships/image" Target="../media/image50.png"/><Relationship Id="rId5"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jpg"/><Relationship Id="rId4" Type="http://schemas.openxmlformats.org/officeDocument/2006/relationships/hyperlink" Target="https://vimeo.com/showcase/11005939" TargetMode="External"/><Relationship Id="rId5" Type="http://schemas.openxmlformats.org/officeDocument/2006/relationships/image" Target="../media/image7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jp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10.png"/><Relationship Id="rId5" Type="http://schemas.openxmlformats.org/officeDocument/2006/relationships/hyperlink" Target="https://www.foxweather.com/extreme-weather/florida-railroad-bridges-washed-away-supply-line-hurricane-ian"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jpg"/><Relationship Id="rId4" Type="http://schemas.openxmlformats.org/officeDocument/2006/relationships/image" Target="../media/image66.jpg"/><Relationship Id="rId5" Type="http://schemas.openxmlformats.org/officeDocument/2006/relationships/hyperlink" Target="https://vimeo.com/showcase/11005939"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4.jp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7.jpg"/><Relationship Id="rId4" Type="http://schemas.openxmlformats.org/officeDocument/2006/relationships/image" Target="../media/image7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2.jpg"/><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4.jpg"/><Relationship Id="rId4" Type="http://schemas.openxmlformats.org/officeDocument/2006/relationships/image" Target="../media/image7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1.png"/><Relationship Id="rId5" Type="http://schemas.openxmlformats.org/officeDocument/2006/relationships/hyperlink" Target="https://wildfiretoday.com/tag/fire-trai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hyperlink" Target="https://www.flickr.com/photos/rbdal49/490903456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8.jpg"/><Relationship Id="rId5"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2.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7.jpg"/><Relationship Id="rId5"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 name="Shape 91"/>
        <p:cNvGrpSpPr/>
        <p:nvPr/>
      </p:nvGrpSpPr>
      <p:grpSpPr>
        <a:xfrm>
          <a:off x="0" y="0"/>
          <a:ext cx="0" cy="0"/>
          <a:chOff x="0" y="0"/>
          <a:chExt cx="0" cy="0"/>
        </a:xfrm>
      </p:grpSpPr>
      <p:sp>
        <p:nvSpPr>
          <p:cNvPr id="92" name="Google Shape;92;p1"/>
          <p:cNvSpPr txBox="1"/>
          <p:nvPr>
            <p:ph type="ctrTitle"/>
          </p:nvPr>
        </p:nvSpPr>
        <p:spPr>
          <a:xfrm>
            <a:off x="1122350" y="926225"/>
            <a:ext cx="10863600" cy="2691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6000"/>
              <a:buFont typeface="Calibri"/>
              <a:buNone/>
            </a:pPr>
            <a:r>
              <a:rPr lang="en-US" sz="4200">
                <a:latin typeface="Montserrat SemiBold"/>
                <a:ea typeface="Montserrat SemiBold"/>
                <a:cs typeface="Montserrat SemiBold"/>
                <a:sym typeface="Montserrat SemiBold"/>
              </a:rPr>
              <a:t>I</a:t>
            </a:r>
            <a:r>
              <a:rPr lang="en-US" sz="4200">
                <a:latin typeface="Montserrat SemiBold"/>
                <a:ea typeface="Montserrat SemiBold"/>
                <a:cs typeface="Montserrat SemiBold"/>
                <a:sym typeface="Montserrat SemiBold"/>
              </a:rPr>
              <a:t>ncident Command System and</a:t>
            </a:r>
            <a:br>
              <a:rPr lang="en-US" sz="4200">
                <a:latin typeface="Montserrat SemiBold"/>
                <a:ea typeface="Montserrat SemiBold"/>
                <a:cs typeface="Montserrat SemiBold"/>
                <a:sym typeface="Montserrat SemiBold"/>
              </a:rPr>
            </a:br>
            <a:r>
              <a:rPr lang="en-US" sz="4200">
                <a:latin typeface="Montserrat SemiBold"/>
                <a:ea typeface="Montserrat SemiBold"/>
                <a:cs typeface="Montserrat SemiBold"/>
                <a:sym typeface="Montserrat SemiBold"/>
              </a:rPr>
              <a:t>Climate Change on the Railroad: </a:t>
            </a:r>
            <a:br>
              <a:rPr lang="en-US" sz="4200">
                <a:latin typeface="Montserrat SemiBold"/>
                <a:ea typeface="Montserrat SemiBold"/>
                <a:cs typeface="Montserrat SemiBold"/>
                <a:sym typeface="Montserrat SemiBold"/>
              </a:rPr>
            </a:br>
            <a:r>
              <a:rPr lang="en-US" sz="3600">
                <a:latin typeface="Montserrat"/>
                <a:ea typeface="Montserrat"/>
                <a:cs typeface="Montserrat"/>
                <a:sym typeface="Montserrat"/>
              </a:rPr>
              <a:t>Training for Railroad Field Level Supervisors and Staff Rules Instructor’s Guide</a:t>
            </a:r>
            <a:endParaRPr sz="3600">
              <a:latin typeface="Montserrat"/>
              <a:ea typeface="Montserrat"/>
              <a:cs typeface="Montserrat"/>
              <a:sym typeface="Montserrat"/>
            </a:endParaRPr>
          </a:p>
        </p:txBody>
      </p:sp>
      <p:sp>
        <p:nvSpPr>
          <p:cNvPr id="93" name="Google Shape;93;p1"/>
          <p:cNvSpPr txBox="1"/>
          <p:nvPr>
            <p:ph idx="1" type="subTitle"/>
          </p:nvPr>
        </p:nvSpPr>
        <p:spPr>
          <a:xfrm>
            <a:off x="1122350" y="3548050"/>
            <a:ext cx="3768300" cy="1272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1800">
                <a:latin typeface="Montserrat"/>
                <a:ea typeface="Montserrat"/>
                <a:cs typeface="Montserrat"/>
                <a:sym typeface="Montserrat"/>
              </a:rPr>
              <a:t>[ Name]</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 Agency]</a:t>
            </a:r>
            <a:endParaRPr sz="1800">
              <a:latin typeface="Montserrat"/>
              <a:ea typeface="Montserrat"/>
              <a:cs typeface="Montserrat"/>
              <a:sym typeface="Montserrat"/>
            </a:endParaRPr>
          </a:p>
          <a:p>
            <a:pPr indent="0" lvl="0" marL="0" rtl="0" algn="l">
              <a:lnSpc>
                <a:spcPct val="90000"/>
              </a:lnSpc>
              <a:spcBef>
                <a:spcPts val="1000"/>
              </a:spcBef>
              <a:spcAft>
                <a:spcPts val="0"/>
              </a:spcAft>
              <a:buClr>
                <a:schemeClr val="dk1"/>
              </a:buClr>
              <a:buSzPts val="2400"/>
              <a:buNone/>
            </a:pPr>
            <a:r>
              <a:rPr lang="en-US" sz="1800">
                <a:latin typeface="Montserrat"/>
                <a:ea typeface="Montserrat"/>
                <a:cs typeface="Montserrat"/>
                <a:sym typeface="Montserrat"/>
              </a:rPr>
              <a:t>[ Contact Information]</a:t>
            </a:r>
            <a:endParaRPr sz="1800">
              <a:latin typeface="Montserrat"/>
              <a:ea typeface="Montserrat"/>
              <a:cs typeface="Montserrat"/>
              <a:sym typeface="Montserrat"/>
            </a:endParaRPr>
          </a:p>
        </p:txBody>
      </p:sp>
      <p:sp>
        <p:nvSpPr>
          <p:cNvPr id="94" name="Google Shape;94;p1"/>
          <p:cNvSpPr txBox="1"/>
          <p:nvPr/>
        </p:nvSpPr>
        <p:spPr>
          <a:xfrm>
            <a:off x="1122350" y="5276150"/>
            <a:ext cx="103557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i="0" lang="en-US" sz="1000" u="none" cap="none" strike="noStrike">
                <a:solidFill>
                  <a:schemeClr val="dk1"/>
                </a:solidFill>
                <a:latin typeface="Montserrat Light"/>
                <a:ea typeface="Montserrat Light"/>
                <a:cs typeface="Montserrat Light"/>
                <a:sym typeface="Montserrat Light"/>
              </a:rPr>
              <a:t>National Academies of Sciences, Engineering, and Medicine. 2016. Incident Command System (ICS) Training for Field Level Supervisors and Staff: NCHRP Web-Only Document 215. https://doi.org/10.17226/23411. Adapted with permission from the National Academy of Sciences, Courtesy of the National Academies Press, Washington, D.C.</a:t>
            </a:r>
            <a:endParaRPr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10"/>
          <p:cNvSpPr txBox="1"/>
          <p:nvPr>
            <p:ph type="title"/>
          </p:nvPr>
        </p:nvSpPr>
        <p:spPr>
          <a:xfrm>
            <a:off x="343600" y="919750"/>
            <a:ext cx="10515600" cy="647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Practical Application of ICS in Rail Service </a:t>
            </a:r>
            <a:endParaRPr sz="3600">
              <a:latin typeface="Montserrat SemiBold"/>
              <a:ea typeface="Montserrat SemiBold"/>
              <a:cs typeface="Montserrat SemiBold"/>
              <a:sym typeface="Montserrat SemiBold"/>
            </a:endParaRPr>
          </a:p>
        </p:txBody>
      </p:sp>
      <p:pic>
        <p:nvPicPr>
          <p:cNvPr descr="6 months after the East Palestine train derailment, Congress is deadlocked  on new rules for safety | AP News" id="232" name="Google Shape;232;p10"/>
          <p:cNvPicPr preferRelativeResize="0"/>
          <p:nvPr>
            <p:ph idx="1" type="body"/>
          </p:nvPr>
        </p:nvPicPr>
        <p:blipFill rotWithShape="1">
          <a:blip r:embed="rId4">
            <a:alphaModFix/>
          </a:blip>
          <a:srcRect b="0" l="0" r="0" t="0"/>
          <a:stretch/>
        </p:blipFill>
        <p:spPr>
          <a:xfrm>
            <a:off x="343589" y="2269413"/>
            <a:ext cx="4865400" cy="2736900"/>
          </a:xfrm>
          <a:prstGeom prst="rect">
            <a:avLst/>
          </a:prstGeom>
          <a:noFill/>
          <a:ln>
            <a:noFill/>
          </a:ln>
        </p:spPr>
      </p:pic>
      <p:pic>
        <p:nvPicPr>
          <p:cNvPr id="233" name="Google Shape;233;p10"/>
          <p:cNvPicPr preferRelativeResize="0"/>
          <p:nvPr/>
        </p:nvPicPr>
        <p:blipFill rotWithShape="1">
          <a:blip r:embed="rId5">
            <a:alphaModFix/>
          </a:blip>
          <a:srcRect b="0" l="0" r="0" t="0"/>
          <a:stretch/>
        </p:blipFill>
        <p:spPr>
          <a:xfrm>
            <a:off x="5452262" y="2269431"/>
            <a:ext cx="6358678" cy="2395936"/>
          </a:xfrm>
          <a:prstGeom prst="rect">
            <a:avLst/>
          </a:prstGeom>
          <a:noFill/>
          <a:ln>
            <a:noFill/>
          </a:ln>
        </p:spPr>
      </p:pic>
      <p:sp>
        <p:nvSpPr>
          <p:cNvPr id="234" name="Google Shape;234;p10"/>
          <p:cNvSpPr txBox="1"/>
          <p:nvPr/>
        </p:nvSpPr>
        <p:spPr>
          <a:xfrm>
            <a:off x="343600" y="5048225"/>
            <a:ext cx="4865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East Palestine, Ohio NS Derailment.</a:t>
            </a:r>
            <a:r>
              <a:rPr lang="en-US" sz="1000">
                <a:latin typeface="Montserrat Light"/>
                <a:ea typeface="Montserrat Light"/>
                <a:cs typeface="Montserrat Light"/>
                <a:sym typeface="Montserrat Light"/>
              </a:rPr>
              <a:t> </a:t>
            </a:r>
            <a:endParaRPr sz="1000">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Source: NTSB, 2024.</a:t>
            </a:r>
            <a:endParaRPr i="0" sz="1000" u="none" cap="none" strike="noStrike">
              <a:solidFill>
                <a:srgbClr val="000000"/>
              </a:solidFill>
              <a:latin typeface="Montserrat Light"/>
              <a:ea typeface="Montserrat Light"/>
              <a:cs typeface="Montserrat Light"/>
              <a:sym typeface="Montserrat Light"/>
            </a:endParaRPr>
          </a:p>
        </p:txBody>
      </p:sp>
      <p:sp>
        <p:nvSpPr>
          <p:cNvPr id="235" name="Google Shape;235;p10"/>
          <p:cNvSpPr txBox="1"/>
          <p:nvPr>
            <p:ph idx="12" type="sldNum"/>
          </p:nvPr>
        </p:nvSpPr>
        <p:spPr>
          <a:xfrm>
            <a:off x="92939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sp>
        <p:nvSpPr>
          <p:cNvPr id="244" name="Google Shape;244;p11"/>
          <p:cNvSpPr txBox="1"/>
          <p:nvPr>
            <p:ph type="title"/>
          </p:nvPr>
        </p:nvSpPr>
        <p:spPr>
          <a:xfrm>
            <a:off x="343875" y="663950"/>
            <a:ext cx="5326200" cy="1636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NIMS/ICS:</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Perform Reliably </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and Effectively</a:t>
            </a:r>
            <a:endParaRPr sz="3600">
              <a:latin typeface="Montserrat SemiBold"/>
              <a:ea typeface="Montserrat SemiBold"/>
              <a:cs typeface="Montserrat SemiBold"/>
              <a:sym typeface="Montserrat SemiBold"/>
            </a:endParaRPr>
          </a:p>
        </p:txBody>
      </p:sp>
      <p:sp>
        <p:nvSpPr>
          <p:cNvPr id="245" name="Google Shape;245;p11"/>
          <p:cNvSpPr txBox="1"/>
          <p:nvPr>
            <p:ph idx="1" type="body"/>
          </p:nvPr>
        </p:nvSpPr>
        <p:spPr>
          <a:xfrm>
            <a:off x="343875" y="2506800"/>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Goal of NIMS/ICS: Reliable and effective response to an event, emphasizing safety of DOT staff</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Achieved through</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Check-in</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Check-out</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Demobilization</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Personnel Accountability</a:t>
            </a:r>
            <a:endParaRPr sz="1800">
              <a:latin typeface="Montserrat"/>
              <a:ea typeface="Montserrat"/>
              <a:cs typeface="Montserrat"/>
              <a:sym typeface="Montserrat"/>
            </a:endParaRPr>
          </a:p>
        </p:txBody>
      </p:sp>
      <p:pic>
        <p:nvPicPr>
          <p:cNvPr id="246" name="Google Shape;246;p11"/>
          <p:cNvPicPr preferRelativeResize="0"/>
          <p:nvPr>
            <p:ph idx="2" type="body"/>
          </p:nvPr>
        </p:nvPicPr>
        <p:blipFill rotWithShape="1">
          <a:blip r:embed="rId4">
            <a:alphaModFix/>
          </a:blip>
          <a:srcRect b="0" l="0" r="0" t="0"/>
          <a:stretch/>
        </p:blipFill>
        <p:spPr>
          <a:xfrm>
            <a:off x="6567206" y="1691713"/>
            <a:ext cx="5326200" cy="2998200"/>
          </a:xfrm>
          <a:prstGeom prst="rect">
            <a:avLst/>
          </a:prstGeom>
          <a:noFill/>
          <a:ln>
            <a:noFill/>
          </a:ln>
        </p:spPr>
      </p:pic>
      <p:sp>
        <p:nvSpPr>
          <p:cNvPr id="247" name="Google Shape;247;p11"/>
          <p:cNvSpPr txBox="1"/>
          <p:nvPr/>
        </p:nvSpPr>
        <p:spPr>
          <a:xfrm>
            <a:off x="6567201" y="4766088"/>
            <a:ext cx="5168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Freight train derailment, 4/27/2024.</a:t>
            </a:r>
            <a:endParaRPr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Source: Creative Commons </a:t>
            </a:r>
            <a:endParaRPr i="0" sz="1000" u="none" cap="none" strike="noStrike">
              <a:solidFill>
                <a:schemeClr val="lt1"/>
              </a:solidFill>
              <a:latin typeface="Montserrat Light"/>
              <a:ea typeface="Montserrat Light"/>
              <a:cs typeface="Montserrat Light"/>
              <a:sym typeface="Montserrat Light"/>
            </a:endParaRPr>
          </a:p>
        </p:txBody>
      </p:sp>
      <p:sp>
        <p:nvSpPr>
          <p:cNvPr id="248" name="Google Shape;248;p11"/>
          <p:cNvSpPr txBox="1"/>
          <p:nvPr>
            <p:ph idx="12" type="sldNum"/>
          </p:nvPr>
        </p:nvSpPr>
        <p:spPr>
          <a:xfrm>
            <a:off x="9314625" y="6242475"/>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6" name="Shape 256"/>
        <p:cNvGrpSpPr/>
        <p:nvPr/>
      </p:nvGrpSpPr>
      <p:grpSpPr>
        <a:xfrm>
          <a:off x="0" y="0"/>
          <a:ext cx="0" cy="0"/>
          <a:chOff x="0" y="0"/>
          <a:chExt cx="0" cy="0"/>
        </a:xfrm>
      </p:grpSpPr>
      <p:sp>
        <p:nvSpPr>
          <p:cNvPr id="257" name="Google Shape;257;p12"/>
          <p:cNvSpPr txBox="1"/>
          <p:nvPr>
            <p:ph type="title"/>
          </p:nvPr>
        </p:nvSpPr>
        <p:spPr>
          <a:xfrm>
            <a:off x="657225" y="631675"/>
            <a:ext cx="4852800" cy="646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258" name="Google Shape;258;p12"/>
          <p:cNvSpPr txBox="1"/>
          <p:nvPr>
            <p:ph idx="1" type="body"/>
          </p:nvPr>
        </p:nvSpPr>
        <p:spPr>
          <a:xfrm>
            <a:off x="676650" y="1277875"/>
            <a:ext cx="5724000" cy="1516200"/>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Goals</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a:t>
            </a:r>
            <a:endParaRPr sz="1800">
              <a:latin typeface="Montserrat"/>
              <a:ea typeface="Montserrat"/>
              <a:cs typeface="Montserrat"/>
              <a:sym typeface="Montserrat"/>
            </a:endParaRPr>
          </a:p>
          <a:p>
            <a:pPr indent="-165100" lvl="2" marL="11430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Check-in</a:t>
            </a:r>
            <a:endParaRPr sz="1800">
              <a:latin typeface="Montserrat"/>
              <a:ea typeface="Montserrat"/>
              <a:cs typeface="Montserrat"/>
              <a:sym typeface="Montserrat"/>
            </a:endParaRPr>
          </a:p>
        </p:txBody>
      </p:sp>
      <p:pic>
        <p:nvPicPr>
          <p:cNvPr id="259" name="Google Shape;259;p12"/>
          <p:cNvPicPr preferRelativeResize="0"/>
          <p:nvPr/>
        </p:nvPicPr>
        <p:blipFill rotWithShape="1">
          <a:blip r:embed="rId4">
            <a:alphaModFix/>
          </a:blip>
          <a:srcRect b="0" l="0" r="0" t="0"/>
          <a:stretch/>
        </p:blipFill>
        <p:spPr>
          <a:xfrm>
            <a:off x="6400655" y="1820200"/>
            <a:ext cx="5176222" cy="3882166"/>
          </a:xfrm>
          <a:prstGeom prst="rect">
            <a:avLst/>
          </a:prstGeom>
          <a:noFill/>
          <a:ln>
            <a:noFill/>
          </a:ln>
        </p:spPr>
      </p:pic>
      <p:pic>
        <p:nvPicPr>
          <p:cNvPr id="260" name="Google Shape;260;p12"/>
          <p:cNvPicPr preferRelativeResize="0"/>
          <p:nvPr/>
        </p:nvPicPr>
        <p:blipFill rotWithShape="1">
          <a:blip r:embed="rId5">
            <a:alphaModFix/>
          </a:blip>
          <a:srcRect b="0" l="0" r="0" t="0"/>
          <a:stretch/>
        </p:blipFill>
        <p:spPr>
          <a:xfrm>
            <a:off x="2224651" y="2830750"/>
            <a:ext cx="3870960" cy="2901786"/>
          </a:xfrm>
          <a:prstGeom prst="rect">
            <a:avLst/>
          </a:prstGeom>
          <a:noFill/>
          <a:ln>
            <a:noFill/>
          </a:ln>
        </p:spPr>
      </p:pic>
      <p:sp>
        <p:nvSpPr>
          <p:cNvPr id="261" name="Google Shape;261;p12"/>
          <p:cNvSpPr txBox="1"/>
          <p:nvPr/>
        </p:nvSpPr>
        <p:spPr>
          <a:xfrm>
            <a:off x="2244074" y="5769197"/>
            <a:ext cx="2260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Examples of “T” Cards</a:t>
            </a:r>
            <a:endParaRPr i="0" sz="1000" u="none" cap="none" strike="noStrike">
              <a:solidFill>
                <a:srgbClr val="000000"/>
              </a:solidFill>
              <a:latin typeface="Montserrat Light"/>
              <a:ea typeface="Montserrat Light"/>
              <a:cs typeface="Montserrat Light"/>
              <a:sym typeface="Montserrat Light"/>
            </a:endParaRPr>
          </a:p>
        </p:txBody>
      </p:sp>
      <p:sp>
        <p:nvSpPr>
          <p:cNvPr id="262" name="Google Shape;262;p12"/>
          <p:cNvSpPr txBox="1"/>
          <p:nvPr/>
        </p:nvSpPr>
        <p:spPr>
          <a:xfrm>
            <a:off x="6400661" y="5769202"/>
            <a:ext cx="3771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Example of a fire department incident </a:t>
            </a:r>
            <a:r>
              <a:rPr lang="en-US" sz="1000">
                <a:latin typeface="Montserrat Light"/>
                <a:ea typeface="Montserrat Light"/>
                <a:cs typeface="Montserrat Light"/>
                <a:sym typeface="Montserrat Light"/>
              </a:rPr>
              <a:t> </a:t>
            </a:r>
            <a:r>
              <a:rPr i="0" lang="en-US" sz="1000" u="none" cap="none" strike="noStrike">
                <a:solidFill>
                  <a:schemeClr val="dk1"/>
                </a:solidFill>
                <a:latin typeface="Montserrat Light"/>
                <a:ea typeface="Montserrat Light"/>
                <a:cs typeface="Montserrat Light"/>
                <a:sym typeface="Montserrat Light"/>
              </a:rPr>
              <a:t>Command post.</a:t>
            </a:r>
            <a:endParaRPr i="0" sz="1000" u="none" cap="none" strike="noStrike">
              <a:solidFill>
                <a:srgbClr val="000000"/>
              </a:solidFill>
              <a:latin typeface="Montserrat Light"/>
              <a:ea typeface="Montserrat Light"/>
              <a:cs typeface="Montserrat Light"/>
              <a:sym typeface="Montserrat Light"/>
            </a:endParaRPr>
          </a:p>
        </p:txBody>
      </p:sp>
      <p:sp>
        <p:nvSpPr>
          <p:cNvPr id="263" name="Google Shape;263;p12"/>
          <p:cNvSpPr txBox="1"/>
          <p:nvPr>
            <p:ph idx="12" type="sldNum"/>
          </p:nvPr>
        </p:nvSpPr>
        <p:spPr>
          <a:xfrm>
            <a:off x="92628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13"/>
          <p:cNvSpPr txBox="1"/>
          <p:nvPr>
            <p:ph type="title"/>
          </p:nvPr>
        </p:nvSpPr>
        <p:spPr>
          <a:xfrm>
            <a:off x="838200" y="1058850"/>
            <a:ext cx="10515600" cy="58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273" name="Google Shape;273;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Goals</a:t>
            </a:r>
            <a:endParaRPr sz="1800">
              <a:latin typeface="Montserrat"/>
              <a:ea typeface="Montserrat"/>
              <a:cs typeface="Montserrat"/>
              <a:sym typeface="Montserrat"/>
            </a:endParaRPr>
          </a:p>
          <a:p>
            <a:pPr indent="-1651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a:t>
            </a:r>
            <a:endParaRPr sz="1800">
              <a:latin typeface="Montserrat"/>
              <a:ea typeface="Montserrat"/>
              <a:cs typeface="Montserrat"/>
              <a:sym typeface="Montserrat"/>
            </a:endParaRPr>
          </a:p>
          <a:p>
            <a:pPr indent="-1651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Check out</a:t>
            </a:r>
            <a:endParaRPr sz="1800">
              <a:latin typeface="Montserrat"/>
              <a:ea typeface="Montserrat"/>
              <a:cs typeface="Montserrat"/>
              <a:sym typeface="Montserrat"/>
            </a:endParaRPr>
          </a:p>
          <a:p>
            <a:pPr indent="-1651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Demobilization</a:t>
            </a:r>
            <a:endParaRPr sz="1800">
              <a:latin typeface="Montserrat"/>
              <a:ea typeface="Montserrat"/>
              <a:cs typeface="Montserrat"/>
              <a:sym typeface="Montserrat"/>
            </a:endParaRPr>
          </a:p>
        </p:txBody>
      </p:sp>
      <p:pic>
        <p:nvPicPr>
          <p:cNvPr id="274" name="Google Shape;274;p13"/>
          <p:cNvPicPr preferRelativeResize="0"/>
          <p:nvPr>
            <p:ph idx="2" type="body"/>
          </p:nvPr>
        </p:nvPicPr>
        <p:blipFill rotWithShape="1">
          <a:blip r:embed="rId4">
            <a:alphaModFix/>
          </a:blip>
          <a:srcRect b="0" l="0" r="0" t="0"/>
          <a:stretch/>
        </p:blipFill>
        <p:spPr>
          <a:xfrm>
            <a:off x="1048950" y="3782908"/>
            <a:ext cx="3488400" cy="2079000"/>
          </a:xfrm>
          <a:prstGeom prst="rect">
            <a:avLst/>
          </a:prstGeom>
          <a:noFill/>
          <a:ln>
            <a:noFill/>
          </a:ln>
        </p:spPr>
      </p:pic>
      <p:pic>
        <p:nvPicPr>
          <p:cNvPr id="275" name="Google Shape;275;p13"/>
          <p:cNvPicPr preferRelativeResize="0"/>
          <p:nvPr/>
        </p:nvPicPr>
        <p:blipFill rotWithShape="1">
          <a:blip r:embed="rId5">
            <a:alphaModFix/>
          </a:blip>
          <a:srcRect b="0" l="0" r="0" t="0"/>
          <a:stretch/>
        </p:blipFill>
        <p:spPr>
          <a:xfrm>
            <a:off x="8159433" y="3761000"/>
            <a:ext cx="3194366" cy="2122800"/>
          </a:xfrm>
          <a:prstGeom prst="rect">
            <a:avLst/>
          </a:prstGeom>
          <a:noFill/>
          <a:ln>
            <a:noFill/>
          </a:ln>
        </p:spPr>
      </p:pic>
      <p:pic>
        <p:nvPicPr>
          <p:cNvPr id="276" name="Google Shape;276;p13"/>
          <p:cNvPicPr preferRelativeResize="0"/>
          <p:nvPr/>
        </p:nvPicPr>
        <p:blipFill rotWithShape="1">
          <a:blip r:embed="rId6">
            <a:alphaModFix/>
          </a:blip>
          <a:srcRect b="0" l="0" r="0" t="0"/>
          <a:stretch/>
        </p:blipFill>
        <p:spPr>
          <a:xfrm>
            <a:off x="4784147" y="3782097"/>
            <a:ext cx="3128430" cy="2078987"/>
          </a:xfrm>
          <a:prstGeom prst="rect">
            <a:avLst/>
          </a:prstGeom>
          <a:noFill/>
          <a:ln>
            <a:noFill/>
          </a:ln>
        </p:spPr>
      </p:pic>
      <p:sp>
        <p:nvSpPr>
          <p:cNvPr id="277" name="Google Shape;277;p13"/>
          <p:cNvSpPr txBox="1"/>
          <p:nvPr>
            <p:ph idx="12" type="sldNum"/>
          </p:nvPr>
        </p:nvSpPr>
        <p:spPr>
          <a:xfrm>
            <a:off x="92835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 name="Shape 285"/>
        <p:cNvGrpSpPr/>
        <p:nvPr/>
      </p:nvGrpSpPr>
      <p:grpSpPr>
        <a:xfrm>
          <a:off x="0" y="0"/>
          <a:ext cx="0" cy="0"/>
          <a:chOff x="0" y="0"/>
          <a:chExt cx="0" cy="0"/>
        </a:xfrm>
      </p:grpSpPr>
      <p:sp>
        <p:nvSpPr>
          <p:cNvPr id="286" name="Google Shape;286;p14"/>
          <p:cNvSpPr txBox="1"/>
          <p:nvPr>
            <p:ph type="title"/>
          </p:nvPr>
        </p:nvSpPr>
        <p:spPr>
          <a:xfrm>
            <a:off x="7596125" y="955925"/>
            <a:ext cx="4225800" cy="708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287" name="Google Shape;287;p14"/>
          <p:cNvSpPr txBox="1"/>
          <p:nvPr>
            <p:ph idx="1" type="body"/>
          </p:nvPr>
        </p:nvSpPr>
        <p:spPr>
          <a:xfrm>
            <a:off x="7596125" y="2199400"/>
            <a:ext cx="35511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Personnel accountability includes care</a:t>
            </a:r>
            <a:endParaRPr sz="1800">
              <a:latin typeface="Montserrat"/>
              <a:ea typeface="Montserrat"/>
              <a:cs typeface="Montserrat"/>
              <a:sym typeface="Montserrat"/>
            </a:endParaRPr>
          </a:p>
          <a:p>
            <a:pPr indent="-342900" lvl="1" marL="9144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Food, shelter</a:t>
            </a:r>
            <a:endParaRPr sz="1800">
              <a:latin typeface="Montserrat"/>
              <a:ea typeface="Montserrat"/>
              <a:cs typeface="Montserrat"/>
              <a:sym typeface="Montserrat"/>
            </a:endParaRPr>
          </a:p>
          <a:p>
            <a:pPr indent="-342900" lvl="1" marL="9144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Medical and mental health</a:t>
            </a:r>
            <a:endParaRPr sz="1800">
              <a:latin typeface="Montserrat"/>
              <a:ea typeface="Montserrat"/>
              <a:cs typeface="Montserrat"/>
              <a:sym typeface="Montserrat"/>
            </a:endParaRPr>
          </a:p>
          <a:p>
            <a:pPr indent="-342900" lvl="1" marL="9144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contacts</a:t>
            </a:r>
            <a:endParaRPr sz="1800">
              <a:latin typeface="Montserrat"/>
              <a:ea typeface="Montserrat"/>
              <a:cs typeface="Montserrat"/>
              <a:sym typeface="Montserrat"/>
            </a:endParaRPr>
          </a:p>
        </p:txBody>
      </p:sp>
      <p:pic>
        <p:nvPicPr>
          <p:cNvPr id="288" name="Google Shape;288;p14"/>
          <p:cNvPicPr preferRelativeResize="0"/>
          <p:nvPr/>
        </p:nvPicPr>
        <p:blipFill rotWithShape="1">
          <a:blip r:embed="rId4">
            <a:alphaModFix/>
          </a:blip>
          <a:srcRect b="0" l="0" r="0" t="0"/>
          <a:stretch/>
        </p:blipFill>
        <p:spPr>
          <a:xfrm>
            <a:off x="355365" y="607072"/>
            <a:ext cx="3406590" cy="2554942"/>
          </a:xfrm>
          <a:prstGeom prst="rect">
            <a:avLst/>
          </a:prstGeom>
          <a:noFill/>
          <a:ln>
            <a:noFill/>
          </a:ln>
        </p:spPr>
      </p:pic>
      <p:pic>
        <p:nvPicPr>
          <p:cNvPr id="289" name="Google Shape;289;p14"/>
          <p:cNvPicPr preferRelativeResize="0"/>
          <p:nvPr>
            <p:ph idx="2" type="body"/>
          </p:nvPr>
        </p:nvPicPr>
        <p:blipFill rotWithShape="1">
          <a:blip r:embed="rId5">
            <a:alphaModFix/>
          </a:blip>
          <a:srcRect b="0" l="0" r="0" t="0"/>
          <a:stretch/>
        </p:blipFill>
        <p:spPr>
          <a:xfrm>
            <a:off x="355375" y="3405000"/>
            <a:ext cx="3406500" cy="2554800"/>
          </a:xfrm>
          <a:prstGeom prst="rect">
            <a:avLst/>
          </a:prstGeom>
          <a:noFill/>
          <a:ln>
            <a:noFill/>
          </a:ln>
        </p:spPr>
      </p:pic>
      <p:pic>
        <p:nvPicPr>
          <p:cNvPr id="290" name="Google Shape;290;p14"/>
          <p:cNvPicPr preferRelativeResize="0"/>
          <p:nvPr/>
        </p:nvPicPr>
        <p:blipFill rotWithShape="1">
          <a:blip r:embed="rId6">
            <a:alphaModFix/>
          </a:blip>
          <a:srcRect b="0" l="0" r="0" t="0"/>
          <a:stretch/>
        </p:blipFill>
        <p:spPr>
          <a:xfrm>
            <a:off x="3992775" y="2082495"/>
            <a:ext cx="3314090" cy="2269667"/>
          </a:xfrm>
          <a:prstGeom prst="rect">
            <a:avLst/>
          </a:prstGeom>
          <a:noFill/>
          <a:ln>
            <a:noFill/>
          </a:ln>
        </p:spPr>
      </p:pic>
      <p:sp>
        <p:nvSpPr>
          <p:cNvPr id="291" name="Google Shape;291;p14"/>
          <p:cNvSpPr txBox="1"/>
          <p:nvPr>
            <p:ph idx="12" type="sldNum"/>
          </p:nvPr>
        </p:nvSpPr>
        <p:spPr>
          <a:xfrm>
            <a:off x="92939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15"/>
          <p:cNvSpPr/>
          <p:nvPr/>
        </p:nvSpPr>
        <p:spPr>
          <a:xfrm>
            <a:off x="7785650" y="2515850"/>
            <a:ext cx="3861900" cy="3364800"/>
          </a:xfrm>
          <a:prstGeom prst="ellipse">
            <a:avLst/>
          </a:prstGeom>
          <a:solidFill>
            <a:srgbClr val="FF66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1" name="Google Shape;301;p15"/>
          <p:cNvSpPr txBox="1"/>
          <p:nvPr/>
        </p:nvSpPr>
        <p:spPr>
          <a:xfrm>
            <a:off x="6911577" y="953900"/>
            <a:ext cx="3498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Montserrat"/>
                <a:ea typeface="Montserrat"/>
                <a:cs typeface="Montserrat"/>
                <a:sym typeface="Montserrat"/>
              </a:rPr>
              <a:t>Can be handled internally.</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Montserrat"/>
                <a:ea typeface="Montserrat"/>
                <a:cs typeface="Montserrat"/>
                <a:sym typeface="Montserrat"/>
              </a:rPr>
              <a:t>May require documentation. </a:t>
            </a:r>
            <a:endParaRPr i="0" sz="1800" u="none" cap="none" strike="noStrike">
              <a:solidFill>
                <a:srgbClr val="000000"/>
              </a:solidFill>
              <a:latin typeface="Montserrat"/>
              <a:ea typeface="Montserrat"/>
              <a:cs typeface="Montserrat"/>
              <a:sym typeface="Montserrat"/>
            </a:endParaRPr>
          </a:p>
        </p:txBody>
      </p:sp>
      <p:sp>
        <p:nvSpPr>
          <p:cNvPr id="302" name="Google Shape;302;p15"/>
          <p:cNvSpPr txBox="1"/>
          <p:nvPr/>
        </p:nvSpPr>
        <p:spPr>
          <a:xfrm>
            <a:off x="1772850" y="4326750"/>
            <a:ext cx="4135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800" u="none" cap="none" strike="noStrike">
                <a:solidFill>
                  <a:schemeClr val="dk1"/>
                </a:solidFill>
                <a:latin typeface="Montserrat"/>
                <a:ea typeface="Montserrat"/>
                <a:cs typeface="Montserrat"/>
                <a:sym typeface="Montserrat"/>
              </a:rPr>
              <a:t>Needs multiple organizations and a variety of resources to solve.</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t/>
            </a:r>
            <a:endParaRPr i="0" sz="1800" u="none" cap="none" strike="noStrike">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800"/>
              <a:buFont typeface="Arial"/>
              <a:buNone/>
            </a:pPr>
            <a:r>
              <a:rPr b="1" i="0" lang="en-US" sz="1800" cap="none" strike="noStrike">
                <a:solidFill>
                  <a:schemeClr val="dk1"/>
                </a:solidFill>
                <a:latin typeface="Montserrat"/>
                <a:ea typeface="Montserrat"/>
                <a:cs typeface="Montserrat"/>
                <a:sym typeface="Montserrat"/>
              </a:rPr>
              <a:t>Will require use of ICS  </a:t>
            </a:r>
            <a:endParaRPr b="1" i="0" sz="1800" cap="none" strike="noStrike">
              <a:solidFill>
                <a:srgbClr val="000000"/>
              </a:solidFill>
              <a:latin typeface="Montserrat"/>
              <a:ea typeface="Montserrat"/>
              <a:cs typeface="Montserrat"/>
              <a:sym typeface="Montserrat"/>
            </a:endParaRPr>
          </a:p>
        </p:txBody>
      </p:sp>
      <p:sp>
        <p:nvSpPr>
          <p:cNvPr id="303" name="Google Shape;303;p15"/>
          <p:cNvSpPr/>
          <p:nvPr/>
        </p:nvSpPr>
        <p:spPr>
          <a:xfrm>
            <a:off x="3045700" y="953900"/>
            <a:ext cx="2962800" cy="1201800"/>
          </a:xfrm>
          <a:prstGeom prst="ellipse">
            <a:avLst/>
          </a:prstGeom>
          <a:solidFill>
            <a:srgbClr val="FF66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4" name="Google Shape;304;p15"/>
          <p:cNvSpPr txBox="1"/>
          <p:nvPr/>
        </p:nvSpPr>
        <p:spPr>
          <a:xfrm>
            <a:off x="3673900" y="1277750"/>
            <a:ext cx="1706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dk1"/>
                </a:solidFill>
                <a:latin typeface="Montserrat"/>
                <a:ea typeface="Montserrat"/>
                <a:cs typeface="Montserrat"/>
                <a:sym typeface="Montserrat"/>
              </a:rPr>
              <a:t>Problem</a:t>
            </a:r>
            <a:endParaRPr b="1" sz="2400">
              <a:solidFill>
                <a:schemeClr val="dk1"/>
              </a:solidFill>
              <a:latin typeface="Montserrat"/>
              <a:ea typeface="Montserrat"/>
              <a:cs typeface="Montserrat"/>
              <a:sym typeface="Montserrat"/>
            </a:endParaRPr>
          </a:p>
        </p:txBody>
      </p:sp>
      <p:cxnSp>
        <p:nvCxnSpPr>
          <p:cNvPr id="305" name="Google Shape;305;p15"/>
          <p:cNvCxnSpPr/>
          <p:nvPr/>
        </p:nvCxnSpPr>
        <p:spPr>
          <a:xfrm flipH="1" rot="10800000">
            <a:off x="590500" y="600700"/>
            <a:ext cx="5827800" cy="10500"/>
          </a:xfrm>
          <a:prstGeom prst="straightConnector1">
            <a:avLst/>
          </a:prstGeom>
          <a:noFill/>
          <a:ln cap="flat" cmpd="sng" w="28575">
            <a:solidFill>
              <a:schemeClr val="dk2"/>
            </a:solidFill>
            <a:prstDash val="solid"/>
            <a:round/>
            <a:headEnd len="med" w="med" type="none"/>
            <a:tailEnd len="med" w="med" type="none"/>
          </a:ln>
        </p:spPr>
      </p:cxnSp>
      <p:cxnSp>
        <p:nvCxnSpPr>
          <p:cNvPr id="306" name="Google Shape;306;p15"/>
          <p:cNvCxnSpPr/>
          <p:nvPr/>
        </p:nvCxnSpPr>
        <p:spPr>
          <a:xfrm flipH="1" rot="10800000">
            <a:off x="590500" y="2257900"/>
            <a:ext cx="5827800" cy="10500"/>
          </a:xfrm>
          <a:prstGeom prst="straightConnector1">
            <a:avLst/>
          </a:prstGeom>
          <a:noFill/>
          <a:ln cap="flat" cmpd="sng" w="28575">
            <a:solidFill>
              <a:schemeClr val="dk2"/>
            </a:solidFill>
            <a:prstDash val="solid"/>
            <a:round/>
            <a:headEnd len="med" w="med" type="none"/>
            <a:tailEnd len="med" w="med" type="none"/>
          </a:ln>
        </p:spPr>
      </p:cxnSp>
      <p:cxnSp>
        <p:nvCxnSpPr>
          <p:cNvPr id="307" name="Google Shape;307;p15"/>
          <p:cNvCxnSpPr/>
          <p:nvPr/>
        </p:nvCxnSpPr>
        <p:spPr>
          <a:xfrm flipH="1" rot="10800000">
            <a:off x="1839750" y="611075"/>
            <a:ext cx="4500" cy="550200"/>
          </a:xfrm>
          <a:prstGeom prst="straightConnector1">
            <a:avLst/>
          </a:prstGeom>
          <a:noFill/>
          <a:ln cap="flat" cmpd="sng" w="38100">
            <a:solidFill>
              <a:schemeClr val="dk2"/>
            </a:solidFill>
            <a:prstDash val="solid"/>
            <a:round/>
            <a:headEnd len="med" w="med" type="none"/>
            <a:tailEnd len="med" w="med" type="triangle"/>
          </a:ln>
        </p:spPr>
      </p:cxnSp>
      <p:cxnSp>
        <p:nvCxnSpPr>
          <p:cNvPr id="308" name="Google Shape;308;p15"/>
          <p:cNvCxnSpPr/>
          <p:nvPr/>
        </p:nvCxnSpPr>
        <p:spPr>
          <a:xfrm>
            <a:off x="1838875" y="1809225"/>
            <a:ext cx="0" cy="470700"/>
          </a:xfrm>
          <a:prstGeom prst="straightConnector1">
            <a:avLst/>
          </a:prstGeom>
          <a:noFill/>
          <a:ln cap="flat" cmpd="sng" w="38100">
            <a:solidFill>
              <a:schemeClr val="dk2"/>
            </a:solidFill>
            <a:prstDash val="solid"/>
            <a:round/>
            <a:headEnd len="med" w="med" type="none"/>
            <a:tailEnd len="med" w="med" type="triangle"/>
          </a:ln>
        </p:spPr>
      </p:cxnSp>
      <p:sp>
        <p:nvSpPr>
          <p:cNvPr id="309" name="Google Shape;309;p15"/>
          <p:cNvSpPr txBox="1"/>
          <p:nvPr/>
        </p:nvSpPr>
        <p:spPr>
          <a:xfrm>
            <a:off x="902550" y="1103200"/>
            <a:ext cx="1878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Montserrat"/>
                <a:ea typeface="Montserrat"/>
                <a:cs typeface="Montserrat"/>
                <a:sym typeface="Montserrat"/>
              </a:rPr>
              <a:t>Transportation</a:t>
            </a:r>
            <a:endParaRPr sz="1800">
              <a:solidFill>
                <a:schemeClr val="dk1"/>
              </a:solidFill>
              <a:latin typeface="Montserrat"/>
              <a:ea typeface="Montserrat"/>
              <a:cs typeface="Montserrat"/>
              <a:sym typeface="Montserrat"/>
            </a:endParaRPr>
          </a:p>
          <a:p>
            <a:pPr indent="0" lvl="0" marL="0" rtl="0" algn="ctr">
              <a:spcBef>
                <a:spcPts val="0"/>
              </a:spcBef>
              <a:spcAft>
                <a:spcPts val="0"/>
              </a:spcAft>
              <a:buNone/>
            </a:pPr>
            <a:r>
              <a:rPr lang="en-US" sz="1800">
                <a:solidFill>
                  <a:schemeClr val="dk1"/>
                </a:solidFill>
                <a:latin typeface="Montserrat"/>
                <a:ea typeface="Montserrat"/>
                <a:cs typeface="Montserrat"/>
                <a:sym typeface="Montserrat"/>
              </a:rPr>
              <a:t>Capability</a:t>
            </a:r>
            <a:endParaRPr sz="1800">
              <a:solidFill>
                <a:schemeClr val="dk1"/>
              </a:solidFill>
              <a:latin typeface="Montserrat"/>
              <a:ea typeface="Montserrat"/>
              <a:cs typeface="Montserrat"/>
              <a:sym typeface="Montserrat"/>
            </a:endParaRPr>
          </a:p>
        </p:txBody>
      </p:sp>
      <p:cxnSp>
        <p:nvCxnSpPr>
          <p:cNvPr id="310" name="Google Shape;310;p15"/>
          <p:cNvCxnSpPr/>
          <p:nvPr/>
        </p:nvCxnSpPr>
        <p:spPr>
          <a:xfrm>
            <a:off x="6008500" y="3652100"/>
            <a:ext cx="5739000" cy="3000"/>
          </a:xfrm>
          <a:prstGeom prst="straightConnector1">
            <a:avLst/>
          </a:prstGeom>
          <a:noFill/>
          <a:ln cap="flat" cmpd="sng" w="28575">
            <a:solidFill>
              <a:schemeClr val="dk2"/>
            </a:solidFill>
            <a:prstDash val="solid"/>
            <a:round/>
            <a:headEnd len="med" w="med" type="none"/>
            <a:tailEnd len="med" w="med" type="none"/>
          </a:ln>
        </p:spPr>
      </p:cxnSp>
      <p:cxnSp>
        <p:nvCxnSpPr>
          <p:cNvPr id="311" name="Google Shape;311;p15"/>
          <p:cNvCxnSpPr/>
          <p:nvPr/>
        </p:nvCxnSpPr>
        <p:spPr>
          <a:xfrm>
            <a:off x="6008500" y="4005850"/>
            <a:ext cx="5739000" cy="3000"/>
          </a:xfrm>
          <a:prstGeom prst="straightConnector1">
            <a:avLst/>
          </a:prstGeom>
          <a:noFill/>
          <a:ln cap="flat" cmpd="sng" w="28575">
            <a:solidFill>
              <a:schemeClr val="dk2"/>
            </a:solidFill>
            <a:prstDash val="solid"/>
            <a:round/>
            <a:headEnd len="med" w="med" type="none"/>
            <a:tailEnd len="med" w="med" type="none"/>
          </a:ln>
        </p:spPr>
      </p:cxnSp>
      <p:sp>
        <p:nvSpPr>
          <p:cNvPr id="312" name="Google Shape;312;p15"/>
          <p:cNvSpPr txBox="1"/>
          <p:nvPr/>
        </p:nvSpPr>
        <p:spPr>
          <a:xfrm>
            <a:off x="5949775" y="3652100"/>
            <a:ext cx="4460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chemeClr val="dk1"/>
                </a:solidFill>
                <a:latin typeface="Montserrat"/>
                <a:ea typeface="Montserrat"/>
                <a:cs typeface="Montserrat"/>
                <a:sym typeface="Montserrat"/>
              </a:rPr>
              <a:t>Transportation Capability</a:t>
            </a:r>
            <a:endParaRPr b="1" sz="1300">
              <a:solidFill>
                <a:schemeClr val="dk1"/>
              </a:solidFill>
              <a:latin typeface="Montserrat"/>
              <a:ea typeface="Montserrat"/>
              <a:cs typeface="Montserrat"/>
              <a:sym typeface="Montserrat"/>
            </a:endParaRPr>
          </a:p>
        </p:txBody>
      </p:sp>
      <p:sp>
        <p:nvSpPr>
          <p:cNvPr id="313" name="Google Shape;313;p15"/>
          <p:cNvSpPr txBox="1"/>
          <p:nvPr/>
        </p:nvSpPr>
        <p:spPr>
          <a:xfrm>
            <a:off x="8863400" y="4556825"/>
            <a:ext cx="1706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dk1"/>
                </a:solidFill>
                <a:latin typeface="Montserrat"/>
                <a:ea typeface="Montserrat"/>
                <a:cs typeface="Montserrat"/>
                <a:sym typeface="Montserrat"/>
              </a:rPr>
              <a:t>Problem</a:t>
            </a:r>
            <a:endParaRPr b="1" sz="2400">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16"/>
          <p:cNvSpPr txBox="1"/>
          <p:nvPr>
            <p:ph type="title"/>
          </p:nvPr>
        </p:nvSpPr>
        <p:spPr>
          <a:xfrm>
            <a:off x="440325" y="895650"/>
            <a:ext cx="5106000" cy="683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a:t>
            </a:r>
            <a:endParaRPr sz="3600">
              <a:latin typeface="Montserrat SemiBold"/>
              <a:ea typeface="Montserrat SemiBold"/>
              <a:cs typeface="Montserrat SemiBold"/>
              <a:sym typeface="Montserrat SemiBold"/>
            </a:endParaRPr>
          </a:p>
        </p:txBody>
      </p:sp>
      <p:sp>
        <p:nvSpPr>
          <p:cNvPr id="323" name="Google Shape;323;p16"/>
          <p:cNvSpPr txBox="1"/>
          <p:nvPr>
            <p:ph idx="1" type="body"/>
          </p:nvPr>
        </p:nvSpPr>
        <p:spPr>
          <a:xfrm>
            <a:off x="440325" y="1825625"/>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Railroad maintenance staff may be sent to an emergency at any time.</a:t>
            </a:r>
            <a:endParaRPr sz="1800">
              <a:latin typeface="Montserrat"/>
              <a:ea typeface="Montserrat"/>
              <a:cs typeface="Montserrat"/>
              <a:sym typeface="Montserrat"/>
            </a:endParaRPr>
          </a:p>
          <a:p>
            <a:pPr indent="-165100" lvl="0" marL="228600" rtl="0" algn="l">
              <a:lnSpc>
                <a:spcPct val="15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Getting ready in advance will make for a more efficient response.</a:t>
            </a:r>
            <a:endParaRPr sz="1800">
              <a:latin typeface="Montserrat"/>
              <a:ea typeface="Montserrat"/>
              <a:cs typeface="Montserrat"/>
              <a:sym typeface="Montserrat"/>
            </a:endParaRPr>
          </a:p>
          <a:p>
            <a:pPr indent="-1905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Work vehicle kit</a:t>
            </a:r>
            <a:endParaRPr sz="1800">
              <a:latin typeface="Montserrat"/>
              <a:ea typeface="Montserrat"/>
              <a:cs typeface="Montserrat"/>
              <a:sym typeface="Montserrat"/>
            </a:endParaRPr>
          </a:p>
          <a:p>
            <a:pPr indent="-1905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Professional Drive Away Kit</a:t>
            </a:r>
            <a:endParaRPr sz="1800">
              <a:latin typeface="Montserrat"/>
              <a:ea typeface="Montserrat"/>
              <a:cs typeface="Montserrat"/>
              <a:sym typeface="Montserrat"/>
            </a:endParaRPr>
          </a:p>
        </p:txBody>
      </p:sp>
      <p:pic>
        <p:nvPicPr>
          <p:cNvPr id="324" name="Google Shape;324;p16"/>
          <p:cNvPicPr preferRelativeResize="0"/>
          <p:nvPr>
            <p:ph idx="2" type="body"/>
          </p:nvPr>
        </p:nvPicPr>
        <p:blipFill rotWithShape="1">
          <a:blip r:embed="rId4">
            <a:alphaModFix/>
          </a:blip>
          <a:srcRect b="0" l="0" r="0" t="0"/>
          <a:stretch/>
        </p:blipFill>
        <p:spPr>
          <a:xfrm>
            <a:off x="6780225" y="1579356"/>
            <a:ext cx="4857900" cy="3248100"/>
          </a:xfrm>
          <a:prstGeom prst="rect">
            <a:avLst/>
          </a:prstGeom>
          <a:noFill/>
          <a:ln>
            <a:noFill/>
          </a:ln>
        </p:spPr>
      </p:pic>
      <p:sp>
        <p:nvSpPr>
          <p:cNvPr id="325" name="Google Shape;325;p16"/>
          <p:cNvSpPr txBox="1"/>
          <p:nvPr>
            <p:ph idx="12" type="sldNum"/>
          </p:nvPr>
        </p:nvSpPr>
        <p:spPr>
          <a:xfrm>
            <a:off x="9304275" y="6252825"/>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3" name="Shape 333"/>
        <p:cNvGrpSpPr/>
        <p:nvPr/>
      </p:nvGrpSpPr>
      <p:grpSpPr>
        <a:xfrm>
          <a:off x="0" y="0"/>
          <a:ext cx="0" cy="0"/>
          <a:chOff x="0" y="0"/>
          <a:chExt cx="0" cy="0"/>
        </a:xfrm>
      </p:grpSpPr>
      <p:sp>
        <p:nvSpPr>
          <p:cNvPr id="334" name="Google Shape;334;p17"/>
          <p:cNvSpPr txBox="1"/>
          <p:nvPr>
            <p:ph type="title"/>
          </p:nvPr>
        </p:nvSpPr>
        <p:spPr>
          <a:xfrm>
            <a:off x="657225" y="1154473"/>
            <a:ext cx="7046700" cy="630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Railroads</a:t>
            </a:r>
            <a:endParaRPr sz="3600">
              <a:latin typeface="Montserrat SemiBold"/>
              <a:ea typeface="Montserrat SemiBold"/>
              <a:cs typeface="Montserrat SemiBold"/>
              <a:sym typeface="Montserrat SemiBold"/>
            </a:endParaRPr>
          </a:p>
        </p:txBody>
      </p:sp>
      <p:sp>
        <p:nvSpPr>
          <p:cNvPr id="335" name="Google Shape;335;p17"/>
          <p:cNvSpPr txBox="1"/>
          <p:nvPr>
            <p:ph idx="1" type="body"/>
          </p:nvPr>
        </p:nvSpPr>
        <p:spPr>
          <a:xfrm>
            <a:off x="676656" y="2011680"/>
            <a:ext cx="4741649" cy="3766185"/>
          </a:xfrm>
          <a:prstGeom prst="rect">
            <a:avLst/>
          </a:prstGeom>
          <a:noFill/>
          <a:ln>
            <a:noFill/>
          </a:ln>
        </p:spPr>
        <p:txBody>
          <a:bodyPr anchorCtr="0" anchor="t" bIns="45700" lIns="91425" spcFirstLastPara="1" rIns="91425" wrap="square" tIns="45700">
            <a:normAutofit/>
          </a:bodyPr>
          <a:lstStyle/>
          <a:p>
            <a:pPr indent="-165100" lvl="0" marL="228600" rtl="0" algn="l">
              <a:lnSpc>
                <a:spcPct val="15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Family preparedness</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plan</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car kit</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Family supplies at home</a:t>
            </a:r>
            <a:endParaRPr sz="1800">
              <a:latin typeface="Montserrat"/>
              <a:ea typeface="Montserrat"/>
              <a:cs typeface="Montserrat"/>
              <a:sym typeface="Montserrat"/>
            </a:endParaRPr>
          </a:p>
          <a:p>
            <a:pPr indent="-165100" lvl="1" marL="685800" rtl="0" algn="l">
              <a:lnSpc>
                <a:spcPct val="15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Community Emergency Response Team (CERT)</a:t>
            </a:r>
            <a:endParaRPr sz="1800">
              <a:latin typeface="Montserrat"/>
              <a:ea typeface="Montserrat"/>
              <a:cs typeface="Montserrat"/>
              <a:sym typeface="Montserrat"/>
            </a:endParaRPr>
          </a:p>
        </p:txBody>
      </p:sp>
      <p:pic>
        <p:nvPicPr>
          <p:cNvPr id="336" name="Google Shape;336;p17"/>
          <p:cNvPicPr preferRelativeResize="0"/>
          <p:nvPr/>
        </p:nvPicPr>
        <p:blipFill rotWithShape="1">
          <a:blip r:embed="rId4">
            <a:alphaModFix/>
          </a:blip>
          <a:srcRect b="0" l="0" r="0" t="0"/>
          <a:stretch/>
        </p:blipFill>
        <p:spPr>
          <a:xfrm>
            <a:off x="5690876" y="3651836"/>
            <a:ext cx="3059722" cy="2179539"/>
          </a:xfrm>
          <a:prstGeom prst="rect">
            <a:avLst/>
          </a:prstGeom>
          <a:noFill/>
          <a:ln>
            <a:noFill/>
          </a:ln>
        </p:spPr>
      </p:pic>
      <p:pic>
        <p:nvPicPr>
          <p:cNvPr id="337" name="Google Shape;337;p17"/>
          <p:cNvPicPr preferRelativeResize="0"/>
          <p:nvPr/>
        </p:nvPicPr>
        <p:blipFill rotWithShape="1">
          <a:blip r:embed="rId5">
            <a:alphaModFix/>
          </a:blip>
          <a:srcRect b="0" l="0" r="0" t="0"/>
          <a:stretch/>
        </p:blipFill>
        <p:spPr>
          <a:xfrm>
            <a:off x="8816412" y="3887906"/>
            <a:ext cx="2734164" cy="1947669"/>
          </a:xfrm>
          <a:prstGeom prst="rect">
            <a:avLst/>
          </a:prstGeom>
          <a:noFill/>
          <a:ln>
            <a:noFill/>
          </a:ln>
        </p:spPr>
      </p:pic>
      <p:pic>
        <p:nvPicPr>
          <p:cNvPr id="338" name="Google Shape;338;p17"/>
          <p:cNvPicPr preferRelativeResize="0"/>
          <p:nvPr/>
        </p:nvPicPr>
        <p:blipFill rotWithShape="1">
          <a:blip r:embed="rId6">
            <a:alphaModFix/>
          </a:blip>
          <a:srcRect b="0" l="0" r="0" t="0"/>
          <a:stretch/>
        </p:blipFill>
        <p:spPr>
          <a:xfrm>
            <a:off x="5690877" y="1415499"/>
            <a:ext cx="3059725" cy="2179531"/>
          </a:xfrm>
          <a:prstGeom prst="rect">
            <a:avLst/>
          </a:prstGeom>
          <a:noFill/>
          <a:ln>
            <a:noFill/>
          </a:ln>
        </p:spPr>
      </p:pic>
      <p:pic>
        <p:nvPicPr>
          <p:cNvPr id="339" name="Google Shape;339;p17"/>
          <p:cNvPicPr preferRelativeResize="0"/>
          <p:nvPr/>
        </p:nvPicPr>
        <p:blipFill rotWithShape="1">
          <a:blip r:embed="rId7">
            <a:alphaModFix/>
          </a:blip>
          <a:srcRect b="0" l="0" r="0" t="0"/>
          <a:stretch/>
        </p:blipFill>
        <p:spPr>
          <a:xfrm>
            <a:off x="8816410" y="349650"/>
            <a:ext cx="2734163" cy="3462470"/>
          </a:xfrm>
          <a:prstGeom prst="rect">
            <a:avLst/>
          </a:prstGeom>
          <a:noFill/>
          <a:ln>
            <a:noFill/>
          </a:ln>
        </p:spPr>
      </p:pic>
      <p:sp>
        <p:nvSpPr>
          <p:cNvPr id="340" name="Google Shape;340;p17"/>
          <p:cNvSpPr txBox="1"/>
          <p:nvPr>
            <p:ph idx="12" type="sldNum"/>
          </p:nvPr>
        </p:nvSpPr>
        <p:spPr>
          <a:xfrm>
            <a:off x="92835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18"/>
          <p:cNvSpPr txBox="1"/>
          <p:nvPr>
            <p:ph type="title"/>
          </p:nvPr>
        </p:nvSpPr>
        <p:spPr>
          <a:xfrm>
            <a:off x="1487400" y="365125"/>
            <a:ext cx="9217200" cy="1325700"/>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Calibri"/>
              <a:buNone/>
            </a:pPr>
            <a:r>
              <a:rPr b="1" lang="en-US" sz="7200">
                <a:solidFill>
                  <a:schemeClr val="lt1"/>
                </a:solidFill>
              </a:rPr>
              <a:t>15 Minute BREAK</a:t>
            </a:r>
            <a:endParaRPr>
              <a:solidFill>
                <a:schemeClr val="lt1"/>
              </a:solidFill>
            </a:endParaRPr>
          </a:p>
        </p:txBody>
      </p:sp>
      <p:pic>
        <p:nvPicPr>
          <p:cNvPr id="350" name="Google Shape;350;p18"/>
          <p:cNvPicPr preferRelativeResize="0"/>
          <p:nvPr>
            <p:ph idx="1" type="body"/>
          </p:nvPr>
        </p:nvPicPr>
        <p:blipFill rotWithShape="1">
          <a:blip r:embed="rId4">
            <a:alphaModFix/>
          </a:blip>
          <a:srcRect b="0" l="0" r="0" t="0"/>
          <a:stretch/>
        </p:blipFill>
        <p:spPr>
          <a:xfrm>
            <a:off x="3588151" y="1825625"/>
            <a:ext cx="5015700" cy="3761700"/>
          </a:xfrm>
          <a:prstGeom prst="rect">
            <a:avLst/>
          </a:prstGeom>
          <a:noFill/>
          <a:ln>
            <a:noFill/>
          </a:ln>
        </p:spPr>
      </p:pic>
      <p:sp>
        <p:nvSpPr>
          <p:cNvPr id="351" name="Google Shape;351;p18"/>
          <p:cNvSpPr txBox="1"/>
          <p:nvPr/>
        </p:nvSpPr>
        <p:spPr>
          <a:xfrm>
            <a:off x="3588151" y="5580850"/>
            <a:ext cx="47718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Union Pacific Snow Train. Source: Edwards, 2005.</a:t>
            </a:r>
            <a:endParaRPr i="0" sz="1000" u="none" cap="none" strike="noStrike">
              <a:solidFill>
                <a:srgbClr val="000000"/>
              </a:solidFill>
              <a:latin typeface="Montserrat Light"/>
              <a:ea typeface="Montserrat Light"/>
              <a:cs typeface="Montserrat Light"/>
              <a:sym typeface="Montserrat Light"/>
            </a:endParaRPr>
          </a:p>
        </p:txBody>
      </p:sp>
      <p:sp>
        <p:nvSpPr>
          <p:cNvPr id="352" name="Google Shape;352;p18"/>
          <p:cNvSpPr txBox="1"/>
          <p:nvPr>
            <p:ph idx="12" type="sldNum"/>
          </p:nvPr>
        </p:nvSpPr>
        <p:spPr>
          <a:xfrm>
            <a:off x="93042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sp>
        <p:nvSpPr>
          <p:cNvPr id="361" name="Google Shape;361;p19"/>
          <p:cNvSpPr txBox="1"/>
          <p:nvPr>
            <p:ph type="title"/>
          </p:nvPr>
        </p:nvSpPr>
        <p:spPr>
          <a:xfrm>
            <a:off x="838200" y="1824000"/>
            <a:ext cx="10515600" cy="1130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Arguments for Using the Incident Command System </a:t>
            </a:r>
            <a:endParaRPr sz="3600">
              <a:latin typeface="Montserrat SemiBold"/>
              <a:ea typeface="Montserrat SemiBold"/>
              <a:cs typeface="Montserrat SemiBold"/>
              <a:sym typeface="Montserrat SemiBold"/>
            </a:endParaRPr>
          </a:p>
        </p:txBody>
      </p:sp>
      <p:sp>
        <p:nvSpPr>
          <p:cNvPr id="362" name="Google Shape;362;p19"/>
          <p:cNvSpPr txBox="1"/>
          <p:nvPr>
            <p:ph idx="1" type="body"/>
          </p:nvPr>
        </p:nvSpPr>
        <p:spPr>
          <a:xfrm>
            <a:off x="838200" y="3175023"/>
            <a:ext cx="10515600" cy="2600400"/>
          </a:xfrm>
          <a:prstGeom prst="rect">
            <a:avLst/>
          </a:prstGeom>
          <a:noFill/>
          <a:ln>
            <a:noFill/>
          </a:ln>
        </p:spPr>
        <p:txBody>
          <a:bodyPr anchorCtr="0" anchor="t" bIns="45700" lIns="91425" spcFirstLastPara="1" rIns="91425" wrap="square" tIns="45700">
            <a:normAutofit/>
          </a:bodyPr>
          <a:lstStyle/>
          <a:p>
            <a:pPr indent="-342900" lvl="0" marL="457200" rtl="0" algn="l">
              <a:lnSpc>
                <a:spcPct val="150000"/>
              </a:lnSpc>
              <a:spcBef>
                <a:spcPts val="0"/>
              </a:spcBef>
              <a:spcAft>
                <a:spcPts val="0"/>
              </a:spcAft>
              <a:buSzPts val="1800"/>
              <a:buChar char="●"/>
            </a:pPr>
            <a:r>
              <a:rPr lang="en-US" sz="1800">
                <a:latin typeface="Montserrat SemiBold"/>
                <a:ea typeface="Montserrat SemiBold"/>
                <a:cs typeface="Montserrat SemiBold"/>
                <a:sym typeface="Montserrat SemiBold"/>
              </a:rPr>
              <a:t>HazMat </a:t>
            </a:r>
            <a:r>
              <a:rPr lang="en-US" sz="1800">
                <a:latin typeface="Montserrat"/>
                <a:ea typeface="Montserrat"/>
                <a:cs typeface="Montserrat"/>
                <a:sym typeface="Montserrat"/>
              </a:rPr>
              <a:t>– EPA mandated use</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SemiBold"/>
                <a:ea typeface="Montserrat SemiBold"/>
                <a:cs typeface="Montserrat SemiBold"/>
                <a:sym typeface="Montserrat SemiBold"/>
              </a:rPr>
              <a:t>Legal </a:t>
            </a:r>
            <a:r>
              <a:rPr lang="en-US" sz="1800">
                <a:latin typeface="Montserrat"/>
                <a:ea typeface="Montserrat"/>
                <a:cs typeface="Montserrat"/>
                <a:sym typeface="Montserrat"/>
              </a:rPr>
              <a:t>– Best Practice, good defense for civil litigation</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SemiBold"/>
                <a:ea typeface="Montserrat SemiBold"/>
                <a:cs typeface="Montserrat SemiBold"/>
                <a:sym typeface="Montserrat SemiBold"/>
              </a:rPr>
              <a:t>Safety </a:t>
            </a:r>
            <a:r>
              <a:rPr lang="en-US" sz="1800">
                <a:latin typeface="Montserrat"/>
                <a:ea typeface="Montserrat"/>
                <a:cs typeface="Montserrat"/>
                <a:sym typeface="Montserrat"/>
              </a:rPr>
              <a:t>- primary reason why ICS was created in the first place.</a:t>
            </a:r>
            <a:endParaRPr sz="1800">
              <a:latin typeface="Montserrat"/>
              <a:ea typeface="Montserrat"/>
              <a:cs typeface="Montserrat"/>
              <a:sym typeface="Montserrat"/>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Do we cut corners when under pressure and/or tired?</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extLst>
                  <a:ext uri="http://customooxmlschemas.google.com/">
                    <go:slidesCustomData xmlns:go="http://customooxmlschemas.google.com/" textRoundtripDataId="0"/>
                  </a:ext>
                </a:extLst>
              </a:rPr>
              <a:t>Common Operational Picture</a:t>
            </a:r>
            <a:endParaRPr sz="1800">
              <a:latin typeface="Montserrat SemiBold"/>
              <a:ea typeface="Montserrat SemiBold"/>
              <a:cs typeface="Montserrat SemiBold"/>
              <a:sym typeface="Montserrat SemiBold"/>
            </a:endParaRPr>
          </a:p>
        </p:txBody>
      </p:sp>
      <p:sp>
        <p:nvSpPr>
          <p:cNvPr id="363" name="Google Shape;363;p19"/>
          <p:cNvSpPr txBox="1"/>
          <p:nvPr>
            <p:ph idx="12" type="sldNum"/>
          </p:nvPr>
        </p:nvSpPr>
        <p:spPr>
          <a:xfrm>
            <a:off x="92732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2"/>
          <p:cNvSpPr txBox="1"/>
          <p:nvPr>
            <p:ph type="title"/>
          </p:nvPr>
        </p:nvSpPr>
        <p:spPr>
          <a:xfrm>
            <a:off x="355925" y="909550"/>
            <a:ext cx="10515600" cy="609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and Climate Change</a:t>
            </a:r>
            <a:endParaRPr sz="3600">
              <a:latin typeface="Montserrat SemiBold"/>
              <a:ea typeface="Montserrat SemiBold"/>
              <a:cs typeface="Montserrat SemiBold"/>
              <a:sym typeface="Montserrat SemiBold"/>
            </a:endParaRPr>
          </a:p>
        </p:txBody>
      </p:sp>
      <p:sp>
        <p:nvSpPr>
          <p:cNvPr id="104" name="Google Shape;104;p2"/>
          <p:cNvSpPr txBox="1"/>
          <p:nvPr>
            <p:ph idx="1" type="body"/>
          </p:nvPr>
        </p:nvSpPr>
        <p:spPr>
          <a:xfrm>
            <a:off x="452375" y="1613325"/>
            <a:ext cx="5181600" cy="4523700"/>
          </a:xfrm>
          <a:prstGeom prst="rect">
            <a:avLst/>
          </a:prstGeom>
          <a:noFill/>
          <a:ln>
            <a:noFill/>
          </a:ln>
        </p:spPr>
        <p:txBody>
          <a:bodyPr anchorCtr="0" anchor="t" bIns="45700" lIns="91425" spcFirstLastPara="1" rIns="91425" wrap="square" tIns="45700">
            <a:normAutofit/>
          </a:bodyPr>
          <a:lstStyle/>
          <a:p>
            <a:pPr indent="-16510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Introduction of ICS</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Self-introductions of students</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Workshop housekeeping</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 message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Restrooms and breaks</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Workshop materials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PowerPoint slides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ICS Quick Start Cards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FOG</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Supervisor’s Folder</a:t>
            </a:r>
            <a:endParaRPr sz="1800">
              <a:latin typeface="Montserrat"/>
              <a:ea typeface="Montserrat"/>
              <a:cs typeface="Montserrat"/>
              <a:sym typeface="Montserrat"/>
            </a:endParaRPr>
          </a:p>
        </p:txBody>
      </p:sp>
      <p:pic>
        <p:nvPicPr>
          <p:cNvPr id="105" name="Google Shape;105;p2"/>
          <p:cNvPicPr preferRelativeResize="0"/>
          <p:nvPr>
            <p:ph idx="2" type="body"/>
          </p:nvPr>
        </p:nvPicPr>
        <p:blipFill rotWithShape="1">
          <a:blip r:embed="rId4">
            <a:alphaModFix/>
          </a:blip>
          <a:srcRect b="0" l="0" r="0" t="0"/>
          <a:stretch/>
        </p:blipFill>
        <p:spPr>
          <a:xfrm>
            <a:off x="7482300" y="344125"/>
            <a:ext cx="3871500" cy="3619200"/>
          </a:xfrm>
          <a:prstGeom prst="rect">
            <a:avLst/>
          </a:prstGeom>
          <a:noFill/>
          <a:ln>
            <a:noFill/>
          </a:ln>
        </p:spPr>
      </p:pic>
      <p:pic>
        <p:nvPicPr>
          <p:cNvPr id="106" name="Google Shape;106;p2"/>
          <p:cNvPicPr preferRelativeResize="0"/>
          <p:nvPr/>
        </p:nvPicPr>
        <p:blipFill rotWithShape="1">
          <a:blip r:embed="rId5">
            <a:alphaModFix/>
          </a:blip>
          <a:srcRect b="0" l="0" r="0" t="0"/>
          <a:stretch/>
        </p:blipFill>
        <p:spPr>
          <a:xfrm>
            <a:off x="7482300" y="4129775"/>
            <a:ext cx="3871501" cy="2384100"/>
          </a:xfrm>
          <a:prstGeom prst="rect">
            <a:avLst/>
          </a:prstGeom>
          <a:noFill/>
          <a:ln>
            <a:noFill/>
          </a:ln>
        </p:spPr>
      </p:pic>
      <p:sp>
        <p:nvSpPr>
          <p:cNvPr id="107" name="Google Shape;107;p2"/>
          <p:cNvSpPr txBox="1"/>
          <p:nvPr>
            <p:ph idx="12" type="sldNum"/>
          </p:nvPr>
        </p:nvSpPr>
        <p:spPr>
          <a:xfrm>
            <a:off x="9293925" y="6232125"/>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solidFill>
                  <a:schemeClr val="lt2"/>
                </a:solidFill>
              </a:rPr>
              <a:t>‹#›</a:t>
            </a:fld>
            <a:endParaRPr>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20"/>
          <p:cNvSpPr txBox="1"/>
          <p:nvPr>
            <p:ph type="title"/>
          </p:nvPr>
        </p:nvSpPr>
        <p:spPr>
          <a:xfrm>
            <a:off x="6599065" y="738735"/>
            <a:ext cx="5490300" cy="1302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500">
                <a:solidFill>
                  <a:schemeClr val="lt1"/>
                </a:solidFill>
                <a:latin typeface="Montserrat SemiBold"/>
                <a:ea typeface="Montserrat SemiBold"/>
                <a:cs typeface="Montserrat SemiBold"/>
                <a:sym typeface="Montserrat SemiBold"/>
              </a:rPr>
              <a:t>Five ICS Roles Possible for Rail Personnel</a:t>
            </a:r>
            <a:endParaRPr sz="3500">
              <a:solidFill>
                <a:schemeClr val="lt1"/>
              </a:solidFill>
              <a:latin typeface="Montserrat SemiBold"/>
              <a:ea typeface="Montserrat SemiBold"/>
              <a:cs typeface="Montserrat SemiBold"/>
              <a:sym typeface="Montserrat SemiBold"/>
            </a:endParaRPr>
          </a:p>
        </p:txBody>
      </p:sp>
      <p:sp>
        <p:nvSpPr>
          <p:cNvPr id="373" name="Google Shape;373;p20"/>
          <p:cNvSpPr txBox="1"/>
          <p:nvPr>
            <p:ph idx="1" type="body"/>
          </p:nvPr>
        </p:nvSpPr>
        <p:spPr>
          <a:xfrm>
            <a:off x="688150" y="880225"/>
            <a:ext cx="4960500" cy="4936500"/>
          </a:xfrm>
          <a:prstGeom prst="rect">
            <a:avLst/>
          </a:prstGeom>
          <a:noFill/>
          <a:ln>
            <a:noFill/>
          </a:ln>
        </p:spPr>
        <p:txBody>
          <a:bodyPr anchorCtr="0" anchor="t" bIns="45700" lIns="91425" spcFirstLastPara="1" rIns="91425" wrap="square" tIns="45700">
            <a:normAutofit lnSpcReduction="20000"/>
          </a:bodyPr>
          <a:lstStyle/>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Join an existing ICS in Operations</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Wildland Fire</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Join an existing ICS in Planning/Intelligence</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Subject matter expert in derailment</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Unified Command</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In natural disaster: Hurricane Sandy, New York</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Assume command</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Flash flood wash out of rail lines</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SemiBold"/>
              <a:buChar char="●"/>
            </a:pPr>
            <a:r>
              <a:rPr lang="en-US" sz="1800">
                <a:latin typeface="Montserrat SemiBold"/>
                <a:ea typeface="Montserrat SemiBold"/>
                <a:cs typeface="Montserrat SemiBold"/>
                <a:sym typeface="Montserrat SemiBold"/>
              </a:rPr>
              <a:t>Incident Commander</a:t>
            </a:r>
            <a:endParaRPr sz="1800">
              <a:latin typeface="Montserrat SemiBold"/>
              <a:ea typeface="Montserrat SemiBold"/>
              <a:cs typeface="Montserrat SemiBold"/>
              <a:sym typeface="Montserrat SemiBold"/>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Event occurs right in front of you</a:t>
            </a:r>
            <a:endParaRPr sz="1800">
              <a:latin typeface="Montserrat"/>
              <a:ea typeface="Montserrat"/>
              <a:cs typeface="Montserrat"/>
              <a:sym typeface="Montserrat"/>
            </a:endParaRPr>
          </a:p>
        </p:txBody>
      </p:sp>
      <p:pic>
        <p:nvPicPr>
          <p:cNvPr id="374" name="Google Shape;374;p20"/>
          <p:cNvPicPr preferRelativeResize="0"/>
          <p:nvPr>
            <p:ph idx="2" type="body"/>
          </p:nvPr>
        </p:nvPicPr>
        <p:blipFill rotWithShape="1">
          <a:blip r:embed="rId4">
            <a:alphaModFix/>
          </a:blip>
          <a:srcRect b="0" l="0" r="0" t="0"/>
          <a:stretch/>
        </p:blipFill>
        <p:spPr>
          <a:xfrm>
            <a:off x="6967475" y="2255134"/>
            <a:ext cx="4753500" cy="3561600"/>
          </a:xfrm>
          <a:prstGeom prst="rect">
            <a:avLst/>
          </a:prstGeom>
          <a:noFill/>
          <a:ln>
            <a:noFill/>
          </a:ln>
        </p:spPr>
      </p:pic>
      <p:sp>
        <p:nvSpPr>
          <p:cNvPr id="375" name="Google Shape;375;p20"/>
          <p:cNvSpPr txBox="1"/>
          <p:nvPr/>
        </p:nvSpPr>
        <p:spPr>
          <a:xfrm>
            <a:off x="6967475" y="5885524"/>
            <a:ext cx="4753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Long Island Railroad tracks in The Rockaways after Hurricane Sandy. </a:t>
            </a:r>
            <a:endParaRPr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Source: Metropolitan Transit Authority.</a:t>
            </a:r>
            <a:endParaRPr i="0" sz="1000" u="none" cap="none" strike="noStrike">
              <a:solidFill>
                <a:schemeClr val="lt1"/>
              </a:solidFill>
              <a:latin typeface="Montserrat Light"/>
              <a:ea typeface="Montserrat Light"/>
              <a:cs typeface="Montserrat Light"/>
              <a:sym typeface="Montserrat Light"/>
            </a:endParaRPr>
          </a:p>
        </p:txBody>
      </p:sp>
      <p:sp>
        <p:nvSpPr>
          <p:cNvPr id="376" name="Google Shape;376;p20"/>
          <p:cNvSpPr txBox="1"/>
          <p:nvPr>
            <p:ph idx="12" type="sldNum"/>
          </p:nvPr>
        </p:nvSpPr>
        <p:spPr>
          <a:xfrm>
            <a:off x="9273200" y="6232125"/>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21"/>
          <p:cNvSpPr txBox="1"/>
          <p:nvPr>
            <p:ph type="title"/>
          </p:nvPr>
        </p:nvSpPr>
        <p:spPr>
          <a:xfrm>
            <a:off x="361650" y="720225"/>
            <a:ext cx="10515600" cy="1178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Wildland Fires Are Becoming</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More Frequent</a:t>
            </a:r>
            <a:endParaRPr sz="3600">
              <a:latin typeface="Montserrat SemiBold"/>
              <a:ea typeface="Montserrat SemiBold"/>
              <a:cs typeface="Montserrat SemiBold"/>
              <a:sym typeface="Montserrat SemiBold"/>
            </a:endParaRPr>
          </a:p>
        </p:txBody>
      </p:sp>
      <p:sp>
        <p:nvSpPr>
          <p:cNvPr id="386" name="Google Shape;386;p21"/>
          <p:cNvSpPr txBox="1"/>
          <p:nvPr>
            <p:ph idx="1" type="body"/>
          </p:nvPr>
        </p:nvSpPr>
        <p:spPr>
          <a:xfrm>
            <a:off x="423825" y="2005138"/>
            <a:ext cx="5181600" cy="4351200"/>
          </a:xfrm>
          <a:prstGeom prst="rect">
            <a:avLst/>
          </a:prstGeom>
          <a:noFill/>
          <a:ln>
            <a:noFill/>
          </a:ln>
        </p:spPr>
        <p:txBody>
          <a:bodyPr anchorCtr="0" anchor="t" bIns="45700" lIns="91425" spcFirstLastPara="1" rIns="91425" wrap="square" tIns="45700">
            <a:normAutofit/>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Minnesota estimates that trains cause 3% of all wildland fires in the state.</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Climate change is causing extremely hot weather to be experienced farther north, causing droughts and wind that can fan wildland fires.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Total cost of wildland fires is $2.5 billion/year and rising (Wildfire Mitigation and Management Commission, 2023).</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Railroads have created fire trains that provide tanks of water, first responder transportation, and even a caboose as an emergency operations center.</a:t>
            </a:r>
            <a:endParaRPr sz="1800">
              <a:latin typeface="Montserrat"/>
              <a:ea typeface="Montserrat"/>
              <a:cs typeface="Montserrat"/>
              <a:sym typeface="Montserrat"/>
            </a:endParaRPr>
          </a:p>
        </p:txBody>
      </p:sp>
      <p:pic>
        <p:nvPicPr>
          <p:cNvPr id="387" name="Google Shape;387;p21"/>
          <p:cNvPicPr preferRelativeResize="0"/>
          <p:nvPr>
            <p:ph idx="2" type="body"/>
          </p:nvPr>
        </p:nvPicPr>
        <p:blipFill rotWithShape="1">
          <a:blip r:embed="rId4">
            <a:alphaModFix/>
          </a:blip>
          <a:srcRect b="0" l="0" r="0" t="0"/>
          <a:stretch/>
        </p:blipFill>
        <p:spPr>
          <a:xfrm>
            <a:off x="6445578" y="2084265"/>
            <a:ext cx="5181600" cy="3454500"/>
          </a:xfrm>
          <a:prstGeom prst="rect">
            <a:avLst/>
          </a:prstGeom>
          <a:noFill/>
          <a:ln>
            <a:noFill/>
          </a:ln>
        </p:spPr>
      </p:pic>
      <p:sp>
        <p:nvSpPr>
          <p:cNvPr id="388" name="Google Shape;388;p21"/>
          <p:cNvSpPr txBox="1"/>
          <p:nvPr/>
        </p:nvSpPr>
        <p:spPr>
          <a:xfrm>
            <a:off x="6445570" y="5538665"/>
            <a:ext cx="3290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BNSF Fire Train. Source: BNSF. </a:t>
            </a:r>
            <a:endParaRPr i="0" sz="1000" u="none" cap="none" strike="noStrike">
              <a:solidFill>
                <a:srgbClr val="000000"/>
              </a:solidFill>
              <a:latin typeface="Montserrat Light"/>
              <a:ea typeface="Montserrat Light"/>
              <a:cs typeface="Montserrat Light"/>
              <a:sym typeface="Montserrat Light"/>
            </a:endParaRPr>
          </a:p>
        </p:txBody>
      </p:sp>
      <p:sp>
        <p:nvSpPr>
          <p:cNvPr id="389" name="Google Shape;389;p21"/>
          <p:cNvSpPr txBox="1"/>
          <p:nvPr>
            <p:ph idx="12" type="sldNum"/>
          </p:nvPr>
        </p:nvSpPr>
        <p:spPr>
          <a:xfrm>
            <a:off x="92835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7" name="Shape 397"/>
        <p:cNvGrpSpPr/>
        <p:nvPr/>
      </p:nvGrpSpPr>
      <p:grpSpPr>
        <a:xfrm>
          <a:off x="0" y="0"/>
          <a:ext cx="0" cy="0"/>
          <a:chOff x="0" y="0"/>
          <a:chExt cx="0" cy="0"/>
        </a:xfrm>
      </p:grpSpPr>
      <p:sp>
        <p:nvSpPr>
          <p:cNvPr id="398" name="Google Shape;398;p22"/>
          <p:cNvSpPr txBox="1"/>
          <p:nvPr>
            <p:ph type="title"/>
          </p:nvPr>
        </p:nvSpPr>
        <p:spPr>
          <a:xfrm>
            <a:off x="6326324" y="406576"/>
            <a:ext cx="5551200" cy="1001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 Join Existing Incident Command System</a:t>
            </a:r>
            <a:endParaRPr sz="3600">
              <a:latin typeface="Montserrat SemiBold"/>
              <a:ea typeface="Montserrat SemiBold"/>
              <a:cs typeface="Montserrat SemiBold"/>
              <a:sym typeface="Montserrat SemiBold"/>
            </a:endParaRPr>
          </a:p>
        </p:txBody>
      </p:sp>
      <p:sp>
        <p:nvSpPr>
          <p:cNvPr id="399" name="Google Shape;399;p22"/>
          <p:cNvSpPr txBox="1"/>
          <p:nvPr>
            <p:ph idx="1" type="body"/>
          </p:nvPr>
        </p:nvSpPr>
        <p:spPr>
          <a:xfrm>
            <a:off x="6326325" y="1566625"/>
            <a:ext cx="4797300" cy="5001600"/>
          </a:xfrm>
          <a:prstGeom prst="rect">
            <a:avLst/>
          </a:prstGeom>
          <a:noFill/>
          <a:ln>
            <a:noFill/>
          </a:ln>
        </p:spPr>
        <p:txBody>
          <a:bodyPr anchorCtr="0" anchor="t" bIns="45700" lIns="91425" spcFirstLastPara="1" rIns="91425" wrap="square" tIns="45700">
            <a:normAutofit/>
          </a:bodyPr>
          <a:lstStyle/>
          <a:p>
            <a:pPr indent="-172085" lvl="0" marL="228600" rtl="0" algn="l">
              <a:lnSpc>
                <a:spcPct val="100000"/>
              </a:lnSpc>
              <a:spcBef>
                <a:spcPts val="0"/>
              </a:spcBef>
              <a:spcAft>
                <a:spcPts val="0"/>
              </a:spcAft>
              <a:buClr>
                <a:schemeClr val="dk1"/>
              </a:buClr>
              <a:buSzPts val="1700"/>
              <a:buFont typeface="Montserrat"/>
              <a:buChar char="●"/>
            </a:pPr>
            <a:r>
              <a:rPr lang="en-US" sz="1700">
                <a:latin typeface="Montserrat"/>
                <a:ea typeface="Montserrat"/>
                <a:cs typeface="Montserrat"/>
                <a:sym typeface="Montserrat"/>
              </a:rPr>
              <a:t>Railroad’s help would be requested by another agency, like a fire department</a:t>
            </a:r>
            <a:endParaRPr sz="1700">
              <a:latin typeface="Montserrat"/>
              <a:ea typeface="Montserrat"/>
              <a:cs typeface="Montserrat"/>
              <a:sym typeface="Montserrat"/>
            </a:endParaRPr>
          </a:p>
          <a:p>
            <a:pPr indent="-172085" lvl="0" marL="228600" rtl="0" algn="l">
              <a:lnSpc>
                <a:spcPct val="100000"/>
              </a:lnSpc>
              <a:spcBef>
                <a:spcPts val="1000"/>
              </a:spcBef>
              <a:spcAft>
                <a:spcPts val="0"/>
              </a:spcAft>
              <a:buClr>
                <a:schemeClr val="dk1"/>
              </a:buClr>
              <a:buSzPts val="1700"/>
              <a:buFont typeface="Montserrat"/>
              <a:buChar char="●"/>
            </a:pPr>
            <a:r>
              <a:rPr lang="en-US" sz="1700">
                <a:latin typeface="Montserrat"/>
                <a:ea typeface="Montserrat"/>
                <a:cs typeface="Montserrat"/>
                <a:sym typeface="Montserrat"/>
              </a:rPr>
              <a:t>Railroad maintenance personnel would be dispatched from their normal duties to assist the requesting agency with access, right of way clearance, expedient repairs, or similar work.</a:t>
            </a:r>
            <a:endParaRPr sz="1700">
              <a:latin typeface="Montserrat"/>
              <a:ea typeface="Montserrat"/>
              <a:cs typeface="Montserrat"/>
              <a:sym typeface="Montserrat"/>
            </a:endParaRPr>
          </a:p>
          <a:p>
            <a:pPr indent="-172085" lvl="0" marL="228600" rtl="0" algn="l">
              <a:lnSpc>
                <a:spcPct val="100000"/>
              </a:lnSpc>
              <a:spcBef>
                <a:spcPts val="1000"/>
              </a:spcBef>
              <a:spcAft>
                <a:spcPts val="0"/>
              </a:spcAft>
              <a:buClr>
                <a:schemeClr val="dk1"/>
              </a:buClr>
              <a:buSzPts val="1700"/>
              <a:buFont typeface="Montserrat"/>
              <a:buChar char="●"/>
            </a:pPr>
            <a:r>
              <a:rPr lang="en-US" sz="1700">
                <a:latin typeface="Montserrat"/>
                <a:ea typeface="Montserrat"/>
                <a:cs typeface="Montserrat"/>
                <a:sym typeface="Montserrat"/>
              </a:rPr>
              <a:t>Rail workers formally join the existing ICS through the check-in procedure, and get assigned to the Liaison Officer or to a supervisor to perform tasks related to rail capabilities.</a:t>
            </a:r>
            <a:endParaRPr sz="1700">
              <a:latin typeface="Montserrat"/>
              <a:ea typeface="Montserrat"/>
              <a:cs typeface="Montserrat"/>
              <a:sym typeface="Montserrat"/>
            </a:endParaRPr>
          </a:p>
          <a:p>
            <a:pPr indent="-172085" lvl="0" marL="228600" rtl="0" algn="l">
              <a:lnSpc>
                <a:spcPct val="100000"/>
              </a:lnSpc>
              <a:spcBef>
                <a:spcPts val="1000"/>
              </a:spcBef>
              <a:spcAft>
                <a:spcPts val="0"/>
              </a:spcAft>
              <a:buClr>
                <a:schemeClr val="dk1"/>
              </a:buClr>
              <a:buSzPts val="1700"/>
              <a:buFont typeface="Montserrat"/>
              <a:buChar char="●"/>
            </a:pPr>
            <a:r>
              <a:rPr lang="en-US" sz="1700">
                <a:latin typeface="Montserrat"/>
                <a:ea typeface="Montserrat"/>
                <a:cs typeface="Montserrat"/>
                <a:sym typeface="Montserrat"/>
              </a:rPr>
              <a:t>A brief video Number 3 on joining an existing IC is available at </a:t>
            </a:r>
            <a:r>
              <a:rPr lang="en-US" sz="1000" u="sng">
                <a:solidFill>
                  <a:schemeClr val="hlink"/>
                </a:solidFill>
                <a:latin typeface="Montserrat"/>
                <a:ea typeface="Montserrat"/>
                <a:cs typeface="Montserrat"/>
                <a:sym typeface="Montserrat"/>
                <a:hlinkClick r:id="rId4"/>
              </a:rPr>
              <a:t>https://vimeo.com/showcase/11005939</a:t>
            </a:r>
            <a:endParaRPr sz="1000">
              <a:latin typeface="Montserrat"/>
              <a:ea typeface="Montserrat"/>
              <a:cs typeface="Montserrat"/>
              <a:sym typeface="Montserrat"/>
            </a:endParaRPr>
          </a:p>
        </p:txBody>
      </p:sp>
      <p:pic>
        <p:nvPicPr>
          <p:cNvPr id="400" name="Google Shape;400;p22"/>
          <p:cNvPicPr preferRelativeResize="0"/>
          <p:nvPr>
            <p:ph idx="2" type="body"/>
          </p:nvPr>
        </p:nvPicPr>
        <p:blipFill rotWithShape="1">
          <a:blip r:embed="rId5">
            <a:alphaModFix/>
          </a:blip>
          <a:srcRect b="0" l="0" r="0" t="0"/>
          <a:stretch/>
        </p:blipFill>
        <p:spPr>
          <a:xfrm>
            <a:off x="987750" y="250825"/>
            <a:ext cx="4099200" cy="3074700"/>
          </a:xfrm>
          <a:prstGeom prst="rect">
            <a:avLst/>
          </a:prstGeom>
          <a:noFill/>
          <a:ln>
            <a:noFill/>
          </a:ln>
        </p:spPr>
      </p:pic>
      <p:grpSp>
        <p:nvGrpSpPr>
          <p:cNvPr id="401" name="Google Shape;401;p22"/>
          <p:cNvGrpSpPr/>
          <p:nvPr/>
        </p:nvGrpSpPr>
        <p:grpSpPr>
          <a:xfrm>
            <a:off x="404685" y="3424575"/>
            <a:ext cx="5265325" cy="2991261"/>
            <a:chOff x="5548939" y="1593608"/>
            <a:chExt cx="6462107" cy="3670709"/>
          </a:xfrm>
        </p:grpSpPr>
        <p:sp>
          <p:nvSpPr>
            <p:cNvPr id="402" name="Google Shape;402;p22"/>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403" name="Google Shape;403;p22"/>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404" name="Google Shape;404;p22"/>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405" name="Google Shape;405;p22"/>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06" name="Google Shape;406;p22"/>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07" name="Google Shape;407;p22"/>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08" name="Google Shape;408;p22"/>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09" name="Google Shape;409;p22"/>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22"/>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Incident Commander</a:t>
              </a:r>
              <a:endParaRPr b="1" i="0" sz="1300" u="none" cap="none" strike="noStrike">
                <a:solidFill>
                  <a:srgbClr val="FF0000"/>
                </a:solidFill>
                <a:latin typeface="Montserrat"/>
                <a:ea typeface="Montserrat"/>
                <a:cs typeface="Montserrat"/>
                <a:sym typeface="Montserrat"/>
              </a:endParaRPr>
            </a:p>
          </p:txBody>
        </p:sp>
        <p:sp>
          <p:nvSpPr>
            <p:cNvPr id="411" name="Google Shape;411;p22"/>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22"/>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rgbClr val="FF6600"/>
                  </a:solidFill>
                  <a:latin typeface="Montserrat"/>
                  <a:ea typeface="Montserrat"/>
                  <a:cs typeface="Montserrat"/>
                  <a:sym typeface="Montserrat"/>
                </a:rPr>
                <a:t>Planning/ Intel Chief</a:t>
              </a:r>
              <a:endParaRPr b="1" i="0" u="none" cap="none" strike="noStrike">
                <a:solidFill>
                  <a:srgbClr val="000000"/>
                </a:solidFill>
                <a:latin typeface="Montserrat"/>
                <a:ea typeface="Montserrat"/>
                <a:cs typeface="Montserrat"/>
                <a:sym typeface="Montserrat"/>
              </a:endParaRPr>
            </a:p>
          </p:txBody>
        </p:sp>
        <p:sp>
          <p:nvSpPr>
            <p:cNvPr id="413" name="Google Shape;413;p22"/>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22"/>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rgbClr val="4A86E8"/>
                  </a:solidFill>
                  <a:latin typeface="Montserrat"/>
                  <a:ea typeface="Montserrat"/>
                  <a:cs typeface="Montserrat"/>
                  <a:sym typeface="Montserrat"/>
                </a:rPr>
                <a:t>Logistics Chief</a:t>
              </a:r>
              <a:endParaRPr b="1" i="0" u="none" cap="none" strike="noStrike">
                <a:solidFill>
                  <a:srgbClr val="4A86E8"/>
                </a:solidFill>
                <a:latin typeface="Montserrat"/>
                <a:ea typeface="Montserrat"/>
                <a:cs typeface="Montserrat"/>
                <a:sym typeface="Montserrat"/>
              </a:endParaRPr>
            </a:p>
          </p:txBody>
        </p:sp>
        <p:sp>
          <p:nvSpPr>
            <p:cNvPr id="415" name="Google Shape;415;p22"/>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22"/>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Operations</a:t>
              </a:r>
              <a:endParaRPr b="1" i="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Chief</a:t>
              </a:r>
              <a:endParaRPr b="1" i="0" u="none" cap="none" strike="noStrike">
                <a:solidFill>
                  <a:schemeClr val="dk1"/>
                </a:solidFill>
                <a:latin typeface="Montserrat"/>
                <a:ea typeface="Montserrat"/>
                <a:cs typeface="Montserrat"/>
                <a:sym typeface="Montserrat"/>
              </a:endParaRPr>
            </a:p>
          </p:txBody>
        </p:sp>
        <p:sp>
          <p:nvSpPr>
            <p:cNvPr id="417" name="Google Shape;417;p22"/>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22"/>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Finance/</a:t>
              </a:r>
              <a:endParaRPr b="1" i="0" sz="13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Admin Chief</a:t>
              </a:r>
              <a:endParaRPr b="1" i="0" sz="1300" u="none" cap="none" strike="noStrike">
                <a:solidFill>
                  <a:schemeClr val="dk1"/>
                </a:solidFill>
                <a:latin typeface="Montserrat"/>
                <a:ea typeface="Montserrat"/>
                <a:cs typeface="Montserrat"/>
                <a:sym typeface="Montserrat"/>
              </a:endParaRPr>
            </a:p>
          </p:txBody>
        </p:sp>
        <p:sp>
          <p:nvSpPr>
            <p:cNvPr id="419" name="Google Shape;419;p22"/>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22"/>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421" name="Google Shape;421;p22"/>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2"/>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a:solidFill>
                    <a:schemeClr val="dk1"/>
                  </a:solidFill>
                  <a:latin typeface="Montserrat"/>
                  <a:ea typeface="Montserrat"/>
                  <a:cs typeface="Montserrat"/>
                  <a:sym typeface="Montserrat"/>
                </a:rPr>
                <a:t>PIO</a:t>
              </a:r>
              <a:endParaRPr b="1" i="0" u="none" cap="none" strike="noStrike">
                <a:solidFill>
                  <a:schemeClr val="dk1"/>
                </a:solidFill>
                <a:latin typeface="Montserrat"/>
                <a:ea typeface="Montserrat"/>
                <a:cs typeface="Montserrat"/>
                <a:sym typeface="Montserrat"/>
              </a:endParaRPr>
            </a:p>
          </p:txBody>
        </p:sp>
        <p:sp>
          <p:nvSpPr>
            <p:cNvPr id="423" name="Google Shape;423;p22"/>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22"/>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Liaison Officer</a:t>
              </a:r>
              <a:endParaRPr b="1" i="0" u="none" cap="none" strike="noStrike">
                <a:solidFill>
                  <a:schemeClr val="dk1"/>
                </a:solidFill>
                <a:latin typeface="Montserrat"/>
                <a:ea typeface="Montserrat"/>
                <a:cs typeface="Montserrat"/>
                <a:sym typeface="Montserrat"/>
              </a:endParaRPr>
            </a:p>
          </p:txBody>
        </p:sp>
      </p:grpSp>
      <p:sp>
        <p:nvSpPr>
          <p:cNvPr id="425" name="Google Shape;425;p22"/>
          <p:cNvSpPr txBox="1"/>
          <p:nvPr>
            <p:ph idx="12" type="sldNum"/>
          </p:nvPr>
        </p:nvSpPr>
        <p:spPr>
          <a:xfrm>
            <a:off x="92835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3" name="Shape 433"/>
        <p:cNvGrpSpPr/>
        <p:nvPr/>
      </p:nvGrpSpPr>
      <p:grpSpPr>
        <a:xfrm>
          <a:off x="0" y="0"/>
          <a:ext cx="0" cy="0"/>
          <a:chOff x="0" y="0"/>
          <a:chExt cx="0" cy="0"/>
        </a:xfrm>
      </p:grpSpPr>
      <p:sp>
        <p:nvSpPr>
          <p:cNvPr id="434" name="Google Shape;434;p23"/>
          <p:cNvSpPr txBox="1"/>
          <p:nvPr>
            <p:ph type="title"/>
          </p:nvPr>
        </p:nvSpPr>
        <p:spPr>
          <a:xfrm>
            <a:off x="355600" y="593725"/>
            <a:ext cx="6337200" cy="651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500">
                <a:latin typeface="Montserrat SemiBold"/>
                <a:ea typeface="Montserrat SemiBold"/>
                <a:cs typeface="Montserrat SemiBold"/>
                <a:sym typeface="Montserrat SemiBold"/>
              </a:rPr>
              <a:t>Heat Is Deforming Tracks </a:t>
            </a:r>
            <a:endParaRPr sz="3500">
              <a:latin typeface="Montserrat SemiBold"/>
              <a:ea typeface="Montserrat SemiBold"/>
              <a:cs typeface="Montserrat SemiBold"/>
              <a:sym typeface="Montserrat SemiBold"/>
            </a:endParaRPr>
          </a:p>
        </p:txBody>
      </p:sp>
      <p:sp>
        <p:nvSpPr>
          <p:cNvPr id="435" name="Google Shape;435;p23"/>
          <p:cNvSpPr txBox="1"/>
          <p:nvPr>
            <p:ph idx="1" type="body"/>
          </p:nvPr>
        </p:nvSpPr>
        <p:spPr>
          <a:xfrm>
            <a:off x="355600" y="1510563"/>
            <a:ext cx="5181600" cy="4351200"/>
          </a:xfrm>
          <a:prstGeom prst="rect">
            <a:avLst/>
          </a:prstGeom>
          <a:noFill/>
          <a:ln>
            <a:noFill/>
          </a:ln>
        </p:spPr>
        <p:txBody>
          <a:bodyPr anchorCtr="0" anchor="t" bIns="45700" lIns="91425" spcFirstLastPara="1" rIns="91425" wrap="square" tIns="45700">
            <a:normAutofit lnSpcReduction="10000"/>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Climate change is making heat waves and heat domes more frequent and intense.</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 track metallurgy is designed for expected regional temperatures, but hot periods are moving north and lasting longer.</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Heat can cause tracks to deform—thermal buckling or “sun kinks”—possibly leading to derailments.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In 2022 BART tracks in San Francisco, usually operating at 115 degrees  reached 140 degrees, causing them to warp, and result in a partial derailment (Freedman, 2022). </a:t>
            </a:r>
            <a:endParaRPr sz="1800">
              <a:latin typeface="Montserrat"/>
              <a:ea typeface="Montserrat"/>
              <a:cs typeface="Montserrat"/>
              <a:sym typeface="Montserrat"/>
            </a:endParaRPr>
          </a:p>
        </p:txBody>
      </p:sp>
      <p:pic>
        <p:nvPicPr>
          <p:cNvPr id="436" name="Google Shape;436;p23"/>
          <p:cNvPicPr preferRelativeResize="0"/>
          <p:nvPr>
            <p:ph idx="2" type="body"/>
          </p:nvPr>
        </p:nvPicPr>
        <p:blipFill rotWithShape="1">
          <a:blip r:embed="rId4">
            <a:alphaModFix/>
          </a:blip>
          <a:srcRect b="0" l="0" r="0" t="0"/>
          <a:stretch/>
        </p:blipFill>
        <p:spPr>
          <a:xfrm>
            <a:off x="6629400" y="1510563"/>
            <a:ext cx="5181600" cy="3328200"/>
          </a:xfrm>
          <a:prstGeom prst="rect">
            <a:avLst/>
          </a:prstGeom>
          <a:noFill/>
          <a:ln>
            <a:noFill/>
          </a:ln>
        </p:spPr>
      </p:pic>
      <p:sp>
        <p:nvSpPr>
          <p:cNvPr id="437" name="Google Shape;437;p23"/>
          <p:cNvSpPr txBox="1"/>
          <p:nvPr/>
        </p:nvSpPr>
        <p:spPr>
          <a:xfrm>
            <a:off x="6629401" y="4838786"/>
            <a:ext cx="5181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High heat caused buckling. </a:t>
            </a:r>
            <a:endParaRPr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Source: US Department of Transportation (US DOT), 2019.</a:t>
            </a:r>
            <a:endParaRPr i="0" sz="1000" u="none" cap="none" strike="noStrike">
              <a:solidFill>
                <a:schemeClr val="lt1"/>
              </a:solidFill>
              <a:latin typeface="Montserrat Light"/>
              <a:ea typeface="Montserrat Light"/>
              <a:cs typeface="Montserrat Light"/>
              <a:sym typeface="Montserrat Light"/>
            </a:endParaRPr>
          </a:p>
        </p:txBody>
      </p:sp>
      <p:sp>
        <p:nvSpPr>
          <p:cNvPr id="438" name="Google Shape;438;p23"/>
          <p:cNvSpPr txBox="1"/>
          <p:nvPr>
            <p:ph idx="12" type="sldNum"/>
          </p:nvPr>
        </p:nvSpPr>
        <p:spPr>
          <a:xfrm>
            <a:off x="9304275" y="624620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446" name="Shape 446"/>
        <p:cNvGrpSpPr/>
        <p:nvPr/>
      </p:nvGrpSpPr>
      <p:grpSpPr>
        <a:xfrm>
          <a:off x="0" y="0"/>
          <a:ext cx="0" cy="0"/>
          <a:chOff x="0" y="0"/>
          <a:chExt cx="0" cy="0"/>
        </a:xfrm>
      </p:grpSpPr>
      <p:sp>
        <p:nvSpPr>
          <p:cNvPr id="447" name="Google Shape;447;p24"/>
          <p:cNvSpPr txBox="1"/>
          <p:nvPr>
            <p:ph type="title"/>
          </p:nvPr>
        </p:nvSpPr>
        <p:spPr>
          <a:xfrm>
            <a:off x="685800" y="555625"/>
            <a:ext cx="5270400" cy="1082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Transportation as a </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Technical Specialist</a:t>
            </a:r>
            <a:endParaRPr sz="3600">
              <a:latin typeface="Montserrat SemiBold"/>
              <a:ea typeface="Montserrat SemiBold"/>
              <a:cs typeface="Montserrat SemiBold"/>
              <a:sym typeface="Montserrat SemiBold"/>
            </a:endParaRPr>
          </a:p>
        </p:txBody>
      </p:sp>
      <p:sp>
        <p:nvSpPr>
          <p:cNvPr id="448" name="Google Shape;448;p24"/>
          <p:cNvSpPr txBox="1"/>
          <p:nvPr>
            <p:ph idx="1" type="body"/>
          </p:nvPr>
        </p:nvSpPr>
        <p:spPr>
          <a:xfrm>
            <a:off x="685800" y="1784575"/>
            <a:ext cx="4749900" cy="44130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Rail maintenance personnel or conductor (if a train is involved) may be tasked as technical specialist to the incident command.</a:t>
            </a:r>
            <a:endParaRPr sz="1800">
              <a:latin typeface="Montserrat"/>
              <a:ea typeface="Montserrat"/>
              <a:cs typeface="Montserrat"/>
              <a:sym typeface="Montserrat"/>
            </a:endParaRPr>
          </a:p>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Technical specialists are part of the Planning/Intelligence Section in ICS.</a:t>
            </a:r>
            <a:endParaRPr sz="1800">
              <a:latin typeface="Montserrat"/>
              <a:ea typeface="Montserrat"/>
              <a:cs typeface="Montserrat"/>
              <a:sym typeface="Montserrat"/>
            </a:endParaRPr>
          </a:p>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In a derailment, maintenance crew can explain rail operations to help the IC provide better response.</a:t>
            </a:r>
            <a:endParaRPr sz="1800">
              <a:latin typeface="Montserrat"/>
              <a:ea typeface="Montserrat"/>
              <a:cs typeface="Montserrat"/>
              <a:sym typeface="Montserrat"/>
            </a:endParaRPr>
          </a:p>
          <a:p>
            <a:pPr indent="-342900" lvl="0" marL="457200" rtl="0" algn="l">
              <a:lnSpc>
                <a:spcPct val="100000"/>
              </a:lnSpc>
              <a:spcBef>
                <a:spcPts val="0"/>
              </a:spcBef>
              <a:spcAft>
                <a:spcPts val="0"/>
              </a:spcAft>
              <a:buSzPts val="1800"/>
              <a:buFont typeface="Montserrat"/>
              <a:buChar char="●"/>
            </a:pPr>
            <a:r>
              <a:rPr lang="en-US" sz="1800">
                <a:latin typeface="Montserrat"/>
                <a:ea typeface="Montserrat"/>
                <a:cs typeface="Montserrat"/>
                <a:sym typeface="Montserrat"/>
              </a:rPr>
              <a:t>In a derailment with </a:t>
            </a:r>
            <a:r>
              <a:rPr lang="en-US" sz="1800">
                <a:latin typeface="Montserrat"/>
                <a:ea typeface="Montserrat"/>
                <a:cs typeface="Montserrat"/>
                <a:sym typeface="Montserrat"/>
              </a:rPr>
              <a:t>hazmat</a:t>
            </a:r>
            <a:r>
              <a:rPr lang="en-US" sz="1800">
                <a:latin typeface="Montserrat"/>
                <a:ea typeface="Montserrat"/>
                <a:cs typeface="Montserrat"/>
                <a:sym typeface="Montserrat"/>
              </a:rPr>
              <a:t> involvement, the conductor may have MSDS </a:t>
            </a:r>
            <a:r>
              <a:rPr lang="en-US" sz="1800">
                <a:latin typeface="Montserrat"/>
                <a:ea typeface="Montserrat"/>
                <a:cs typeface="Montserrat"/>
                <a:sym typeface="Montserrat"/>
                <a:extLst>
                  <a:ext uri="http://customooxmlschemas.google.com/">
                    <go:slidesCustomData xmlns:go="http://customooxmlschemas.google.com/" textRoundtripDataId="1"/>
                  </a:ext>
                </a:extLst>
              </a:rPr>
              <a:t>or other consist </a:t>
            </a:r>
            <a:r>
              <a:rPr lang="en-US" sz="1800">
                <a:latin typeface="Montserrat"/>
                <a:ea typeface="Montserrat"/>
                <a:cs typeface="Montserrat"/>
                <a:sym typeface="Montserrat"/>
              </a:rPr>
              <a:t>information that would help the IC develop a safe response.</a:t>
            </a:r>
            <a:endParaRPr sz="1800">
              <a:latin typeface="Montserrat"/>
              <a:ea typeface="Montserrat"/>
              <a:cs typeface="Montserrat"/>
              <a:sym typeface="Montserrat"/>
            </a:endParaRPr>
          </a:p>
        </p:txBody>
      </p:sp>
      <p:pic>
        <p:nvPicPr>
          <p:cNvPr id="449" name="Google Shape;449;p24"/>
          <p:cNvPicPr preferRelativeResize="0"/>
          <p:nvPr>
            <p:ph idx="2" type="body"/>
          </p:nvPr>
        </p:nvPicPr>
        <p:blipFill rotWithShape="1">
          <a:blip r:embed="rId5">
            <a:alphaModFix/>
          </a:blip>
          <a:srcRect b="0" l="0" r="0" t="0"/>
          <a:stretch/>
        </p:blipFill>
        <p:spPr>
          <a:xfrm>
            <a:off x="7547044" y="3691746"/>
            <a:ext cx="3350400" cy="2515200"/>
          </a:xfrm>
          <a:prstGeom prst="rect">
            <a:avLst/>
          </a:prstGeom>
          <a:noFill/>
          <a:ln>
            <a:noFill/>
          </a:ln>
        </p:spPr>
      </p:pic>
      <p:sp>
        <p:nvSpPr>
          <p:cNvPr id="450" name="Google Shape;450;p24"/>
          <p:cNvSpPr txBox="1"/>
          <p:nvPr/>
        </p:nvSpPr>
        <p:spPr>
          <a:xfrm>
            <a:off x="7547038" y="6206950"/>
            <a:ext cx="3350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California train derailment due to heat, </a:t>
            </a:r>
            <a:endParaRPr i="0" sz="1000" u="none" cap="none" strike="noStrike">
              <a:solidFill>
                <a:schemeClr val="lt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8/2/2020. Source: ParkerPioneer.net</a:t>
            </a:r>
            <a:endParaRPr i="0" sz="1000" u="none" cap="none" strike="noStrike">
              <a:solidFill>
                <a:schemeClr val="lt1"/>
              </a:solidFill>
              <a:latin typeface="Montserrat Light"/>
              <a:ea typeface="Montserrat Light"/>
              <a:cs typeface="Montserrat Light"/>
              <a:sym typeface="Montserrat Light"/>
            </a:endParaRPr>
          </a:p>
        </p:txBody>
      </p:sp>
      <p:grpSp>
        <p:nvGrpSpPr>
          <p:cNvPr id="451" name="Google Shape;451;p24"/>
          <p:cNvGrpSpPr/>
          <p:nvPr/>
        </p:nvGrpSpPr>
        <p:grpSpPr>
          <a:xfrm>
            <a:off x="6589585" y="365125"/>
            <a:ext cx="5265325" cy="2991261"/>
            <a:chOff x="5548939" y="1593608"/>
            <a:chExt cx="6462107" cy="3670709"/>
          </a:xfrm>
        </p:grpSpPr>
        <p:sp>
          <p:nvSpPr>
            <p:cNvPr id="452" name="Google Shape;452;p24"/>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453" name="Google Shape;453;p24"/>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454" name="Google Shape;454;p24"/>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455" name="Google Shape;455;p24"/>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56" name="Google Shape;456;p24"/>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457" name="Google Shape;457;p24"/>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58" name="Google Shape;458;p24"/>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459" name="Google Shape;459;p24"/>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24"/>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Incident Commander</a:t>
              </a:r>
              <a:endParaRPr b="1" i="0" sz="1300" u="none" cap="none" strike="noStrike">
                <a:solidFill>
                  <a:srgbClr val="FF0000"/>
                </a:solidFill>
                <a:latin typeface="Montserrat"/>
                <a:ea typeface="Montserrat"/>
                <a:cs typeface="Montserrat"/>
                <a:sym typeface="Montserrat"/>
              </a:endParaRPr>
            </a:p>
          </p:txBody>
        </p:sp>
        <p:sp>
          <p:nvSpPr>
            <p:cNvPr id="461" name="Google Shape;461;p24"/>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24"/>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rgbClr val="FF6600"/>
                  </a:solidFill>
                  <a:latin typeface="Montserrat"/>
                  <a:ea typeface="Montserrat"/>
                  <a:cs typeface="Montserrat"/>
                  <a:sym typeface="Montserrat"/>
                </a:rPr>
                <a:t>Planning/ Intel Chief</a:t>
              </a:r>
              <a:endParaRPr b="1" i="0" u="none" cap="none" strike="noStrike">
                <a:solidFill>
                  <a:srgbClr val="000000"/>
                </a:solidFill>
                <a:latin typeface="Montserrat"/>
                <a:ea typeface="Montserrat"/>
                <a:cs typeface="Montserrat"/>
                <a:sym typeface="Montserrat"/>
              </a:endParaRPr>
            </a:p>
          </p:txBody>
        </p:sp>
        <p:sp>
          <p:nvSpPr>
            <p:cNvPr id="463" name="Google Shape;463;p24"/>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24"/>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rgbClr val="4A86E8"/>
                  </a:solidFill>
                  <a:latin typeface="Montserrat"/>
                  <a:ea typeface="Montserrat"/>
                  <a:cs typeface="Montserrat"/>
                  <a:sym typeface="Montserrat"/>
                </a:rPr>
                <a:t>Logistics Chief</a:t>
              </a:r>
              <a:endParaRPr b="1" i="0" u="none" cap="none" strike="noStrike">
                <a:solidFill>
                  <a:srgbClr val="4A86E8"/>
                </a:solidFill>
                <a:latin typeface="Montserrat"/>
                <a:ea typeface="Montserrat"/>
                <a:cs typeface="Montserrat"/>
                <a:sym typeface="Montserrat"/>
              </a:endParaRPr>
            </a:p>
          </p:txBody>
        </p:sp>
        <p:sp>
          <p:nvSpPr>
            <p:cNvPr id="465" name="Google Shape;465;p24"/>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24"/>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Operations</a:t>
              </a:r>
              <a:endParaRPr b="1" i="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Chief</a:t>
              </a:r>
              <a:endParaRPr b="1" i="0" u="none" cap="none" strike="noStrike">
                <a:solidFill>
                  <a:schemeClr val="dk1"/>
                </a:solidFill>
                <a:latin typeface="Montserrat"/>
                <a:ea typeface="Montserrat"/>
                <a:cs typeface="Montserrat"/>
                <a:sym typeface="Montserrat"/>
              </a:endParaRPr>
            </a:p>
          </p:txBody>
        </p:sp>
        <p:sp>
          <p:nvSpPr>
            <p:cNvPr id="467" name="Google Shape;467;p24"/>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24"/>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Finance/</a:t>
              </a:r>
              <a:endParaRPr b="1" i="0" sz="13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Admin Chief</a:t>
              </a:r>
              <a:endParaRPr b="1" i="0" sz="1300" u="none" cap="none" strike="noStrike">
                <a:solidFill>
                  <a:schemeClr val="dk1"/>
                </a:solidFill>
                <a:latin typeface="Montserrat"/>
                <a:ea typeface="Montserrat"/>
                <a:cs typeface="Montserrat"/>
                <a:sym typeface="Montserrat"/>
              </a:endParaRPr>
            </a:p>
          </p:txBody>
        </p:sp>
        <p:sp>
          <p:nvSpPr>
            <p:cNvPr id="469" name="Google Shape;469;p24"/>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24"/>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471" name="Google Shape;471;p24"/>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24"/>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a:solidFill>
                    <a:schemeClr val="dk1"/>
                  </a:solidFill>
                  <a:latin typeface="Montserrat"/>
                  <a:ea typeface="Montserrat"/>
                  <a:cs typeface="Montserrat"/>
                  <a:sym typeface="Montserrat"/>
                </a:rPr>
                <a:t>PIO</a:t>
              </a:r>
              <a:endParaRPr b="1" i="0" u="none" cap="none" strike="noStrike">
                <a:solidFill>
                  <a:schemeClr val="dk1"/>
                </a:solidFill>
                <a:latin typeface="Montserrat"/>
                <a:ea typeface="Montserrat"/>
                <a:cs typeface="Montserrat"/>
                <a:sym typeface="Montserrat"/>
              </a:endParaRPr>
            </a:p>
          </p:txBody>
        </p:sp>
        <p:sp>
          <p:nvSpPr>
            <p:cNvPr id="473" name="Google Shape;473;p24"/>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24"/>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Liaison Officer</a:t>
              </a:r>
              <a:endParaRPr b="1" i="0" u="none" cap="none" strike="noStrike">
                <a:solidFill>
                  <a:schemeClr val="dk1"/>
                </a:solidFill>
                <a:latin typeface="Montserrat"/>
                <a:ea typeface="Montserrat"/>
                <a:cs typeface="Montserrat"/>
                <a:sym typeface="Montserrat"/>
              </a:endParaRPr>
            </a:p>
          </p:txBody>
        </p:sp>
      </p:grpSp>
      <p:sp>
        <p:nvSpPr>
          <p:cNvPr id="475" name="Google Shape;475;p24"/>
          <p:cNvSpPr txBox="1"/>
          <p:nvPr>
            <p:ph idx="12" type="sldNum"/>
          </p:nvPr>
        </p:nvSpPr>
        <p:spPr>
          <a:xfrm>
            <a:off x="9335325" y="622450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3" name="Shape 483"/>
        <p:cNvGrpSpPr/>
        <p:nvPr/>
      </p:nvGrpSpPr>
      <p:grpSpPr>
        <a:xfrm>
          <a:off x="0" y="0"/>
          <a:ext cx="0" cy="0"/>
          <a:chOff x="0" y="0"/>
          <a:chExt cx="0" cy="0"/>
        </a:xfrm>
      </p:grpSpPr>
      <p:sp>
        <p:nvSpPr>
          <p:cNvPr id="484" name="Google Shape;484;p25"/>
          <p:cNvSpPr txBox="1"/>
          <p:nvPr>
            <p:ph type="title"/>
          </p:nvPr>
        </p:nvSpPr>
        <p:spPr>
          <a:xfrm>
            <a:off x="838200" y="847725"/>
            <a:ext cx="10515600" cy="670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Natural Disasters: Hurricanes</a:t>
            </a:r>
            <a:endParaRPr sz="3600">
              <a:latin typeface="Montserrat SemiBold"/>
              <a:ea typeface="Montserrat SemiBold"/>
              <a:cs typeface="Montserrat SemiBold"/>
              <a:sym typeface="Montserrat SemiBold"/>
            </a:endParaRPr>
          </a:p>
        </p:txBody>
      </p:sp>
      <p:sp>
        <p:nvSpPr>
          <p:cNvPr id="485" name="Google Shape;485;p25"/>
          <p:cNvSpPr txBox="1"/>
          <p:nvPr>
            <p:ph idx="1" type="body"/>
          </p:nvPr>
        </p:nvSpPr>
        <p:spPr>
          <a:xfrm>
            <a:off x="650450" y="1683600"/>
            <a:ext cx="6309300" cy="4488600"/>
          </a:xfrm>
          <a:prstGeom prst="rect">
            <a:avLst/>
          </a:prstGeom>
          <a:noFill/>
          <a:ln>
            <a:noFill/>
          </a:ln>
        </p:spPr>
        <p:txBody>
          <a:bodyPr anchorCtr="0" anchor="t" bIns="45700" lIns="91425" spcFirstLastPara="1" rIns="91425" wrap="square" tIns="45700">
            <a:normAutofit/>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A warming climate brings warmer oceans, providing energy for increased rainfall and wind speeds (SFI, 2011).</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 lines along the East and Gulf Coasts will experience more damage from wind, water, debris.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 will remain a critical part of response to hurricanes, providing transportation for first responders, response equipment, community supplies and access to hard-to-reach areas, making rail a key partner in the unified command for response and recovery.</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After Hurricane Katrina NS took only 16 days to lift 5 miles of track out of the water and back onto the Lake Pontchartrain Bridge (AAR, n.d.).</a:t>
            </a:r>
            <a:endParaRPr sz="1800">
              <a:latin typeface="Montserrat"/>
              <a:ea typeface="Montserrat"/>
              <a:cs typeface="Montserrat"/>
              <a:sym typeface="Montserrat"/>
            </a:endParaRPr>
          </a:p>
        </p:txBody>
      </p:sp>
      <p:pic>
        <p:nvPicPr>
          <p:cNvPr id="486" name="Google Shape;486;p25"/>
          <p:cNvPicPr preferRelativeResize="0"/>
          <p:nvPr>
            <p:ph idx="2" type="body"/>
          </p:nvPr>
        </p:nvPicPr>
        <p:blipFill rotWithShape="1">
          <a:blip r:embed="rId4">
            <a:alphaModFix/>
          </a:blip>
          <a:srcRect b="0" l="0" r="0" t="0"/>
          <a:stretch/>
        </p:blipFill>
        <p:spPr>
          <a:xfrm>
            <a:off x="7307225" y="1518425"/>
            <a:ext cx="4361700" cy="4361700"/>
          </a:xfrm>
          <a:prstGeom prst="rect">
            <a:avLst/>
          </a:prstGeom>
          <a:noFill/>
          <a:ln>
            <a:noFill/>
          </a:ln>
        </p:spPr>
      </p:pic>
      <p:sp>
        <p:nvSpPr>
          <p:cNvPr id="487" name="Google Shape;487;p25"/>
          <p:cNvSpPr txBox="1"/>
          <p:nvPr/>
        </p:nvSpPr>
        <p:spPr>
          <a:xfrm>
            <a:off x="7549175" y="5633825"/>
            <a:ext cx="3906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Post-hurricane ballast repair. Source: AAR, 2011.</a:t>
            </a:r>
            <a:endParaRPr i="0" sz="1000" u="none" cap="none" strike="noStrike">
              <a:solidFill>
                <a:srgbClr val="000000"/>
              </a:solidFill>
              <a:latin typeface="Montserrat Light"/>
              <a:ea typeface="Montserrat Light"/>
              <a:cs typeface="Montserrat Light"/>
              <a:sym typeface="Montserrat Light"/>
            </a:endParaRPr>
          </a:p>
        </p:txBody>
      </p:sp>
      <p:sp>
        <p:nvSpPr>
          <p:cNvPr id="488" name="Google Shape;488;p25"/>
          <p:cNvSpPr txBox="1"/>
          <p:nvPr>
            <p:ph idx="12" type="sldNum"/>
          </p:nvPr>
        </p:nvSpPr>
        <p:spPr>
          <a:xfrm>
            <a:off x="92939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6" name="Shape 496"/>
        <p:cNvGrpSpPr/>
        <p:nvPr/>
      </p:nvGrpSpPr>
      <p:grpSpPr>
        <a:xfrm>
          <a:off x="0" y="0"/>
          <a:ext cx="0" cy="0"/>
          <a:chOff x="0" y="0"/>
          <a:chExt cx="0" cy="0"/>
        </a:xfrm>
      </p:grpSpPr>
      <p:sp>
        <p:nvSpPr>
          <p:cNvPr id="497" name="Google Shape;497;p26"/>
          <p:cNvSpPr txBox="1"/>
          <p:nvPr>
            <p:ph type="title"/>
          </p:nvPr>
        </p:nvSpPr>
        <p:spPr>
          <a:xfrm>
            <a:off x="226750" y="419025"/>
            <a:ext cx="5829300" cy="63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Unified Command</a:t>
            </a:r>
            <a:endParaRPr sz="3600">
              <a:latin typeface="Montserrat SemiBold"/>
              <a:ea typeface="Montserrat SemiBold"/>
              <a:cs typeface="Montserrat SemiBold"/>
              <a:sym typeface="Montserrat SemiBold"/>
            </a:endParaRPr>
          </a:p>
        </p:txBody>
      </p:sp>
      <p:sp>
        <p:nvSpPr>
          <p:cNvPr id="498" name="Google Shape;498;p26"/>
          <p:cNvSpPr txBox="1"/>
          <p:nvPr>
            <p:ph idx="1" type="body"/>
          </p:nvPr>
        </p:nvSpPr>
        <p:spPr>
          <a:xfrm>
            <a:off x="148600" y="1126600"/>
            <a:ext cx="5985600" cy="56679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500"/>
              </a:spcBef>
              <a:spcAft>
                <a:spcPts val="0"/>
              </a:spcAft>
              <a:buSzPts val="1800"/>
              <a:buFont typeface="Montserrat"/>
              <a:buChar char="●"/>
            </a:pPr>
            <a:r>
              <a:rPr lang="en-US" sz="1800">
                <a:latin typeface="Montserrat"/>
                <a:ea typeface="Montserrat"/>
                <a:cs typeface="Montserrat"/>
                <a:sym typeface="Montserrat"/>
              </a:rPr>
              <a:t>Type of incident example – hurricane</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Fire is the Incident Commander whenever human life or hazardous materials are involved.</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Law Enforcement provides traffic control, evidence protection, and scene access control.</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Rail supports critical supply chains; may require that railroad damage assessment and expedient repairs begin immediately, to permit access to the disaster and delivery of essential goods and personnel.</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May include EMS for life saving services</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May include EPA for </a:t>
            </a:r>
            <a:r>
              <a:rPr lang="en-US" sz="1800">
                <a:latin typeface="Montserrat"/>
                <a:ea typeface="Montserrat"/>
                <a:cs typeface="Montserrat"/>
                <a:sym typeface="Montserrat"/>
              </a:rPr>
              <a:t>hazmat</a:t>
            </a:r>
            <a:r>
              <a:rPr lang="en-US" sz="1800">
                <a:latin typeface="Montserrat"/>
                <a:ea typeface="Montserrat"/>
                <a:cs typeface="Montserrat"/>
                <a:sym typeface="Montserrat"/>
              </a:rPr>
              <a:t> management &amp; clean-up</a:t>
            </a:r>
            <a:endParaRPr sz="1800">
              <a:latin typeface="Montserrat"/>
              <a:ea typeface="Montserrat"/>
              <a:cs typeface="Montserrat"/>
              <a:sym typeface="Montserrat"/>
            </a:endParaRPr>
          </a:p>
          <a:p>
            <a:pPr indent="-342900" lvl="1" marL="9144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May include Fish and Wildlife for environmental clean-up; Coast Guard for navigable waterways</a:t>
            </a:r>
            <a:endParaRPr sz="1800">
              <a:latin typeface="Montserrat"/>
              <a:ea typeface="Montserrat"/>
              <a:cs typeface="Montserrat"/>
              <a:sym typeface="Montserrat"/>
            </a:endParaRPr>
          </a:p>
        </p:txBody>
      </p:sp>
      <p:sp>
        <p:nvSpPr>
          <p:cNvPr id="499" name="Google Shape;499;p26"/>
          <p:cNvSpPr txBox="1"/>
          <p:nvPr/>
        </p:nvSpPr>
        <p:spPr>
          <a:xfrm>
            <a:off x="6515100" y="377600"/>
            <a:ext cx="5384700" cy="2304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1700">
                <a:solidFill>
                  <a:schemeClr val="dk1"/>
                </a:solidFill>
                <a:latin typeface="Montserrat"/>
                <a:ea typeface="Montserrat"/>
                <a:cs typeface="Montserrat"/>
                <a:sym typeface="Montserrat"/>
              </a:rPr>
              <a:t>“Unified command is a team effort that allows all agencies with jurisdictional responsibility for an incident, either geographical or functional, to participate in the management of the incident…developing and implementing a common set of incident objectives…without losing …agency authority, responsibility or accountability.” FEMA FOG, 2010, p. 6-2.</a:t>
            </a:r>
            <a:endParaRPr b="1" sz="1700">
              <a:latin typeface="Montserrat"/>
              <a:ea typeface="Montserrat"/>
              <a:cs typeface="Montserrat"/>
              <a:sym typeface="Montserrat"/>
            </a:endParaRPr>
          </a:p>
        </p:txBody>
      </p:sp>
      <p:grpSp>
        <p:nvGrpSpPr>
          <p:cNvPr id="500" name="Google Shape;500;p26"/>
          <p:cNvGrpSpPr/>
          <p:nvPr/>
        </p:nvGrpSpPr>
        <p:grpSpPr>
          <a:xfrm>
            <a:off x="6515110" y="2783375"/>
            <a:ext cx="5265325" cy="3238761"/>
            <a:chOff x="6235710" y="2783375"/>
            <a:chExt cx="5265325" cy="3238761"/>
          </a:xfrm>
        </p:grpSpPr>
        <p:sp>
          <p:nvSpPr>
            <p:cNvPr id="501" name="Google Shape;501;p26"/>
            <p:cNvSpPr/>
            <p:nvPr/>
          </p:nvSpPr>
          <p:spPr>
            <a:xfrm>
              <a:off x="8749016" y="3599566"/>
              <a:ext cx="119531" cy="133065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502" name="Google Shape;502;p26"/>
            <p:cNvSpPr/>
            <p:nvPr/>
          </p:nvSpPr>
          <p:spPr>
            <a:xfrm>
              <a:off x="8868426" y="3599566"/>
              <a:ext cx="119531" cy="523166"/>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503" name="Google Shape;503;p26"/>
            <p:cNvSpPr/>
            <p:nvPr/>
          </p:nvSpPr>
          <p:spPr>
            <a:xfrm>
              <a:off x="8762768" y="3599566"/>
              <a:ext cx="74554" cy="530011"/>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504" name="Google Shape;504;p26"/>
            <p:cNvSpPr/>
            <p:nvPr/>
          </p:nvSpPr>
          <p:spPr>
            <a:xfrm>
              <a:off x="8868426" y="3599566"/>
              <a:ext cx="2064051" cy="1853816"/>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05" name="Google Shape;505;p26"/>
            <p:cNvSpPr/>
            <p:nvPr/>
          </p:nvSpPr>
          <p:spPr>
            <a:xfrm>
              <a:off x="8868426" y="3599566"/>
              <a:ext cx="688099" cy="1853816"/>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06" name="Google Shape;506;p26"/>
            <p:cNvSpPr/>
            <p:nvPr/>
          </p:nvSpPr>
          <p:spPr>
            <a:xfrm>
              <a:off x="8180395" y="3599566"/>
              <a:ext cx="688099" cy="1853816"/>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07" name="Google Shape;507;p26"/>
            <p:cNvSpPr/>
            <p:nvPr/>
          </p:nvSpPr>
          <p:spPr>
            <a:xfrm>
              <a:off x="6804331" y="3599566"/>
              <a:ext cx="2064051" cy="1853816"/>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08" name="Google Shape;508;p26"/>
            <p:cNvSpPr/>
            <p:nvPr/>
          </p:nvSpPr>
          <p:spPr>
            <a:xfrm>
              <a:off x="7662775" y="2783500"/>
              <a:ext cx="2462100" cy="8160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6"/>
            <p:cNvSpPr txBox="1"/>
            <p:nvPr/>
          </p:nvSpPr>
          <p:spPr>
            <a:xfrm>
              <a:off x="7662850" y="2783375"/>
              <a:ext cx="2462100" cy="8160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300" u="none" cap="none" strike="noStrike">
                  <a:solidFill>
                    <a:srgbClr val="FF0000"/>
                  </a:solidFill>
                  <a:latin typeface="Montserrat"/>
                  <a:ea typeface="Montserrat"/>
                  <a:cs typeface="Montserrat"/>
                  <a:sym typeface="Montserrat"/>
                </a:rPr>
                <a:t>Incident Commander</a:t>
              </a:r>
              <a:endParaRPr b="1" i="0" sz="1300" u="none" cap="none" strike="noStrike">
                <a:solidFill>
                  <a:srgbClr val="FF0000"/>
                </a:solidFill>
                <a:latin typeface="Montserrat"/>
                <a:ea typeface="Montserrat"/>
                <a:cs typeface="Montserrat"/>
                <a:sym typeface="Montserrat"/>
              </a:endParaRPr>
            </a:p>
            <a:p>
              <a:pPr indent="0" lvl="0" marL="0" marR="0" rtl="0" algn="ctr">
                <a:lnSpc>
                  <a:spcPct val="90000"/>
                </a:lnSpc>
                <a:spcBef>
                  <a:spcPts val="0"/>
                </a:spcBef>
                <a:spcAft>
                  <a:spcPts val="0"/>
                </a:spcAft>
                <a:buClr>
                  <a:srgbClr val="FF0000"/>
                </a:buClr>
                <a:buSzPts val="1600"/>
                <a:buFont typeface="Calibri"/>
                <a:buNone/>
              </a:pPr>
              <a:r>
                <a:rPr b="1" lang="en-US" sz="1300">
                  <a:solidFill>
                    <a:srgbClr val="FF0000"/>
                  </a:solidFill>
                  <a:latin typeface="Montserrat"/>
                  <a:ea typeface="Montserrat"/>
                  <a:cs typeface="Montserrat"/>
                  <a:sym typeface="Montserrat"/>
                </a:rPr>
                <a:t>Unified Command:</a:t>
              </a:r>
              <a:endParaRPr b="1" sz="1300">
                <a:solidFill>
                  <a:srgbClr val="FF0000"/>
                </a:solidFill>
                <a:latin typeface="Montserrat"/>
                <a:ea typeface="Montserrat"/>
                <a:cs typeface="Montserrat"/>
                <a:sym typeface="Montserrat"/>
              </a:endParaRPr>
            </a:p>
            <a:p>
              <a:pPr indent="0" lvl="0" marL="0" marR="0" rtl="0" algn="ctr">
                <a:lnSpc>
                  <a:spcPct val="90000"/>
                </a:lnSpc>
                <a:spcBef>
                  <a:spcPts val="0"/>
                </a:spcBef>
                <a:spcAft>
                  <a:spcPts val="0"/>
                </a:spcAft>
                <a:buClr>
                  <a:srgbClr val="FF0000"/>
                </a:buClr>
                <a:buSzPts val="1600"/>
                <a:buFont typeface="Calibri"/>
                <a:buNone/>
              </a:pPr>
              <a:r>
                <a:rPr b="1" lang="en-US" sz="1300">
                  <a:solidFill>
                    <a:srgbClr val="FF0000"/>
                  </a:solidFill>
                  <a:latin typeface="Montserrat"/>
                  <a:ea typeface="Montserrat"/>
                  <a:cs typeface="Montserrat"/>
                  <a:sym typeface="Montserrat"/>
                </a:rPr>
                <a:t>Fire, Law, Transportation</a:t>
              </a:r>
              <a:endParaRPr b="1" sz="1300">
                <a:solidFill>
                  <a:srgbClr val="FF0000"/>
                </a:solidFill>
                <a:latin typeface="Montserrat"/>
                <a:ea typeface="Montserrat"/>
                <a:cs typeface="Montserrat"/>
                <a:sym typeface="Montserrat"/>
              </a:endParaRPr>
            </a:p>
          </p:txBody>
        </p:sp>
        <p:sp>
          <p:nvSpPr>
            <p:cNvPr id="510" name="Google Shape;510;p26"/>
            <p:cNvSpPr/>
            <p:nvPr/>
          </p:nvSpPr>
          <p:spPr>
            <a:xfrm>
              <a:off x="6235710"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6"/>
            <p:cNvSpPr txBox="1"/>
            <p:nvPr/>
          </p:nvSpPr>
          <p:spPr>
            <a:xfrm>
              <a:off x="6235710"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rgbClr val="FF6600"/>
                  </a:solidFill>
                  <a:latin typeface="Montserrat"/>
                  <a:ea typeface="Montserrat"/>
                  <a:cs typeface="Montserrat"/>
                  <a:sym typeface="Montserrat"/>
                </a:rPr>
                <a:t>Planning/ Intel Chief</a:t>
              </a:r>
              <a:endParaRPr b="1" i="0" u="none" cap="none" strike="noStrike">
                <a:solidFill>
                  <a:srgbClr val="000000"/>
                </a:solidFill>
                <a:latin typeface="Montserrat"/>
                <a:ea typeface="Montserrat"/>
                <a:cs typeface="Montserrat"/>
                <a:sym typeface="Montserrat"/>
              </a:endParaRPr>
            </a:p>
          </p:txBody>
        </p:sp>
        <p:sp>
          <p:nvSpPr>
            <p:cNvPr id="512" name="Google Shape;512;p26"/>
            <p:cNvSpPr/>
            <p:nvPr/>
          </p:nvSpPr>
          <p:spPr>
            <a:xfrm>
              <a:off x="7611774"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6"/>
            <p:cNvSpPr txBox="1"/>
            <p:nvPr/>
          </p:nvSpPr>
          <p:spPr>
            <a:xfrm>
              <a:off x="7611774"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rgbClr val="4A86E8"/>
                  </a:solidFill>
                  <a:latin typeface="Montserrat"/>
                  <a:ea typeface="Montserrat"/>
                  <a:cs typeface="Montserrat"/>
                  <a:sym typeface="Montserrat"/>
                </a:rPr>
                <a:t>Logistics Chief</a:t>
              </a:r>
              <a:endParaRPr b="1" i="0" u="none" cap="none" strike="noStrike">
                <a:solidFill>
                  <a:srgbClr val="4A86E8"/>
                </a:solidFill>
                <a:latin typeface="Montserrat"/>
                <a:ea typeface="Montserrat"/>
                <a:cs typeface="Montserrat"/>
                <a:sym typeface="Montserrat"/>
              </a:endParaRPr>
            </a:p>
          </p:txBody>
        </p:sp>
        <p:sp>
          <p:nvSpPr>
            <p:cNvPr id="514" name="Google Shape;514;p26"/>
            <p:cNvSpPr/>
            <p:nvPr/>
          </p:nvSpPr>
          <p:spPr>
            <a:xfrm>
              <a:off x="8987836"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6"/>
            <p:cNvSpPr txBox="1"/>
            <p:nvPr/>
          </p:nvSpPr>
          <p:spPr>
            <a:xfrm>
              <a:off x="8987836"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Operations</a:t>
              </a:r>
              <a:endParaRPr b="1" i="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Chief</a:t>
              </a:r>
              <a:endParaRPr b="1" i="0" u="none" cap="none" strike="noStrike">
                <a:solidFill>
                  <a:schemeClr val="dk1"/>
                </a:solidFill>
                <a:latin typeface="Montserrat"/>
                <a:ea typeface="Montserrat"/>
                <a:cs typeface="Montserrat"/>
                <a:sym typeface="Montserrat"/>
              </a:endParaRPr>
            </a:p>
          </p:txBody>
        </p:sp>
        <p:sp>
          <p:nvSpPr>
            <p:cNvPr id="516" name="Google Shape;516;p26"/>
            <p:cNvSpPr/>
            <p:nvPr/>
          </p:nvSpPr>
          <p:spPr>
            <a:xfrm>
              <a:off x="10363900" y="545349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6"/>
            <p:cNvSpPr txBox="1"/>
            <p:nvPr/>
          </p:nvSpPr>
          <p:spPr>
            <a:xfrm>
              <a:off x="10363900" y="5453498"/>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Finance/</a:t>
              </a:r>
              <a:endParaRPr b="1" i="0" sz="130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sz="1300" u="none" cap="none" strike="noStrike">
                  <a:solidFill>
                    <a:schemeClr val="dk1"/>
                  </a:solidFill>
                  <a:latin typeface="Montserrat"/>
                  <a:ea typeface="Montserrat"/>
                  <a:cs typeface="Montserrat"/>
                  <a:sym typeface="Montserrat"/>
                </a:rPr>
                <a:t>Admin Chief</a:t>
              </a:r>
              <a:endParaRPr b="1" i="0" sz="1300" u="none" cap="none" strike="noStrike">
                <a:solidFill>
                  <a:schemeClr val="dk1"/>
                </a:solidFill>
                <a:latin typeface="Montserrat"/>
                <a:ea typeface="Montserrat"/>
                <a:cs typeface="Montserrat"/>
                <a:sym typeface="Montserrat"/>
              </a:endParaRPr>
            </a:p>
          </p:txBody>
        </p:sp>
        <p:sp>
          <p:nvSpPr>
            <p:cNvPr id="518" name="Google Shape;518;p26"/>
            <p:cNvSpPr/>
            <p:nvPr/>
          </p:nvSpPr>
          <p:spPr>
            <a:xfrm>
              <a:off x="7662778" y="3845138"/>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6"/>
            <p:cNvSpPr txBox="1"/>
            <p:nvPr/>
          </p:nvSpPr>
          <p:spPr>
            <a:xfrm>
              <a:off x="7662778" y="3838425"/>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520" name="Google Shape;520;p26"/>
            <p:cNvSpPr/>
            <p:nvPr/>
          </p:nvSpPr>
          <p:spPr>
            <a:xfrm>
              <a:off x="8987836" y="3838416"/>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6"/>
            <p:cNvSpPr txBox="1"/>
            <p:nvPr/>
          </p:nvSpPr>
          <p:spPr>
            <a:xfrm>
              <a:off x="8987836" y="3838437"/>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a:solidFill>
                    <a:schemeClr val="dk1"/>
                  </a:solidFill>
                  <a:latin typeface="Montserrat"/>
                  <a:ea typeface="Montserrat"/>
                  <a:cs typeface="Montserrat"/>
                  <a:sym typeface="Montserrat"/>
                </a:rPr>
                <a:t>PIO</a:t>
              </a:r>
              <a:endParaRPr b="1" i="0" u="none" cap="none" strike="noStrike">
                <a:solidFill>
                  <a:schemeClr val="dk1"/>
                </a:solidFill>
                <a:latin typeface="Montserrat"/>
                <a:ea typeface="Montserrat"/>
                <a:cs typeface="Montserrat"/>
                <a:sym typeface="Montserrat"/>
              </a:endParaRPr>
            </a:p>
          </p:txBody>
        </p:sp>
        <p:sp>
          <p:nvSpPr>
            <p:cNvPr id="522" name="Google Shape;522;p26"/>
            <p:cNvSpPr/>
            <p:nvPr/>
          </p:nvSpPr>
          <p:spPr>
            <a:xfrm>
              <a:off x="7611774" y="4645957"/>
              <a:ext cx="1137135" cy="568637"/>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26"/>
            <p:cNvSpPr txBox="1"/>
            <p:nvPr/>
          </p:nvSpPr>
          <p:spPr>
            <a:xfrm>
              <a:off x="7611774" y="4649339"/>
              <a:ext cx="1137135" cy="568637"/>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Liaison Officer</a:t>
              </a:r>
              <a:endParaRPr b="1" i="0" u="none" cap="none" strike="noStrike">
                <a:solidFill>
                  <a:schemeClr val="dk1"/>
                </a:solidFill>
                <a:latin typeface="Montserrat"/>
                <a:ea typeface="Montserrat"/>
                <a:cs typeface="Montserrat"/>
                <a:sym typeface="Montserrat"/>
              </a:endParaRPr>
            </a:p>
          </p:txBody>
        </p:sp>
      </p:grpSp>
      <p:sp>
        <p:nvSpPr>
          <p:cNvPr id="524" name="Google Shape;524;p26"/>
          <p:cNvSpPr txBox="1"/>
          <p:nvPr>
            <p:ph idx="12" type="sldNum"/>
          </p:nvPr>
        </p:nvSpPr>
        <p:spPr>
          <a:xfrm>
            <a:off x="93042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2" name="Shape 532"/>
        <p:cNvGrpSpPr/>
        <p:nvPr/>
      </p:nvGrpSpPr>
      <p:grpSpPr>
        <a:xfrm>
          <a:off x="0" y="0"/>
          <a:ext cx="0" cy="0"/>
          <a:chOff x="0" y="0"/>
          <a:chExt cx="0" cy="0"/>
        </a:xfrm>
      </p:grpSpPr>
      <p:sp>
        <p:nvSpPr>
          <p:cNvPr id="533" name="Google Shape;533;p27"/>
          <p:cNvSpPr txBox="1"/>
          <p:nvPr>
            <p:ph type="title"/>
          </p:nvPr>
        </p:nvSpPr>
        <p:spPr>
          <a:xfrm>
            <a:off x="579200" y="302975"/>
            <a:ext cx="6403200" cy="1067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500">
                <a:latin typeface="Montserrat SemiBold"/>
                <a:ea typeface="Montserrat SemiBold"/>
                <a:cs typeface="Montserrat SemiBold"/>
                <a:sym typeface="Montserrat SemiBold"/>
              </a:rPr>
              <a:t>Flood washout of </a:t>
            </a:r>
            <a:endParaRPr sz="35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500">
                <a:latin typeface="Montserrat SemiBold"/>
                <a:ea typeface="Montserrat SemiBold"/>
                <a:cs typeface="Montserrat SemiBold"/>
                <a:sym typeface="Montserrat SemiBold"/>
              </a:rPr>
              <a:t>rail lines</a:t>
            </a:r>
            <a:endParaRPr sz="3500">
              <a:latin typeface="Montserrat SemiBold"/>
              <a:ea typeface="Montserrat SemiBold"/>
              <a:cs typeface="Montserrat SemiBold"/>
              <a:sym typeface="Montserrat SemiBold"/>
            </a:endParaRPr>
          </a:p>
        </p:txBody>
      </p:sp>
      <p:sp>
        <p:nvSpPr>
          <p:cNvPr id="534" name="Google Shape;534;p27"/>
          <p:cNvSpPr txBox="1"/>
          <p:nvPr>
            <p:ph idx="1" type="body"/>
          </p:nvPr>
        </p:nvSpPr>
        <p:spPr>
          <a:xfrm>
            <a:off x="579188" y="1432874"/>
            <a:ext cx="5557800" cy="4744200"/>
          </a:xfrm>
          <a:prstGeom prst="rect">
            <a:avLst/>
          </a:prstGeom>
          <a:noFill/>
          <a:ln>
            <a:noFill/>
          </a:ln>
        </p:spPr>
        <p:txBody>
          <a:bodyPr anchorCtr="0" anchor="t" bIns="45700" lIns="91425" spcFirstLastPara="1" rIns="91425" wrap="square" tIns="45700">
            <a:noAutofit/>
          </a:bodyPr>
          <a:lstStyle/>
          <a:p>
            <a:pPr indent="-205105"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High water can weaken rail bridges, wash away ballast, and damage signals and trackside monitoring equipment (AAR, n.d.).</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8 states along the Gulf Coast are already seeing damage from sea level rise; 38% of the US population lives in coastal counties (Solecki and Friedman, 2021).</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Sea level rise and storm surge are already impacting west coast railroads, such as the Los Angeles to San Diego freight corridor that is experiencing mudslides from the hillsides and undermining from sea level rise.</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Once the initial emergency is resolved and life safety assured, the Incident Command may pass to rail as the facility owner, coordinating with state and federal agencies to complete recovery and repairs.</a:t>
            </a:r>
            <a:endParaRPr sz="1800">
              <a:latin typeface="Montserrat"/>
              <a:ea typeface="Montserrat"/>
              <a:cs typeface="Montserrat"/>
              <a:sym typeface="Montserrat"/>
            </a:endParaRPr>
          </a:p>
        </p:txBody>
      </p:sp>
      <p:pic>
        <p:nvPicPr>
          <p:cNvPr id="535" name="Google Shape;535;p27"/>
          <p:cNvPicPr preferRelativeResize="0"/>
          <p:nvPr>
            <p:ph idx="2" type="body"/>
          </p:nvPr>
        </p:nvPicPr>
        <p:blipFill rotWithShape="1">
          <a:blip r:embed="rId4">
            <a:alphaModFix/>
          </a:blip>
          <a:srcRect b="0" l="0" r="0" t="0"/>
          <a:stretch/>
        </p:blipFill>
        <p:spPr>
          <a:xfrm>
            <a:off x="7026901" y="365125"/>
            <a:ext cx="4615500" cy="2735100"/>
          </a:xfrm>
          <a:prstGeom prst="rect">
            <a:avLst/>
          </a:prstGeom>
          <a:noFill/>
          <a:ln>
            <a:noFill/>
          </a:ln>
        </p:spPr>
      </p:pic>
      <p:sp>
        <p:nvSpPr>
          <p:cNvPr id="536" name="Google Shape;536;p27"/>
          <p:cNvSpPr txBox="1"/>
          <p:nvPr/>
        </p:nvSpPr>
        <p:spPr>
          <a:xfrm>
            <a:off x="7026890" y="3100323"/>
            <a:ext cx="4179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LOSSAN corridor. Source: SANDAG, 2023 2023.20</a:t>
            </a:r>
            <a:endParaRPr i="0" sz="1000" u="none" cap="none" strike="noStrike">
              <a:solidFill>
                <a:schemeClr val="lt1"/>
              </a:solidFill>
              <a:latin typeface="Montserrat Light"/>
              <a:ea typeface="Montserrat Light"/>
              <a:cs typeface="Montserrat Light"/>
              <a:sym typeface="Montserrat Light"/>
            </a:endParaRPr>
          </a:p>
        </p:txBody>
      </p:sp>
      <p:pic>
        <p:nvPicPr>
          <p:cNvPr id="537" name="Google Shape;537;p27"/>
          <p:cNvPicPr preferRelativeResize="0"/>
          <p:nvPr/>
        </p:nvPicPr>
        <p:blipFill rotWithShape="1">
          <a:blip r:embed="rId5">
            <a:alphaModFix/>
          </a:blip>
          <a:srcRect b="0" l="0" r="0" t="0"/>
          <a:stretch/>
        </p:blipFill>
        <p:spPr>
          <a:xfrm>
            <a:off x="7026901" y="3553325"/>
            <a:ext cx="4615647" cy="2651288"/>
          </a:xfrm>
          <a:prstGeom prst="rect">
            <a:avLst/>
          </a:prstGeom>
          <a:noFill/>
          <a:ln>
            <a:noFill/>
          </a:ln>
        </p:spPr>
      </p:pic>
      <p:sp>
        <p:nvSpPr>
          <p:cNvPr id="538" name="Google Shape;538;p27"/>
          <p:cNvSpPr txBox="1"/>
          <p:nvPr/>
        </p:nvSpPr>
        <p:spPr>
          <a:xfrm>
            <a:off x="7026901" y="6219500"/>
            <a:ext cx="5097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LOSSAN at Mariposa Point. Source: Caltrans, 2023.</a:t>
            </a:r>
            <a:endParaRPr i="0" sz="1000" u="none" cap="none" strike="noStrike">
              <a:solidFill>
                <a:schemeClr val="lt1"/>
              </a:solidFill>
              <a:latin typeface="Montserrat Light"/>
              <a:ea typeface="Montserrat Light"/>
              <a:cs typeface="Montserrat Light"/>
              <a:sym typeface="Montserrat Light"/>
            </a:endParaRPr>
          </a:p>
        </p:txBody>
      </p:sp>
      <p:sp>
        <p:nvSpPr>
          <p:cNvPr id="539" name="Google Shape;539;p27"/>
          <p:cNvSpPr txBox="1"/>
          <p:nvPr>
            <p:ph idx="12" type="sldNum"/>
          </p:nvPr>
        </p:nvSpPr>
        <p:spPr>
          <a:xfrm>
            <a:off x="9324975" y="621950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7" name="Shape 547"/>
        <p:cNvGrpSpPr/>
        <p:nvPr/>
      </p:nvGrpSpPr>
      <p:grpSpPr>
        <a:xfrm>
          <a:off x="0" y="0"/>
          <a:ext cx="0" cy="0"/>
          <a:chOff x="0" y="0"/>
          <a:chExt cx="0" cy="0"/>
        </a:xfrm>
      </p:grpSpPr>
      <p:sp>
        <p:nvSpPr>
          <p:cNvPr id="548" name="Google Shape;548;p28"/>
          <p:cNvSpPr txBox="1"/>
          <p:nvPr>
            <p:ph idx="2" type="body"/>
          </p:nvPr>
        </p:nvSpPr>
        <p:spPr>
          <a:xfrm>
            <a:off x="5693790" y="1825625"/>
            <a:ext cx="6165130" cy="4351338"/>
          </a:xfrm>
          <a:prstGeom prst="rect">
            <a:avLst/>
          </a:prstGeom>
          <a:noFill/>
          <a:ln>
            <a:noFill/>
          </a:ln>
        </p:spPr>
        <p:txBody>
          <a:bodyPr anchorCtr="0" anchor="t" bIns="45700" lIns="91425" spcFirstLastPara="1" rIns="91425" wrap="square" tIns="45700">
            <a:normAutofit/>
          </a:bodyPr>
          <a:lstStyle/>
          <a:p>
            <a:pPr indent="-19177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Report to existing Incident Commander</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Assume command from another agency whose work is done</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Continue the Incident Command until all railroad-related issues are successfully completed</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Close out the Incident or transfer the command to another agency with responsibility for the remaining issues</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For example, to EPA for environmental remediation</a:t>
            </a:r>
            <a:endParaRPr sz="1800">
              <a:latin typeface="Montserrat"/>
              <a:ea typeface="Montserrat"/>
              <a:cs typeface="Montserrat"/>
              <a:sym typeface="Montserrat"/>
            </a:endParaRPr>
          </a:p>
          <a:p>
            <a:pPr indent="-19177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brief video Number 2 on transferring IC is available at:</a:t>
            </a:r>
            <a:br>
              <a:rPr lang="en-US" sz="1800">
                <a:latin typeface="Montserrat"/>
                <a:ea typeface="Montserrat"/>
                <a:cs typeface="Montserrat"/>
                <a:sym typeface="Montserrat"/>
              </a:rPr>
            </a:br>
            <a:r>
              <a:rPr lang="en-US" sz="1000" u="sng">
                <a:solidFill>
                  <a:srgbClr val="1155CC"/>
                </a:solidFill>
                <a:latin typeface="Montserrat"/>
                <a:ea typeface="Montserrat"/>
                <a:cs typeface="Montserrat"/>
                <a:sym typeface="Montserrat"/>
                <a:hlinkClick r:id="rId4">
                  <a:extLst>
                    <a:ext uri="{A12FA001-AC4F-418D-AE19-62706E023703}">
                      <ahyp:hlinkClr val="tx"/>
                    </a:ext>
                  </a:extLst>
                </a:hlinkClick>
              </a:rPr>
              <a:t>https://vimeo.com/showcase/11005939</a:t>
            </a:r>
            <a:r>
              <a:rPr lang="en-US" sz="1800">
                <a:latin typeface="Montserrat"/>
                <a:ea typeface="Montserrat"/>
                <a:cs typeface="Montserrat"/>
                <a:sym typeface="Montserrat"/>
              </a:rPr>
              <a:t> </a:t>
            </a:r>
            <a:endParaRPr sz="1800">
              <a:latin typeface="Montserrat"/>
              <a:ea typeface="Montserrat"/>
              <a:cs typeface="Montserrat"/>
              <a:sym typeface="Montserrat"/>
            </a:endParaRPr>
          </a:p>
        </p:txBody>
      </p:sp>
      <p:sp>
        <p:nvSpPr>
          <p:cNvPr id="549" name="Google Shape;549;p28"/>
          <p:cNvSpPr txBox="1"/>
          <p:nvPr>
            <p:ph type="title"/>
          </p:nvPr>
        </p:nvSpPr>
        <p:spPr>
          <a:xfrm>
            <a:off x="5693800" y="631925"/>
            <a:ext cx="6209400" cy="1056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Assume Command: Transfer of Command</a:t>
            </a:r>
            <a:endParaRPr sz="3600">
              <a:latin typeface="Montserrat SemiBold"/>
              <a:ea typeface="Montserrat SemiBold"/>
              <a:cs typeface="Montserrat SemiBold"/>
              <a:sym typeface="Montserrat SemiBold"/>
            </a:endParaRPr>
          </a:p>
        </p:txBody>
      </p:sp>
      <p:sp>
        <p:nvSpPr>
          <p:cNvPr id="550" name="Google Shape;550;p28"/>
          <p:cNvSpPr txBox="1"/>
          <p:nvPr/>
        </p:nvSpPr>
        <p:spPr>
          <a:xfrm>
            <a:off x="652186" y="3169602"/>
            <a:ext cx="43374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ACE Train mudslide and derailment, 2023</a:t>
            </a:r>
            <a:endParaRPr i="0" sz="1000" u="none" cap="none" strike="noStrike">
              <a:solidFill>
                <a:srgbClr val="000000"/>
              </a:solidFill>
              <a:latin typeface="Montserrat Light"/>
              <a:ea typeface="Montserrat Light"/>
              <a:cs typeface="Montserrat Light"/>
              <a:sym typeface="Montserrat Light"/>
            </a:endParaRPr>
          </a:p>
        </p:txBody>
      </p:sp>
      <p:pic>
        <p:nvPicPr>
          <p:cNvPr id="551" name="Google Shape;551;p28"/>
          <p:cNvPicPr preferRelativeResize="0"/>
          <p:nvPr/>
        </p:nvPicPr>
        <p:blipFill rotWithShape="1">
          <a:blip r:embed="rId5">
            <a:alphaModFix/>
          </a:blip>
          <a:srcRect b="0" l="0" r="0" t="0"/>
          <a:stretch/>
        </p:blipFill>
        <p:spPr>
          <a:xfrm>
            <a:off x="610275" y="247293"/>
            <a:ext cx="4379186" cy="2922308"/>
          </a:xfrm>
          <a:prstGeom prst="rect">
            <a:avLst/>
          </a:prstGeom>
          <a:noFill/>
          <a:ln>
            <a:noFill/>
          </a:ln>
        </p:spPr>
      </p:pic>
      <p:grpSp>
        <p:nvGrpSpPr>
          <p:cNvPr id="552" name="Google Shape;552;p28"/>
          <p:cNvGrpSpPr/>
          <p:nvPr/>
        </p:nvGrpSpPr>
        <p:grpSpPr>
          <a:xfrm>
            <a:off x="610493" y="3576210"/>
            <a:ext cx="4379370" cy="2307775"/>
            <a:chOff x="5548939" y="1593608"/>
            <a:chExt cx="6462107" cy="3670709"/>
          </a:xfrm>
        </p:grpSpPr>
        <p:sp>
          <p:nvSpPr>
            <p:cNvPr id="553" name="Google Shape;553;p28"/>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554" name="Google Shape;554;p28"/>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555" name="Google Shape;555;p28"/>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556" name="Google Shape;556;p28"/>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57" name="Google Shape;557;p28"/>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558" name="Google Shape;558;p28"/>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59" name="Google Shape;559;p28"/>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560" name="Google Shape;560;p28"/>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28"/>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100" u="none" cap="none" strike="noStrike">
                  <a:solidFill>
                    <a:srgbClr val="FF0000"/>
                  </a:solidFill>
                  <a:latin typeface="Montserrat"/>
                  <a:ea typeface="Montserrat"/>
                  <a:cs typeface="Montserrat"/>
                  <a:sym typeface="Montserrat"/>
                </a:rPr>
                <a:t>Incident Commander</a:t>
              </a:r>
              <a:endParaRPr b="1" i="0" sz="1100" u="none" cap="none" strike="noStrike">
                <a:solidFill>
                  <a:srgbClr val="FF0000"/>
                </a:solidFill>
                <a:latin typeface="Montserrat"/>
                <a:ea typeface="Montserrat"/>
                <a:cs typeface="Montserrat"/>
                <a:sym typeface="Montserrat"/>
              </a:endParaRPr>
            </a:p>
          </p:txBody>
        </p:sp>
        <p:sp>
          <p:nvSpPr>
            <p:cNvPr id="562" name="Google Shape;562;p28"/>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28"/>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200" u="none" cap="none" strike="noStrike">
                  <a:solidFill>
                    <a:srgbClr val="FF6600"/>
                  </a:solidFill>
                  <a:latin typeface="Montserrat"/>
                  <a:ea typeface="Montserrat"/>
                  <a:cs typeface="Montserrat"/>
                  <a:sym typeface="Montserrat"/>
                </a:rPr>
                <a:t>Planning/ Intel Chief</a:t>
              </a:r>
              <a:endParaRPr b="1" i="0" sz="1200" u="none" cap="none" strike="noStrike">
                <a:solidFill>
                  <a:srgbClr val="000000"/>
                </a:solidFill>
                <a:latin typeface="Montserrat"/>
                <a:ea typeface="Montserrat"/>
                <a:cs typeface="Montserrat"/>
                <a:sym typeface="Montserrat"/>
              </a:endParaRPr>
            </a:p>
          </p:txBody>
        </p:sp>
        <p:sp>
          <p:nvSpPr>
            <p:cNvPr id="564" name="Google Shape;564;p28"/>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28"/>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200" u="none" cap="none" strike="noStrike">
                  <a:solidFill>
                    <a:srgbClr val="4A86E8"/>
                  </a:solidFill>
                  <a:latin typeface="Montserrat"/>
                  <a:ea typeface="Montserrat"/>
                  <a:cs typeface="Montserrat"/>
                  <a:sym typeface="Montserrat"/>
                </a:rPr>
                <a:t>Logistics Chief</a:t>
              </a:r>
              <a:endParaRPr b="1" i="0" sz="1200" u="none" cap="none" strike="noStrike">
                <a:solidFill>
                  <a:srgbClr val="4A86E8"/>
                </a:solidFill>
                <a:latin typeface="Montserrat"/>
                <a:ea typeface="Montserrat"/>
                <a:cs typeface="Montserrat"/>
                <a:sym typeface="Montserrat"/>
              </a:endParaRPr>
            </a:p>
          </p:txBody>
        </p:sp>
        <p:sp>
          <p:nvSpPr>
            <p:cNvPr id="566" name="Google Shape;566;p28"/>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28"/>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sz="1200">
                  <a:solidFill>
                    <a:schemeClr val="dk1"/>
                  </a:solidFill>
                  <a:latin typeface="Montserrat"/>
                  <a:ea typeface="Montserrat"/>
                  <a:cs typeface="Montserrat"/>
                  <a:sym typeface="Montserrat"/>
                </a:rPr>
                <a:t>Operations Chief</a:t>
              </a:r>
              <a:endParaRPr b="1" i="0" sz="1200" u="none" cap="none" strike="noStrike">
                <a:solidFill>
                  <a:schemeClr val="dk1"/>
                </a:solidFill>
                <a:latin typeface="Montserrat"/>
                <a:ea typeface="Montserrat"/>
                <a:cs typeface="Montserrat"/>
                <a:sym typeface="Montserrat"/>
              </a:endParaRPr>
            </a:p>
          </p:txBody>
        </p:sp>
        <p:sp>
          <p:nvSpPr>
            <p:cNvPr id="568" name="Google Shape;568;p28"/>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28"/>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100" u="none" cap="none" strike="noStrike">
                  <a:solidFill>
                    <a:schemeClr val="dk1"/>
                  </a:solidFill>
                  <a:latin typeface="Montserrat"/>
                  <a:ea typeface="Montserrat"/>
                  <a:cs typeface="Montserrat"/>
                  <a:sym typeface="Montserrat"/>
                </a:rPr>
                <a:t>Finance/</a:t>
              </a:r>
              <a:r>
                <a:rPr b="1" lang="en-US" sz="1100">
                  <a:solidFill>
                    <a:schemeClr val="dk1"/>
                  </a:solidFill>
                  <a:latin typeface="Montserrat"/>
                  <a:ea typeface="Montserrat"/>
                  <a:cs typeface="Montserrat"/>
                  <a:sym typeface="Montserrat"/>
                </a:rPr>
                <a:t> </a:t>
              </a:r>
              <a:r>
                <a:rPr b="1" i="0" lang="en-US" sz="1100" u="none" cap="none" strike="noStrike">
                  <a:solidFill>
                    <a:schemeClr val="dk1"/>
                  </a:solidFill>
                  <a:latin typeface="Montserrat"/>
                  <a:ea typeface="Montserrat"/>
                  <a:cs typeface="Montserrat"/>
                  <a:sym typeface="Montserrat"/>
                </a:rPr>
                <a:t>Admin Chief</a:t>
              </a:r>
              <a:endParaRPr b="1" i="0" sz="1100" u="none" cap="none" strike="noStrike">
                <a:solidFill>
                  <a:schemeClr val="dk1"/>
                </a:solidFill>
                <a:latin typeface="Montserrat"/>
                <a:ea typeface="Montserrat"/>
                <a:cs typeface="Montserrat"/>
                <a:sym typeface="Montserrat"/>
              </a:endParaRPr>
            </a:p>
          </p:txBody>
        </p:sp>
        <p:sp>
          <p:nvSpPr>
            <p:cNvPr id="570" name="Google Shape;570;p28"/>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28"/>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200" u="none" cap="none" strike="noStrike">
                  <a:solidFill>
                    <a:srgbClr val="3008DC"/>
                  </a:solidFill>
                  <a:latin typeface="Montserrat"/>
                  <a:ea typeface="Montserrat"/>
                  <a:cs typeface="Montserrat"/>
                  <a:sym typeface="Montserrat"/>
                </a:rPr>
                <a:t>Safety Officer</a:t>
              </a:r>
              <a:endParaRPr b="1" i="0" sz="1200" u="none" cap="none" strike="noStrike">
                <a:solidFill>
                  <a:srgbClr val="000000"/>
                </a:solidFill>
                <a:latin typeface="Montserrat"/>
                <a:ea typeface="Montserrat"/>
                <a:cs typeface="Montserrat"/>
                <a:sym typeface="Montserrat"/>
              </a:endParaRPr>
            </a:p>
          </p:txBody>
        </p:sp>
        <p:sp>
          <p:nvSpPr>
            <p:cNvPr id="572" name="Google Shape;572;p28"/>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28"/>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a:solidFill>
                    <a:schemeClr val="dk1"/>
                  </a:solidFill>
                  <a:latin typeface="Montserrat"/>
                  <a:ea typeface="Montserrat"/>
                  <a:cs typeface="Montserrat"/>
                  <a:sym typeface="Montserrat"/>
                </a:rPr>
                <a:t>PIO</a:t>
              </a:r>
              <a:endParaRPr b="1" i="0" u="none" cap="none" strike="noStrike">
                <a:solidFill>
                  <a:schemeClr val="dk1"/>
                </a:solidFill>
                <a:latin typeface="Montserrat"/>
                <a:ea typeface="Montserrat"/>
                <a:cs typeface="Montserrat"/>
                <a:sym typeface="Montserrat"/>
              </a:endParaRPr>
            </a:p>
          </p:txBody>
        </p:sp>
        <p:sp>
          <p:nvSpPr>
            <p:cNvPr id="574" name="Google Shape;574;p28"/>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8"/>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200" u="none" cap="none" strike="noStrike">
                  <a:solidFill>
                    <a:schemeClr val="dk1"/>
                  </a:solidFill>
                  <a:latin typeface="Montserrat"/>
                  <a:ea typeface="Montserrat"/>
                  <a:cs typeface="Montserrat"/>
                  <a:sym typeface="Montserrat"/>
                </a:rPr>
                <a:t>Liaison Officer</a:t>
              </a:r>
              <a:endParaRPr b="1" i="0" sz="1200" u="none" cap="none" strike="noStrike">
                <a:solidFill>
                  <a:schemeClr val="dk1"/>
                </a:solidFill>
                <a:latin typeface="Montserrat"/>
                <a:ea typeface="Montserrat"/>
                <a:cs typeface="Montserrat"/>
                <a:sym typeface="Montserrat"/>
              </a:endParaRPr>
            </a:p>
          </p:txBody>
        </p:sp>
      </p:grpSp>
      <p:sp>
        <p:nvSpPr>
          <p:cNvPr id="576" name="Google Shape;576;p28"/>
          <p:cNvSpPr txBox="1"/>
          <p:nvPr>
            <p:ph idx="12" type="sldNum"/>
          </p:nvPr>
        </p:nvSpPr>
        <p:spPr>
          <a:xfrm>
            <a:off x="9314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4" name="Shape 584"/>
        <p:cNvGrpSpPr/>
        <p:nvPr/>
      </p:nvGrpSpPr>
      <p:grpSpPr>
        <a:xfrm>
          <a:off x="0" y="0"/>
          <a:ext cx="0" cy="0"/>
          <a:chOff x="0" y="0"/>
          <a:chExt cx="0" cy="0"/>
        </a:xfrm>
      </p:grpSpPr>
      <p:sp>
        <p:nvSpPr>
          <p:cNvPr id="585" name="Google Shape;585;p29"/>
          <p:cNvSpPr txBox="1"/>
          <p:nvPr>
            <p:ph type="title"/>
          </p:nvPr>
        </p:nvSpPr>
        <p:spPr>
          <a:xfrm>
            <a:off x="703525" y="1056338"/>
            <a:ext cx="5926500" cy="6462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22222"/>
              <a:buFont typeface="Calibri"/>
              <a:buNone/>
            </a:pPr>
            <a:r>
              <a:rPr lang="en-US" sz="3600">
                <a:latin typeface="Montserrat SemiBold"/>
                <a:ea typeface="Montserrat SemiBold"/>
                <a:cs typeface="Montserrat SemiBold"/>
                <a:sym typeface="Montserrat SemiBold"/>
              </a:rPr>
              <a:t>Disaster adjacent to </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ct val="122222"/>
              <a:buFont typeface="Calibri"/>
              <a:buNone/>
            </a:pPr>
            <a:r>
              <a:rPr lang="en-US" sz="3600">
                <a:latin typeface="Montserrat SemiBold"/>
                <a:ea typeface="Montserrat SemiBold"/>
                <a:cs typeface="Montserrat SemiBold"/>
                <a:sym typeface="Montserrat SemiBold"/>
              </a:rPr>
              <a:t>rail lines</a:t>
            </a:r>
            <a:endParaRPr sz="3600">
              <a:latin typeface="Montserrat SemiBold"/>
              <a:ea typeface="Montserrat SemiBold"/>
              <a:cs typeface="Montserrat SemiBold"/>
              <a:sym typeface="Montserrat SemiBold"/>
            </a:endParaRPr>
          </a:p>
        </p:txBody>
      </p:sp>
      <p:sp>
        <p:nvSpPr>
          <p:cNvPr id="586" name="Google Shape;586;p29"/>
          <p:cNvSpPr txBox="1"/>
          <p:nvPr>
            <p:ph idx="1" type="body"/>
          </p:nvPr>
        </p:nvSpPr>
        <p:spPr>
          <a:xfrm>
            <a:off x="703525" y="2275163"/>
            <a:ext cx="5481000" cy="31263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In remote areas rail lines may run parallel to country roads, where public safety responders are few.</a:t>
            </a:r>
            <a:endParaRPr sz="1800">
              <a:latin typeface="Montserrat"/>
              <a:ea typeface="Montserrat"/>
              <a:cs typeface="Montserrat"/>
              <a:sym typeface="Montserrat"/>
            </a:endParaRPr>
          </a:p>
          <a:p>
            <a:pPr indent="-342900" lvl="0" marL="457200" rtl="0" algn="l">
              <a:lnSpc>
                <a:spcPct val="115000"/>
              </a:lnSpc>
              <a:spcBef>
                <a:spcPts val="0"/>
              </a:spcBef>
              <a:spcAft>
                <a:spcPts val="0"/>
              </a:spcAft>
              <a:buSzPts val="1800"/>
              <a:buFont typeface="Montserrat"/>
              <a:buChar char="●"/>
            </a:pPr>
            <a:r>
              <a:rPr lang="en-US" sz="1800">
                <a:latin typeface="Montserrat"/>
                <a:ea typeface="Montserrat"/>
                <a:cs typeface="Montserrat"/>
                <a:sym typeface="Montserrat"/>
              </a:rPr>
              <a:t>An accident on the country road may occur adjacent to where a rail maintenance crew is working. They might start ICS while awaiting the arrival of fire, medical and law enforcement personnel.</a:t>
            </a:r>
            <a:endParaRPr sz="1800">
              <a:latin typeface="Montserrat"/>
              <a:ea typeface="Montserrat"/>
              <a:cs typeface="Montserrat"/>
              <a:sym typeface="Montserrat"/>
            </a:endParaRPr>
          </a:p>
        </p:txBody>
      </p:sp>
      <p:pic>
        <p:nvPicPr>
          <p:cNvPr id="587" name="Google Shape;587;p29"/>
          <p:cNvPicPr preferRelativeResize="0"/>
          <p:nvPr>
            <p:ph idx="2" type="body"/>
          </p:nvPr>
        </p:nvPicPr>
        <p:blipFill rotWithShape="1">
          <a:blip r:embed="rId4">
            <a:alphaModFix/>
          </a:blip>
          <a:srcRect b="0" l="0" r="0" t="0"/>
          <a:stretch/>
        </p:blipFill>
        <p:spPr>
          <a:xfrm>
            <a:off x="6854715" y="1053306"/>
            <a:ext cx="4351200" cy="4351200"/>
          </a:xfrm>
          <a:prstGeom prst="rect">
            <a:avLst/>
          </a:prstGeom>
          <a:noFill/>
          <a:ln>
            <a:noFill/>
          </a:ln>
        </p:spPr>
      </p:pic>
      <p:sp>
        <p:nvSpPr>
          <p:cNvPr id="588" name="Google Shape;588;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6 20 24</a:t>
            </a:r>
            <a:endParaRPr/>
          </a:p>
        </p:txBody>
      </p:sp>
      <p:sp>
        <p:nvSpPr>
          <p:cNvPr id="589" name="Google Shape;589;p29"/>
          <p:cNvSpPr txBox="1"/>
          <p:nvPr>
            <p:ph idx="12" type="sldNum"/>
          </p:nvPr>
        </p:nvSpPr>
        <p:spPr>
          <a:xfrm>
            <a:off x="92939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90" name="Google Shape;590;p29"/>
          <p:cNvSpPr txBox="1"/>
          <p:nvPr/>
        </p:nvSpPr>
        <p:spPr>
          <a:xfrm>
            <a:off x="6854725" y="5404500"/>
            <a:ext cx="435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Car hits train tamper, assisted by railroad crew.</a:t>
            </a:r>
            <a:endParaRPr i="0" sz="1000" u="none" cap="none" strike="noStrike">
              <a:solidFill>
                <a:srgbClr val="000000"/>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Source: Creative Commons.</a:t>
            </a:r>
            <a:endParaRPr i="0" sz="1000" u="none" cap="none" strike="noStrike">
              <a:solidFill>
                <a:srgbClr val="000000"/>
              </a:solidFill>
              <a:latin typeface="Montserrat Light"/>
              <a:ea typeface="Montserrat Light"/>
              <a:cs typeface="Montserrat Light"/>
              <a:sym typeface="Montserrat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3"/>
          <p:cNvSpPr txBox="1"/>
          <p:nvPr>
            <p:ph type="title"/>
          </p:nvPr>
        </p:nvSpPr>
        <p:spPr>
          <a:xfrm>
            <a:off x="360650" y="454000"/>
            <a:ext cx="11699700" cy="1200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and Climate Change:</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Role of Rail In Emergency Management</a:t>
            </a:r>
            <a:endParaRPr sz="3600">
              <a:latin typeface="Montserrat SemiBold"/>
              <a:ea typeface="Montserrat SemiBold"/>
              <a:cs typeface="Montserrat SemiBold"/>
              <a:sym typeface="Montserrat SemiBold"/>
            </a:endParaRPr>
          </a:p>
        </p:txBody>
      </p:sp>
      <p:sp>
        <p:nvSpPr>
          <p:cNvPr id="117" name="Google Shape;117;p3"/>
          <p:cNvSpPr txBox="1"/>
          <p:nvPr>
            <p:ph idx="2" type="body"/>
          </p:nvPr>
        </p:nvSpPr>
        <p:spPr>
          <a:xfrm>
            <a:off x="6390175" y="1826475"/>
            <a:ext cx="4846800" cy="4341300"/>
          </a:xfrm>
          <a:prstGeom prst="rect">
            <a:avLst/>
          </a:prstGeom>
          <a:noFill/>
          <a:ln>
            <a:noFill/>
          </a:ln>
        </p:spPr>
        <p:txBody>
          <a:bodyPr anchorCtr="0" anchor="t" bIns="45700" lIns="91425" spcFirstLastPara="1" rIns="91425" wrap="square" tIns="45700">
            <a:normAutofit/>
          </a:bodyPr>
          <a:lstStyle/>
          <a:p>
            <a:pPr indent="-184150" lvl="0" marL="228600" rtl="0" algn="l">
              <a:lnSpc>
                <a:spcPct val="100000"/>
              </a:lnSpc>
              <a:spcBef>
                <a:spcPts val="0"/>
              </a:spcBef>
              <a:spcAft>
                <a:spcPts val="0"/>
              </a:spcAft>
              <a:buClr>
                <a:schemeClr val="dk1"/>
              </a:buClr>
              <a:buSzPts val="2100"/>
              <a:buFont typeface="Montserrat SemiBold"/>
              <a:buChar char="●"/>
            </a:pPr>
            <a:r>
              <a:rPr lang="en-US" sz="2100">
                <a:latin typeface="Montserrat SemiBold"/>
                <a:ea typeface="Montserrat SemiBold"/>
                <a:cs typeface="Montserrat SemiBold"/>
                <a:sym typeface="Montserrat SemiBold"/>
              </a:rPr>
              <a:t>Today’s learning goals:</a:t>
            </a:r>
            <a:endParaRPr sz="2100">
              <a:latin typeface="Montserrat SemiBold"/>
              <a:ea typeface="Montserrat SemiBold"/>
              <a:cs typeface="Montserrat SemiBold"/>
              <a:sym typeface="Montserrat SemiBold"/>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Review the role of railroads in climate change-related emergencies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Review ICS roles and terminology</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Consider the application of ICS to climate change situations on the railroad</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Introduction of ICS resources</a:t>
            </a:r>
            <a:endParaRPr sz="1800">
              <a:latin typeface="Montserrat"/>
              <a:ea typeface="Montserrat"/>
              <a:cs typeface="Montserrat"/>
              <a:sym typeface="Montserrat"/>
            </a:endParaRPr>
          </a:p>
          <a:p>
            <a:pPr indent="-2159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Supervisor’s folder</a:t>
            </a:r>
            <a:endParaRPr sz="1800">
              <a:latin typeface="Montserrat"/>
              <a:ea typeface="Montserrat"/>
              <a:cs typeface="Montserrat"/>
              <a:sym typeface="Montserrat"/>
            </a:endParaRPr>
          </a:p>
          <a:p>
            <a:pPr indent="-2159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Quick Reference Cards</a:t>
            </a:r>
            <a:endParaRPr sz="1800">
              <a:latin typeface="Montserrat"/>
              <a:ea typeface="Montserrat"/>
              <a:cs typeface="Montserrat"/>
              <a:sym typeface="Montserrat"/>
            </a:endParaRPr>
          </a:p>
          <a:p>
            <a:pPr indent="-2159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Sand table exercises</a:t>
            </a:r>
            <a:endParaRPr sz="1800">
              <a:latin typeface="Montserrat"/>
              <a:ea typeface="Montserrat"/>
              <a:cs typeface="Montserrat"/>
              <a:sym typeface="Montserrat"/>
            </a:endParaRPr>
          </a:p>
        </p:txBody>
      </p:sp>
      <p:pic>
        <p:nvPicPr>
          <p:cNvPr descr="A photo showing one of several railroad bridges that were washed away by Hurricane Ian in Southwest Florida." id="118" name="Google Shape;118;p3"/>
          <p:cNvPicPr preferRelativeResize="0"/>
          <p:nvPr/>
        </p:nvPicPr>
        <p:blipFill rotWithShape="1">
          <a:blip r:embed="rId4">
            <a:alphaModFix/>
          </a:blip>
          <a:srcRect b="0" l="0" r="0" t="0"/>
          <a:stretch/>
        </p:blipFill>
        <p:spPr>
          <a:xfrm>
            <a:off x="360660" y="1826464"/>
            <a:ext cx="5544038" cy="3120596"/>
          </a:xfrm>
          <a:prstGeom prst="rect">
            <a:avLst/>
          </a:prstGeom>
          <a:noFill/>
          <a:ln>
            <a:noFill/>
          </a:ln>
        </p:spPr>
      </p:pic>
      <p:sp>
        <p:nvSpPr>
          <p:cNvPr id="119" name="Google Shape;119;p3"/>
          <p:cNvSpPr txBox="1"/>
          <p:nvPr/>
        </p:nvSpPr>
        <p:spPr>
          <a:xfrm>
            <a:off x="360673" y="4998650"/>
            <a:ext cx="55440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Florida freight rail bridge destroyed by Hurricane Ian, 2022. Source: Fox Weather, 10/5/22,</a:t>
            </a:r>
            <a:r>
              <a:rPr lang="en-US" sz="1000">
                <a:solidFill>
                  <a:schemeClr val="dk1"/>
                </a:solidFill>
                <a:latin typeface="Montserrat Light"/>
                <a:ea typeface="Montserrat Light"/>
                <a:cs typeface="Montserrat Light"/>
                <a:sym typeface="Montserrat Light"/>
              </a:rPr>
              <a:t> </a:t>
            </a:r>
            <a:r>
              <a:rPr i="0" lang="en-US" sz="1000" u="sng" cap="none" strike="noStrike">
                <a:solidFill>
                  <a:srgbClr val="1155CC"/>
                </a:solidFill>
                <a:latin typeface="Montserrat Light"/>
                <a:ea typeface="Montserrat Light"/>
                <a:cs typeface="Montserrat Light"/>
                <a:sym typeface="Montserrat Light"/>
                <a:hlinkClick r:id="rId5">
                  <a:extLst>
                    <a:ext uri="{A12FA001-AC4F-418D-AE19-62706E023703}">
                      <ahyp:hlinkClr val="tx"/>
                    </a:ext>
                  </a:extLst>
                </a:hlinkClick>
              </a:rPr>
              <a:t>https://www.foxweather.com/extreme-weather/florida-railroad-bridges-washed-away-supply-line-hurricane-ian</a:t>
            </a:r>
            <a:r>
              <a:rPr i="0" lang="en-US" sz="1000" u="none" cap="none" strike="noStrike">
                <a:solidFill>
                  <a:srgbClr val="1155CC"/>
                </a:solidFill>
                <a:latin typeface="Montserrat Light"/>
                <a:ea typeface="Montserrat Light"/>
                <a:cs typeface="Montserrat Light"/>
                <a:sym typeface="Montserrat Light"/>
              </a:rPr>
              <a:t> </a:t>
            </a:r>
            <a:endParaRPr i="0" sz="1000" u="none" cap="none" strike="noStrike">
              <a:solidFill>
                <a:srgbClr val="1155CC"/>
              </a:solidFill>
              <a:latin typeface="Montserrat Light"/>
              <a:ea typeface="Montserrat Light"/>
              <a:cs typeface="Montserrat Light"/>
              <a:sym typeface="Montserrat Light"/>
            </a:endParaRPr>
          </a:p>
        </p:txBody>
      </p:sp>
      <p:sp>
        <p:nvSpPr>
          <p:cNvPr id="120" name="Google Shape;120;p3"/>
          <p:cNvSpPr txBox="1"/>
          <p:nvPr>
            <p:ph idx="12" type="sldNum"/>
          </p:nvPr>
        </p:nvSpPr>
        <p:spPr>
          <a:xfrm>
            <a:off x="92525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8" name="Shape 598"/>
        <p:cNvGrpSpPr/>
        <p:nvPr/>
      </p:nvGrpSpPr>
      <p:grpSpPr>
        <a:xfrm>
          <a:off x="0" y="0"/>
          <a:ext cx="0" cy="0"/>
          <a:chOff x="0" y="0"/>
          <a:chExt cx="0" cy="0"/>
        </a:xfrm>
      </p:grpSpPr>
      <p:sp>
        <p:nvSpPr>
          <p:cNvPr id="599" name="Google Shape;599;p30"/>
          <p:cNvSpPr txBox="1"/>
          <p:nvPr>
            <p:ph type="title"/>
          </p:nvPr>
        </p:nvSpPr>
        <p:spPr>
          <a:xfrm>
            <a:off x="591163" y="1047675"/>
            <a:ext cx="5372400" cy="1600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Incident Command:</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Starting Incident Command</a:t>
            </a:r>
            <a:endParaRPr sz="3600">
              <a:latin typeface="Montserrat SemiBold"/>
              <a:ea typeface="Montserrat SemiBold"/>
              <a:cs typeface="Montserrat SemiBold"/>
              <a:sym typeface="Montserrat SemiBold"/>
            </a:endParaRPr>
          </a:p>
        </p:txBody>
      </p:sp>
      <p:pic>
        <p:nvPicPr>
          <p:cNvPr id="600" name="Google Shape;600;p30"/>
          <p:cNvPicPr preferRelativeResize="0"/>
          <p:nvPr>
            <p:ph idx="2" type="pic"/>
          </p:nvPr>
        </p:nvPicPr>
        <p:blipFill rotWithShape="1">
          <a:blip r:embed="rId4">
            <a:alphaModFix/>
          </a:blip>
          <a:srcRect b="0" l="7763" r="7762" t="0"/>
          <a:stretch/>
        </p:blipFill>
        <p:spPr>
          <a:xfrm>
            <a:off x="7169912" y="457200"/>
            <a:ext cx="4066970" cy="3211300"/>
          </a:xfrm>
          <a:prstGeom prst="rect">
            <a:avLst/>
          </a:prstGeom>
          <a:noFill/>
          <a:ln>
            <a:noFill/>
          </a:ln>
        </p:spPr>
      </p:pic>
      <p:sp>
        <p:nvSpPr>
          <p:cNvPr id="601" name="Google Shape;601;p30"/>
          <p:cNvSpPr txBox="1"/>
          <p:nvPr>
            <p:ph idx="1" type="body"/>
          </p:nvPr>
        </p:nvSpPr>
        <p:spPr>
          <a:xfrm>
            <a:off x="591175" y="2842175"/>
            <a:ext cx="5085900" cy="2845200"/>
          </a:xfrm>
          <a:prstGeom prst="rect">
            <a:avLst/>
          </a:prstGeom>
          <a:noFill/>
          <a:ln>
            <a:noFill/>
          </a:ln>
        </p:spPr>
        <p:txBody>
          <a:bodyPr anchorCtr="0" anchor="t" bIns="45700" lIns="91425" spcFirstLastPara="1" rIns="91425" wrap="square" tIns="45700">
            <a:normAutofit/>
          </a:bodyPr>
          <a:lstStyle/>
          <a:p>
            <a:pPr indent="-398780" lvl="0" marL="4572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Event on an isolated road</a:t>
            </a:r>
            <a:endParaRPr sz="1800">
              <a:latin typeface="Montserrat"/>
              <a:ea typeface="Montserrat"/>
              <a:cs typeface="Montserrat"/>
              <a:sym typeface="Montserrat"/>
            </a:endParaRPr>
          </a:p>
          <a:p>
            <a:pPr indent="-398780" lvl="0" marL="4572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Railroad personnel are first on the scene, there doing maintenance</a:t>
            </a:r>
            <a:endParaRPr sz="1800">
              <a:latin typeface="Montserrat"/>
              <a:ea typeface="Montserrat"/>
              <a:cs typeface="Montserrat"/>
              <a:sym typeface="Montserrat"/>
            </a:endParaRPr>
          </a:p>
          <a:p>
            <a:pPr indent="-398780" lvl="0" marL="4572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Supervisor starts ICS using the folder</a:t>
            </a:r>
            <a:endParaRPr sz="1800">
              <a:latin typeface="Montserrat"/>
              <a:ea typeface="Montserrat"/>
              <a:cs typeface="Montserrat"/>
              <a:sym typeface="Montserrat"/>
            </a:endParaRPr>
          </a:p>
          <a:p>
            <a:pPr indent="-398780" lvl="0" marL="4572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brief video Number 1 on starting IC is available at:</a:t>
            </a:r>
            <a:br>
              <a:rPr lang="en-US" sz="1800">
                <a:latin typeface="Montserrat"/>
                <a:ea typeface="Montserrat"/>
                <a:cs typeface="Montserrat"/>
                <a:sym typeface="Montserrat"/>
              </a:rPr>
            </a:br>
            <a:r>
              <a:rPr lang="en-US" sz="1000" u="sng">
                <a:solidFill>
                  <a:srgbClr val="1155CC"/>
                </a:solidFill>
                <a:latin typeface="Montserrat"/>
                <a:ea typeface="Montserrat"/>
                <a:cs typeface="Montserrat"/>
                <a:sym typeface="Montserrat"/>
                <a:hlinkClick r:id="rId5">
                  <a:extLst>
                    <a:ext uri="{A12FA001-AC4F-418D-AE19-62706E023703}">
                      <ahyp:hlinkClr val="tx"/>
                    </a:ext>
                  </a:extLst>
                </a:hlinkClick>
              </a:rPr>
              <a:t>https://vimeo.com/showcase/11005939</a:t>
            </a:r>
            <a:endParaRPr sz="1000">
              <a:solidFill>
                <a:srgbClr val="1155CC"/>
              </a:solidFill>
              <a:latin typeface="Montserrat"/>
              <a:ea typeface="Montserrat"/>
              <a:cs typeface="Montserrat"/>
              <a:sym typeface="Montserrat"/>
            </a:endParaRPr>
          </a:p>
        </p:txBody>
      </p:sp>
      <p:grpSp>
        <p:nvGrpSpPr>
          <p:cNvPr id="602" name="Google Shape;602;p30"/>
          <p:cNvGrpSpPr/>
          <p:nvPr/>
        </p:nvGrpSpPr>
        <p:grpSpPr>
          <a:xfrm>
            <a:off x="6785924" y="3808367"/>
            <a:ext cx="4834948" cy="2547839"/>
            <a:chOff x="5548939" y="1593608"/>
            <a:chExt cx="6462107" cy="3670709"/>
          </a:xfrm>
        </p:grpSpPr>
        <p:sp>
          <p:nvSpPr>
            <p:cNvPr id="603" name="Google Shape;603;p30"/>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chemeClr val="lt1"/>
              </a:solidFill>
              <a:prstDash val="solid"/>
              <a:miter lim="800000"/>
              <a:headEnd len="sm" w="sm" type="none"/>
              <a:tailEnd len="sm" w="sm" type="none"/>
            </a:ln>
          </p:spPr>
        </p:sp>
        <p:sp>
          <p:nvSpPr>
            <p:cNvPr id="604" name="Google Shape;604;p30"/>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chemeClr val="lt1"/>
              </a:solidFill>
              <a:prstDash val="solid"/>
              <a:miter lim="800000"/>
              <a:headEnd len="sm" w="sm" type="none"/>
              <a:tailEnd len="sm" w="sm" type="none"/>
            </a:ln>
          </p:spPr>
        </p:sp>
        <p:sp>
          <p:nvSpPr>
            <p:cNvPr id="605" name="Google Shape;605;p30"/>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chemeClr val="lt1"/>
              </a:solidFill>
              <a:prstDash val="solid"/>
              <a:miter lim="800000"/>
              <a:headEnd len="sm" w="sm" type="none"/>
              <a:tailEnd len="sm" w="sm" type="none"/>
            </a:ln>
          </p:spPr>
        </p:sp>
        <p:sp>
          <p:nvSpPr>
            <p:cNvPr id="606" name="Google Shape;606;p30"/>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607" name="Google Shape;607;p30"/>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chemeClr val="lt1"/>
              </a:solidFill>
              <a:prstDash val="solid"/>
              <a:miter lim="800000"/>
              <a:headEnd len="sm" w="sm" type="none"/>
              <a:tailEnd len="sm" w="sm" type="none"/>
            </a:ln>
          </p:spPr>
        </p:sp>
        <p:sp>
          <p:nvSpPr>
            <p:cNvPr id="608" name="Google Shape;608;p30"/>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609" name="Google Shape;609;p30"/>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chemeClr val="lt1"/>
              </a:solidFill>
              <a:prstDash val="solid"/>
              <a:miter lim="800000"/>
              <a:headEnd len="sm" w="sm" type="none"/>
              <a:tailEnd len="sm" w="sm" type="none"/>
            </a:ln>
          </p:spPr>
        </p:sp>
        <p:sp>
          <p:nvSpPr>
            <p:cNvPr id="610" name="Google Shape;610;p30"/>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30"/>
            <p:cNvSpPr txBox="1"/>
            <p:nvPr/>
          </p:nvSpPr>
          <p:spPr>
            <a:xfrm>
              <a:off x="8082192" y="159360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sz="1100" u="none" cap="none" strike="noStrike">
                  <a:solidFill>
                    <a:srgbClr val="FF0000"/>
                  </a:solidFill>
                  <a:latin typeface="Montserrat"/>
                  <a:ea typeface="Montserrat"/>
                  <a:cs typeface="Montserrat"/>
                  <a:sym typeface="Montserrat"/>
                </a:rPr>
                <a:t>Incident Commander</a:t>
              </a:r>
              <a:endParaRPr b="1" i="0" sz="1100" u="none" cap="none" strike="noStrike">
                <a:solidFill>
                  <a:srgbClr val="FF0000"/>
                </a:solidFill>
                <a:latin typeface="Montserrat"/>
                <a:ea typeface="Montserrat"/>
                <a:cs typeface="Montserrat"/>
                <a:sym typeface="Montserrat"/>
              </a:endParaRPr>
            </a:p>
          </p:txBody>
        </p:sp>
        <p:sp>
          <p:nvSpPr>
            <p:cNvPr id="612" name="Google Shape;612;p30"/>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0"/>
            <p:cNvSpPr txBox="1"/>
            <p:nvPr/>
          </p:nvSpPr>
          <p:spPr>
            <a:xfrm>
              <a:off x="5548939"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sz="1200" u="none" cap="none" strike="noStrike">
                  <a:solidFill>
                    <a:srgbClr val="FF6600"/>
                  </a:solidFill>
                  <a:latin typeface="Montserrat"/>
                  <a:ea typeface="Montserrat"/>
                  <a:cs typeface="Montserrat"/>
                  <a:sym typeface="Montserrat"/>
                </a:rPr>
                <a:t>Planning/ Intel Chief</a:t>
              </a:r>
              <a:endParaRPr b="1" i="0" sz="1200" u="none" cap="none" strike="noStrike">
                <a:solidFill>
                  <a:srgbClr val="000000"/>
                </a:solidFill>
                <a:latin typeface="Montserrat"/>
                <a:ea typeface="Montserrat"/>
                <a:cs typeface="Montserrat"/>
                <a:sym typeface="Montserrat"/>
              </a:endParaRPr>
            </a:p>
          </p:txBody>
        </p:sp>
        <p:sp>
          <p:nvSpPr>
            <p:cNvPr id="614" name="Google Shape;614;p30"/>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30"/>
            <p:cNvSpPr txBox="1"/>
            <p:nvPr/>
          </p:nvSpPr>
          <p:spPr>
            <a:xfrm>
              <a:off x="7237775"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sz="1200" u="none" cap="none" strike="noStrike">
                  <a:solidFill>
                    <a:srgbClr val="4A86E8"/>
                  </a:solidFill>
                  <a:latin typeface="Montserrat"/>
                  <a:ea typeface="Montserrat"/>
                  <a:cs typeface="Montserrat"/>
                  <a:sym typeface="Montserrat"/>
                </a:rPr>
                <a:t>Logistics Chief</a:t>
              </a:r>
              <a:endParaRPr b="1" i="0" sz="1200" u="none" cap="none" strike="noStrike">
                <a:solidFill>
                  <a:srgbClr val="4A86E8"/>
                </a:solidFill>
                <a:latin typeface="Montserrat"/>
                <a:ea typeface="Montserrat"/>
                <a:cs typeface="Montserrat"/>
                <a:sym typeface="Montserrat"/>
              </a:endParaRPr>
            </a:p>
          </p:txBody>
        </p:sp>
        <p:sp>
          <p:nvSpPr>
            <p:cNvPr id="616" name="Google Shape;616;p30"/>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30"/>
            <p:cNvSpPr txBox="1"/>
            <p:nvPr/>
          </p:nvSpPr>
          <p:spPr>
            <a:xfrm>
              <a:off x="8926610"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sz="1200">
                  <a:solidFill>
                    <a:schemeClr val="dk1"/>
                  </a:solidFill>
                  <a:latin typeface="Montserrat"/>
                  <a:ea typeface="Montserrat"/>
                  <a:cs typeface="Montserrat"/>
                  <a:sym typeface="Montserrat"/>
                </a:rPr>
                <a:t>Operations Chief</a:t>
              </a:r>
              <a:endParaRPr b="1" i="0" sz="1200" u="none" cap="none" strike="noStrike">
                <a:solidFill>
                  <a:schemeClr val="dk1"/>
                </a:solidFill>
                <a:latin typeface="Montserrat"/>
                <a:ea typeface="Montserrat"/>
                <a:cs typeface="Montserrat"/>
                <a:sym typeface="Montserrat"/>
              </a:endParaRPr>
            </a:p>
          </p:txBody>
        </p:sp>
        <p:sp>
          <p:nvSpPr>
            <p:cNvPr id="618" name="Google Shape;618;p30"/>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0"/>
            <p:cNvSpPr txBox="1"/>
            <p:nvPr/>
          </p:nvSpPr>
          <p:spPr>
            <a:xfrm>
              <a:off x="10615446" y="4566517"/>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100" u="none" cap="none" strike="noStrike">
                  <a:solidFill>
                    <a:schemeClr val="dk1"/>
                  </a:solidFill>
                  <a:latin typeface="Montserrat"/>
                  <a:ea typeface="Montserrat"/>
                  <a:cs typeface="Montserrat"/>
                  <a:sym typeface="Montserrat"/>
                </a:rPr>
                <a:t>Finance/</a:t>
              </a:r>
              <a:r>
                <a:rPr b="1" lang="en-US" sz="1100">
                  <a:solidFill>
                    <a:schemeClr val="dk1"/>
                  </a:solidFill>
                  <a:latin typeface="Montserrat"/>
                  <a:ea typeface="Montserrat"/>
                  <a:cs typeface="Montserrat"/>
                  <a:sym typeface="Montserrat"/>
                </a:rPr>
                <a:t> </a:t>
              </a:r>
              <a:r>
                <a:rPr b="1" i="0" lang="en-US" sz="1100" u="none" cap="none" strike="noStrike">
                  <a:solidFill>
                    <a:schemeClr val="dk1"/>
                  </a:solidFill>
                  <a:latin typeface="Montserrat"/>
                  <a:ea typeface="Montserrat"/>
                  <a:cs typeface="Montserrat"/>
                  <a:sym typeface="Montserrat"/>
                </a:rPr>
                <a:t>Admin Chief</a:t>
              </a:r>
              <a:endParaRPr b="1" i="0" sz="1100" u="none" cap="none" strike="noStrike">
                <a:solidFill>
                  <a:schemeClr val="dk1"/>
                </a:solidFill>
                <a:latin typeface="Montserrat"/>
                <a:ea typeface="Montserrat"/>
                <a:cs typeface="Montserrat"/>
                <a:sym typeface="Montserrat"/>
              </a:endParaRPr>
            </a:p>
          </p:txBody>
        </p:sp>
        <p:sp>
          <p:nvSpPr>
            <p:cNvPr id="620" name="Google Shape;620;p30"/>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0"/>
            <p:cNvSpPr txBox="1"/>
            <p:nvPr/>
          </p:nvSpPr>
          <p:spPr>
            <a:xfrm>
              <a:off x="7300373" y="2584588"/>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sz="1200" u="none" cap="none" strike="noStrike">
                  <a:solidFill>
                    <a:srgbClr val="3008DC"/>
                  </a:solidFill>
                  <a:latin typeface="Montserrat"/>
                  <a:ea typeface="Montserrat"/>
                  <a:cs typeface="Montserrat"/>
                  <a:sym typeface="Montserrat"/>
                </a:rPr>
                <a:t>Safety Officer</a:t>
              </a:r>
              <a:endParaRPr b="1" i="0" sz="1200" u="none" cap="none" strike="noStrike">
                <a:solidFill>
                  <a:srgbClr val="000000"/>
                </a:solidFill>
                <a:latin typeface="Montserrat"/>
                <a:ea typeface="Montserrat"/>
                <a:cs typeface="Montserrat"/>
                <a:sym typeface="Montserrat"/>
              </a:endParaRPr>
            </a:p>
          </p:txBody>
        </p:sp>
        <p:sp>
          <p:nvSpPr>
            <p:cNvPr id="622" name="Google Shape;622;p30"/>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0"/>
            <p:cNvSpPr txBox="1"/>
            <p:nvPr/>
          </p:nvSpPr>
          <p:spPr>
            <a:xfrm>
              <a:off x="8926610" y="2584603"/>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lang="en-US">
                  <a:solidFill>
                    <a:schemeClr val="dk1"/>
                  </a:solidFill>
                  <a:latin typeface="Montserrat"/>
                  <a:ea typeface="Montserrat"/>
                  <a:cs typeface="Montserrat"/>
                  <a:sym typeface="Montserrat"/>
                </a:rPr>
                <a:t>PIO</a:t>
              </a:r>
              <a:endParaRPr b="1" i="0" u="none" cap="none" strike="noStrike">
                <a:solidFill>
                  <a:schemeClr val="dk1"/>
                </a:solidFill>
                <a:latin typeface="Montserrat"/>
                <a:ea typeface="Montserrat"/>
                <a:cs typeface="Montserrat"/>
                <a:sym typeface="Montserrat"/>
              </a:endParaRPr>
            </a:p>
          </p:txBody>
        </p:sp>
        <p:sp>
          <p:nvSpPr>
            <p:cNvPr id="624" name="Google Shape;624;p30"/>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0"/>
            <p:cNvSpPr txBox="1"/>
            <p:nvPr/>
          </p:nvSpPr>
          <p:spPr>
            <a:xfrm>
              <a:off x="7237775" y="3579696"/>
              <a:ext cx="1395600" cy="697800"/>
            </a:xfrm>
            <a:prstGeom prst="rect">
              <a:avLst/>
            </a:prstGeom>
            <a:noFill/>
            <a:ln cap="flat" cmpd="sng" w="9525">
              <a:solidFill>
                <a:schemeClr val="lt1"/>
              </a:solidFill>
              <a:prstDash val="solid"/>
              <a:round/>
              <a:headEnd len="sm" w="sm" type="none"/>
              <a:tailEnd len="sm" w="sm" type="none"/>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sz="1200" u="none" cap="none" strike="noStrike">
                  <a:solidFill>
                    <a:schemeClr val="dk1"/>
                  </a:solidFill>
                  <a:latin typeface="Montserrat"/>
                  <a:ea typeface="Montserrat"/>
                  <a:cs typeface="Montserrat"/>
                  <a:sym typeface="Montserrat"/>
                </a:rPr>
                <a:t>Liaison Officer</a:t>
              </a:r>
              <a:endParaRPr b="1" i="0" sz="1200" u="none" cap="none" strike="noStrike">
                <a:solidFill>
                  <a:schemeClr val="dk1"/>
                </a:solidFill>
                <a:latin typeface="Montserrat"/>
                <a:ea typeface="Montserrat"/>
                <a:cs typeface="Montserrat"/>
                <a:sym typeface="Montserrat"/>
              </a:endParaRPr>
            </a:p>
          </p:txBody>
        </p:sp>
      </p:grpSp>
      <p:sp>
        <p:nvSpPr>
          <p:cNvPr id="626" name="Google Shape;626;p30"/>
          <p:cNvSpPr txBox="1"/>
          <p:nvPr>
            <p:ph idx="12" type="sldNum"/>
          </p:nvPr>
        </p:nvSpPr>
        <p:spPr>
          <a:xfrm>
            <a:off x="9293925" y="6215125"/>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4" name="Shape 634"/>
        <p:cNvGrpSpPr/>
        <p:nvPr/>
      </p:nvGrpSpPr>
      <p:grpSpPr>
        <a:xfrm>
          <a:off x="0" y="0"/>
          <a:ext cx="0" cy="0"/>
          <a:chOff x="0" y="0"/>
          <a:chExt cx="0" cy="0"/>
        </a:xfrm>
      </p:grpSpPr>
      <p:sp>
        <p:nvSpPr>
          <p:cNvPr id="635" name="Google Shape;635;p31"/>
          <p:cNvSpPr txBox="1"/>
          <p:nvPr/>
        </p:nvSpPr>
        <p:spPr>
          <a:xfrm>
            <a:off x="4660650" y="6032575"/>
            <a:ext cx="2870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Digital inspection portal with 38 cameras. </a:t>
            </a:r>
            <a:endParaRPr i="0" sz="1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Source: NTSB.gov. </a:t>
            </a:r>
            <a:endParaRPr i="0" sz="1000" u="none" cap="none" strike="noStrike">
              <a:solidFill>
                <a:srgbClr val="000000"/>
              </a:solidFill>
              <a:latin typeface="Montserrat Light"/>
              <a:ea typeface="Montserrat Light"/>
              <a:cs typeface="Montserrat Light"/>
              <a:sym typeface="Montserrat Light"/>
            </a:endParaRPr>
          </a:p>
        </p:txBody>
      </p:sp>
      <p:pic>
        <p:nvPicPr>
          <p:cNvPr id="636" name="Google Shape;636;p31"/>
          <p:cNvPicPr preferRelativeResize="0"/>
          <p:nvPr>
            <p:ph idx="1" type="body"/>
          </p:nvPr>
        </p:nvPicPr>
        <p:blipFill rotWithShape="1">
          <a:blip r:embed="rId4">
            <a:alphaModFix/>
          </a:blip>
          <a:srcRect b="0" l="0" r="0" t="0"/>
          <a:stretch/>
        </p:blipFill>
        <p:spPr>
          <a:xfrm>
            <a:off x="4582950" y="1999350"/>
            <a:ext cx="3026100" cy="4033200"/>
          </a:xfrm>
          <a:prstGeom prst="rect">
            <a:avLst/>
          </a:prstGeom>
          <a:noFill/>
          <a:ln>
            <a:noFill/>
          </a:ln>
        </p:spPr>
      </p:pic>
      <p:sp>
        <p:nvSpPr>
          <p:cNvPr id="637" name="Google Shape;637;p31"/>
          <p:cNvSpPr txBox="1"/>
          <p:nvPr>
            <p:ph type="title"/>
          </p:nvPr>
        </p:nvSpPr>
        <p:spPr>
          <a:xfrm>
            <a:off x="1815300" y="611675"/>
            <a:ext cx="8561400" cy="1231500"/>
          </a:xfrm>
          <a:prstGeom prst="rect">
            <a:avLst/>
          </a:prstGeom>
          <a:solidFill>
            <a:schemeClr val="accen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7200"/>
              <a:buFont typeface="Calibri"/>
              <a:buNone/>
            </a:pPr>
            <a:r>
              <a:rPr b="1" lang="en-US" sz="7200">
                <a:solidFill>
                  <a:schemeClr val="lt1"/>
                </a:solidFill>
              </a:rPr>
              <a:t>15 Minute BREAK</a:t>
            </a:r>
            <a:endParaRPr>
              <a:solidFill>
                <a:schemeClr val="lt1"/>
              </a:solidFill>
            </a:endParaRPr>
          </a:p>
        </p:txBody>
      </p:sp>
      <p:sp>
        <p:nvSpPr>
          <p:cNvPr id="638" name="Google Shape;638;p31"/>
          <p:cNvSpPr txBox="1"/>
          <p:nvPr>
            <p:ph idx="12" type="sldNum"/>
          </p:nvPr>
        </p:nvSpPr>
        <p:spPr>
          <a:xfrm>
            <a:off x="92939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6" name="Shape 646"/>
        <p:cNvGrpSpPr/>
        <p:nvPr/>
      </p:nvGrpSpPr>
      <p:grpSpPr>
        <a:xfrm>
          <a:off x="0" y="0"/>
          <a:ext cx="0" cy="0"/>
          <a:chOff x="0" y="0"/>
          <a:chExt cx="0" cy="0"/>
        </a:xfrm>
      </p:grpSpPr>
      <p:sp>
        <p:nvSpPr>
          <p:cNvPr id="647" name="Google Shape;647;p32"/>
          <p:cNvSpPr txBox="1"/>
          <p:nvPr>
            <p:ph idx="1" type="subTitle"/>
          </p:nvPr>
        </p:nvSpPr>
        <p:spPr>
          <a:xfrm>
            <a:off x="713700" y="1966050"/>
            <a:ext cx="5087700" cy="2925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4800"/>
              <a:buNone/>
            </a:pPr>
            <a:r>
              <a:rPr lang="en-US" sz="3600">
                <a:latin typeface="Montserrat SemiBold"/>
                <a:ea typeface="Montserrat SemiBold"/>
                <a:cs typeface="Montserrat SemiBold"/>
                <a:sym typeface="Montserrat SemiBold"/>
              </a:rPr>
              <a:t>Planning P</a:t>
            </a:r>
            <a:endParaRPr sz="3600">
              <a:latin typeface="Montserrat SemiBold"/>
              <a:ea typeface="Montserrat SemiBold"/>
              <a:cs typeface="Montserrat SemiBold"/>
              <a:sym typeface="Montserrat SemiBold"/>
            </a:endParaRPr>
          </a:p>
          <a:p>
            <a:pPr indent="0" lvl="0" marL="0" rtl="0" algn="l">
              <a:lnSpc>
                <a:spcPct val="90000"/>
              </a:lnSpc>
              <a:spcBef>
                <a:spcPts val="1000"/>
              </a:spcBef>
              <a:spcAft>
                <a:spcPts val="0"/>
              </a:spcAft>
              <a:buClr>
                <a:schemeClr val="dk1"/>
              </a:buClr>
              <a:buSzPts val="4800"/>
              <a:buNone/>
            </a:pPr>
            <a:r>
              <a:t/>
            </a:r>
            <a:endParaRPr sz="3600">
              <a:latin typeface="Montserrat SemiBold"/>
              <a:ea typeface="Montserrat SemiBold"/>
              <a:cs typeface="Montserrat SemiBold"/>
              <a:sym typeface="Montserrat SemiBold"/>
            </a:endParaRPr>
          </a:p>
          <a:p>
            <a:pPr indent="0" lvl="0" marL="0" rtl="0" algn="l">
              <a:lnSpc>
                <a:spcPct val="90000"/>
              </a:lnSpc>
              <a:spcBef>
                <a:spcPts val="1000"/>
              </a:spcBef>
              <a:spcAft>
                <a:spcPts val="0"/>
              </a:spcAft>
              <a:buClr>
                <a:schemeClr val="dk1"/>
              </a:buClr>
              <a:buSzPts val="3200"/>
              <a:buNone/>
            </a:pPr>
            <a:r>
              <a:rPr lang="en-US" sz="2100">
                <a:latin typeface="Montserrat"/>
                <a:ea typeface="Montserrat"/>
                <a:cs typeface="Montserrat"/>
                <a:sym typeface="Montserrat"/>
              </a:rPr>
              <a:t>How you look at the “P” and how much documentation is needed is dictated by the complexity and size of the event.  </a:t>
            </a:r>
            <a:endParaRPr sz="2100">
              <a:latin typeface="Montserrat"/>
              <a:ea typeface="Montserrat"/>
              <a:cs typeface="Montserrat"/>
              <a:sym typeface="Montserrat"/>
            </a:endParaRPr>
          </a:p>
        </p:txBody>
      </p:sp>
      <p:pic>
        <p:nvPicPr>
          <p:cNvPr id="648" name="Google Shape;648;p32"/>
          <p:cNvPicPr preferRelativeResize="0"/>
          <p:nvPr/>
        </p:nvPicPr>
        <p:blipFill rotWithShape="1">
          <a:blip r:embed="rId4">
            <a:alphaModFix/>
          </a:blip>
          <a:srcRect b="0" l="0" r="0" t="0"/>
          <a:stretch/>
        </p:blipFill>
        <p:spPr>
          <a:xfrm>
            <a:off x="6762698" y="82875"/>
            <a:ext cx="4572750" cy="58945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6" name="Shape 656"/>
        <p:cNvGrpSpPr/>
        <p:nvPr/>
      </p:nvGrpSpPr>
      <p:grpSpPr>
        <a:xfrm>
          <a:off x="0" y="0"/>
          <a:ext cx="0" cy="0"/>
          <a:chOff x="0" y="0"/>
          <a:chExt cx="0" cy="0"/>
        </a:xfrm>
      </p:grpSpPr>
      <p:sp>
        <p:nvSpPr>
          <p:cNvPr id="657" name="Google Shape;657;p33"/>
          <p:cNvSpPr txBox="1"/>
          <p:nvPr/>
        </p:nvSpPr>
        <p:spPr>
          <a:xfrm>
            <a:off x="670388" y="1942375"/>
            <a:ext cx="4894500" cy="3971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i="0" lang="en-US" sz="1800" u="none" cap="none" strike="noStrike">
                <a:solidFill>
                  <a:schemeClr val="dk1"/>
                </a:solidFill>
                <a:latin typeface="Montserrat SemiBold"/>
                <a:ea typeface="Montserrat SemiBold"/>
                <a:cs typeface="Montserrat SemiBold"/>
                <a:sym typeface="Montserrat SemiBold"/>
              </a:rPr>
              <a:t>Step 1</a:t>
            </a:r>
            <a:r>
              <a:rPr i="0" lang="en-US" sz="1800" u="none" cap="none" strike="noStrike">
                <a:solidFill>
                  <a:schemeClr val="dk1"/>
                </a:solidFill>
                <a:latin typeface="Montserrat"/>
                <a:ea typeface="Montserrat"/>
                <a:cs typeface="Montserrat"/>
                <a:sym typeface="Montserrat"/>
              </a:rPr>
              <a:t>  Recognize that you have a problem/issue</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i="0" lang="en-US" sz="1800" u="none" cap="none" strike="noStrike">
                <a:solidFill>
                  <a:schemeClr val="dk1"/>
                </a:solidFill>
                <a:latin typeface="Montserrat SemiBold"/>
                <a:ea typeface="Montserrat SemiBold"/>
                <a:cs typeface="Montserrat SemiBold"/>
                <a:sym typeface="Montserrat SemiBold"/>
              </a:rPr>
              <a:t>Step 2</a:t>
            </a:r>
            <a:r>
              <a:rPr i="0" lang="en-US" sz="1800" u="none" cap="none" strike="noStrike">
                <a:solidFill>
                  <a:schemeClr val="dk1"/>
                </a:solidFill>
                <a:latin typeface="Montserrat"/>
                <a:ea typeface="Montserrat"/>
                <a:cs typeface="Montserrat"/>
                <a:sym typeface="Montserrat"/>
              </a:rPr>
              <a:t>  Define what the problem/issue is</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i="0" lang="en-US" sz="1800" u="none" cap="none" strike="noStrike">
                <a:solidFill>
                  <a:schemeClr val="dk1"/>
                </a:solidFill>
                <a:latin typeface="Montserrat SemiBold"/>
                <a:ea typeface="Montserrat SemiBold"/>
                <a:cs typeface="Montserrat SemiBold"/>
                <a:sym typeface="Montserrat SemiBold"/>
              </a:rPr>
              <a:t>Step 3</a:t>
            </a:r>
            <a:r>
              <a:rPr i="0" lang="en-US" sz="1800" u="none" cap="none" strike="noStrike">
                <a:solidFill>
                  <a:schemeClr val="dk1"/>
                </a:solidFill>
                <a:latin typeface="Montserrat"/>
                <a:ea typeface="Montserrat"/>
                <a:cs typeface="Montserrat"/>
                <a:sym typeface="Montserrat"/>
              </a:rPr>
              <a:t> Identify what the objective is for solving the problem/issue</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i="0" lang="en-US" sz="1800" u="none" cap="none" strike="noStrike">
                <a:solidFill>
                  <a:schemeClr val="dk1"/>
                </a:solidFill>
                <a:latin typeface="Montserrat SemiBold"/>
                <a:ea typeface="Montserrat SemiBold"/>
                <a:cs typeface="Montserrat SemiBold"/>
                <a:sym typeface="Montserrat SemiBold"/>
              </a:rPr>
              <a:t>Step 4</a:t>
            </a:r>
            <a:r>
              <a:rPr i="0" lang="en-US" sz="1800" u="none" cap="none" strike="noStrike">
                <a:solidFill>
                  <a:schemeClr val="dk1"/>
                </a:solidFill>
                <a:latin typeface="Montserrat"/>
                <a:ea typeface="Montserrat"/>
                <a:cs typeface="Montserrat"/>
                <a:sym typeface="Montserrat"/>
              </a:rPr>
              <a:t> Identify all </a:t>
            </a:r>
            <a:r>
              <a:rPr i="1" lang="en-US" sz="1800" u="sng" cap="none" strike="noStrike">
                <a:solidFill>
                  <a:schemeClr val="dk1"/>
                </a:solidFill>
                <a:latin typeface="Montserrat SemiBold"/>
                <a:ea typeface="Montserrat SemiBold"/>
                <a:cs typeface="Montserrat SemiBold"/>
                <a:sym typeface="Montserrat SemiBold"/>
              </a:rPr>
              <a:t>possible</a:t>
            </a:r>
            <a:r>
              <a:rPr i="0" lang="en-US" sz="1800" u="none" cap="none" strike="noStrike">
                <a:solidFill>
                  <a:schemeClr val="dk1"/>
                </a:solidFill>
                <a:latin typeface="Montserrat SemiBold"/>
                <a:ea typeface="Montserrat SemiBold"/>
                <a:cs typeface="Montserrat SemiBold"/>
                <a:sym typeface="Montserrat SemiBold"/>
              </a:rPr>
              <a:t> </a:t>
            </a:r>
            <a:r>
              <a:rPr i="0" lang="en-US" sz="1800" u="none" cap="none" strike="noStrike">
                <a:solidFill>
                  <a:schemeClr val="dk1"/>
                </a:solidFill>
                <a:latin typeface="Montserrat"/>
                <a:ea typeface="Montserrat"/>
                <a:cs typeface="Montserrat"/>
                <a:sym typeface="Montserrat"/>
              </a:rPr>
              <a:t>options/alternatives</a:t>
            </a:r>
            <a:endParaRPr i="0" sz="1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400"/>
              <a:buFont typeface="Arial"/>
              <a:buNone/>
            </a:pPr>
            <a:r>
              <a:rPr i="0" lang="en-US" sz="1800" u="none" cap="none" strike="noStrike">
                <a:solidFill>
                  <a:schemeClr val="dk1"/>
                </a:solidFill>
                <a:latin typeface="Montserrat SemiBold"/>
                <a:ea typeface="Montserrat SemiBold"/>
                <a:cs typeface="Montserrat SemiBold"/>
                <a:sym typeface="Montserrat SemiBold"/>
              </a:rPr>
              <a:t>Step 5</a:t>
            </a:r>
            <a:r>
              <a:rPr i="0" lang="en-US" sz="1800" u="none" cap="none" strike="noStrike">
                <a:solidFill>
                  <a:schemeClr val="dk1"/>
                </a:solidFill>
                <a:latin typeface="Montserrat"/>
                <a:ea typeface="Montserrat"/>
                <a:cs typeface="Montserrat"/>
                <a:sym typeface="Montserrat"/>
              </a:rPr>
              <a:t> Use the options/alternatives to determine limitations and</a:t>
            </a:r>
            <a:r>
              <a:rPr lang="en-US" sz="1800">
                <a:solidFill>
                  <a:schemeClr val="dk1"/>
                </a:solidFill>
                <a:latin typeface="Montserrat"/>
                <a:ea typeface="Montserrat"/>
                <a:cs typeface="Montserrat"/>
                <a:sym typeface="Montserrat"/>
              </a:rPr>
              <a:t> </a:t>
            </a:r>
            <a:r>
              <a:rPr i="0" lang="en-US" sz="1800" u="none" cap="none" strike="noStrike">
                <a:solidFill>
                  <a:schemeClr val="dk1"/>
                </a:solidFill>
                <a:latin typeface="Montserrat"/>
                <a:ea typeface="Montserrat"/>
                <a:cs typeface="Montserrat"/>
                <a:sym typeface="Montserrat"/>
              </a:rPr>
              <a:t>help clarify the objective (Step 3)</a:t>
            </a:r>
            <a:endParaRPr i="0" sz="1800" u="none" cap="none" strike="noStrike">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US" sz="1800">
                <a:solidFill>
                  <a:schemeClr val="dk1"/>
                </a:solidFill>
                <a:latin typeface="Montserrat SemiBold"/>
                <a:ea typeface="Montserrat SemiBold"/>
                <a:cs typeface="Montserrat SemiBold"/>
                <a:sym typeface="Montserrat SemiBold"/>
              </a:rPr>
              <a:t>Step 6</a:t>
            </a:r>
            <a:r>
              <a:rPr lang="en-US" sz="1800">
                <a:solidFill>
                  <a:schemeClr val="dk1"/>
                </a:solidFill>
                <a:latin typeface="Montserrat"/>
                <a:ea typeface="Montserrat"/>
                <a:cs typeface="Montserrat"/>
                <a:sym typeface="Montserrat"/>
              </a:rPr>
              <a:t> Select the best option/alternative to meet the objective</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US" sz="1800">
                <a:solidFill>
                  <a:schemeClr val="dk1"/>
                </a:solidFill>
                <a:latin typeface="Montserrat SemiBold"/>
                <a:ea typeface="Montserrat SemiBold"/>
                <a:cs typeface="Montserrat SemiBold"/>
                <a:sym typeface="Montserrat SemiBold"/>
              </a:rPr>
              <a:t>Step 7</a:t>
            </a:r>
            <a:r>
              <a:rPr lang="en-US" sz="1800">
                <a:solidFill>
                  <a:schemeClr val="dk1"/>
                </a:solidFill>
                <a:latin typeface="Montserrat"/>
                <a:ea typeface="Montserrat"/>
                <a:cs typeface="Montserrat"/>
                <a:sym typeface="Montserrat"/>
              </a:rPr>
              <a:t> Convert option/alternative into a plan (who will do what in which order)</a:t>
            </a:r>
            <a:endParaRPr sz="1800">
              <a:solidFill>
                <a:schemeClr val="dk1"/>
              </a:solidFill>
              <a:latin typeface="Montserrat"/>
              <a:ea typeface="Montserrat"/>
              <a:cs typeface="Montserrat"/>
              <a:sym typeface="Montserrat"/>
            </a:endParaRPr>
          </a:p>
        </p:txBody>
      </p:sp>
      <p:sp>
        <p:nvSpPr>
          <p:cNvPr id="658" name="Google Shape;658;p33"/>
          <p:cNvSpPr txBox="1"/>
          <p:nvPr/>
        </p:nvSpPr>
        <p:spPr>
          <a:xfrm>
            <a:off x="670388" y="944521"/>
            <a:ext cx="75819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i="0" lang="en-US" sz="3600" u="none" cap="none" strike="noStrike">
                <a:solidFill>
                  <a:schemeClr val="dk1"/>
                </a:solidFill>
                <a:latin typeface="Montserrat SemiBold"/>
                <a:ea typeface="Montserrat SemiBold"/>
                <a:cs typeface="Montserrat SemiBold"/>
                <a:sym typeface="Montserrat SemiBold"/>
              </a:rPr>
              <a:t>Problems and Decisions in ICS</a:t>
            </a:r>
            <a:endParaRPr i="0" sz="3600" u="none" cap="none" strike="noStrike">
              <a:solidFill>
                <a:srgbClr val="000000"/>
              </a:solidFill>
              <a:latin typeface="Montserrat SemiBold"/>
              <a:ea typeface="Montserrat SemiBold"/>
              <a:cs typeface="Montserrat SemiBold"/>
              <a:sym typeface="Montserrat SemiBold"/>
            </a:endParaRPr>
          </a:p>
        </p:txBody>
      </p:sp>
      <p:sp>
        <p:nvSpPr>
          <p:cNvPr id="659" name="Google Shape;659;p33"/>
          <p:cNvSpPr txBox="1"/>
          <p:nvPr/>
        </p:nvSpPr>
        <p:spPr>
          <a:xfrm>
            <a:off x="6041213" y="1986350"/>
            <a:ext cx="5480400" cy="3879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1800">
                <a:solidFill>
                  <a:schemeClr val="dk1"/>
                </a:solidFill>
                <a:latin typeface="Montserrat SemiBold"/>
                <a:ea typeface="Montserrat SemiBold"/>
                <a:cs typeface="Montserrat SemiBold"/>
                <a:sym typeface="Montserrat SemiBold"/>
              </a:rPr>
              <a:t>Step 8</a:t>
            </a:r>
            <a:r>
              <a:rPr lang="en-US" sz="1800">
                <a:solidFill>
                  <a:schemeClr val="dk1"/>
                </a:solidFill>
                <a:latin typeface="Montserrat"/>
                <a:ea typeface="Montserrat"/>
                <a:cs typeface="Montserrat"/>
                <a:sym typeface="Montserrat"/>
              </a:rPr>
              <a:t> Implement the plan</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SemiBold"/>
                <a:ea typeface="Montserrat SemiBold"/>
                <a:cs typeface="Montserrat SemiBold"/>
                <a:sym typeface="Montserrat SemiBold"/>
              </a:rPr>
              <a:t>Step 9</a:t>
            </a:r>
            <a:r>
              <a:rPr lang="en-US" sz="1800">
                <a:solidFill>
                  <a:schemeClr val="dk1"/>
                </a:solidFill>
                <a:latin typeface="Montserrat"/>
                <a:ea typeface="Montserrat"/>
                <a:cs typeface="Montserrat"/>
                <a:sym typeface="Montserrat"/>
              </a:rPr>
              <a:t> Evaluate the overall situation. </a:t>
            </a:r>
            <a:endParaRPr sz="1800">
              <a:solidFill>
                <a:schemeClr val="dk1"/>
              </a:solidFill>
              <a:latin typeface="Montserrat"/>
              <a:ea typeface="Montserrat"/>
              <a:cs typeface="Montserrat"/>
              <a:sym typeface="Montserrat"/>
            </a:endParaRPr>
          </a:p>
          <a:p>
            <a:pPr indent="-342900" lvl="0" marL="457200" rtl="0" algn="l">
              <a:lnSpc>
                <a:spcPct val="100000"/>
              </a:lnSpc>
              <a:spcBef>
                <a:spcPts val="0"/>
              </a:spcBef>
              <a:spcAft>
                <a:spcPts val="0"/>
              </a:spcAft>
              <a:buClr>
                <a:schemeClr val="dk1"/>
              </a:buClr>
              <a:buSzPts val="1800"/>
              <a:buFont typeface="Montserrat"/>
              <a:buChar char="●"/>
            </a:pPr>
            <a:r>
              <a:rPr lang="en-US" sz="1800">
                <a:solidFill>
                  <a:schemeClr val="dk1"/>
                </a:solidFill>
                <a:latin typeface="Montserrat SemiBold"/>
                <a:ea typeface="Montserrat SemiBold"/>
                <a:cs typeface="Montserrat SemiBold"/>
                <a:sym typeface="Montserrat SemiBold"/>
              </a:rPr>
              <a:t>Option 1</a:t>
            </a:r>
            <a:r>
              <a:rPr lang="en-US" sz="1800">
                <a:solidFill>
                  <a:schemeClr val="dk1"/>
                </a:solidFill>
                <a:latin typeface="Montserrat"/>
                <a:ea typeface="Montserrat"/>
                <a:cs typeface="Montserrat"/>
                <a:sym typeface="Montserrat"/>
              </a:rPr>
              <a:t>  If the plan is failing to meet the objective, adjust it</a:t>
            </a:r>
            <a:endParaRPr sz="1800">
              <a:solidFill>
                <a:schemeClr val="dk1"/>
              </a:solidFill>
              <a:latin typeface="Montserrat"/>
              <a:ea typeface="Montserrat"/>
              <a:cs typeface="Montserrat"/>
              <a:sym typeface="Montserrat"/>
            </a:endParaRPr>
          </a:p>
          <a:p>
            <a:pPr indent="-342900" lvl="0" marL="457200" rtl="0" algn="l">
              <a:lnSpc>
                <a:spcPct val="100000"/>
              </a:lnSpc>
              <a:spcBef>
                <a:spcPts val="0"/>
              </a:spcBef>
              <a:spcAft>
                <a:spcPts val="0"/>
              </a:spcAft>
              <a:buClr>
                <a:schemeClr val="dk1"/>
              </a:buClr>
              <a:buSzPts val="1800"/>
              <a:buFont typeface="Montserrat"/>
              <a:buChar char="●"/>
            </a:pPr>
            <a:r>
              <a:rPr lang="en-US" sz="1800">
                <a:solidFill>
                  <a:schemeClr val="dk1"/>
                </a:solidFill>
                <a:latin typeface="Montserrat SemiBold"/>
                <a:ea typeface="Montserrat SemiBold"/>
                <a:cs typeface="Montserrat SemiBold"/>
                <a:sym typeface="Montserrat SemiBold"/>
              </a:rPr>
              <a:t>Option 2</a:t>
            </a:r>
            <a:r>
              <a:rPr lang="en-US" sz="1800">
                <a:solidFill>
                  <a:schemeClr val="dk1"/>
                </a:solidFill>
                <a:latin typeface="Montserrat"/>
                <a:ea typeface="Montserrat"/>
                <a:cs typeface="Montserrat"/>
                <a:sym typeface="Montserrat"/>
              </a:rPr>
              <a:t>  If the plan is clearly not capable of meeting the objective, select 			     another option/alternative  (Step 6) </a:t>
            </a:r>
            <a:endParaRPr sz="1800">
              <a:solidFill>
                <a:schemeClr val="dk1"/>
              </a:solidFill>
              <a:latin typeface="Montserrat"/>
              <a:ea typeface="Montserrat"/>
              <a:cs typeface="Montserrat"/>
              <a:sym typeface="Montserrat"/>
            </a:endParaRPr>
          </a:p>
          <a:p>
            <a:pPr indent="-342900" lvl="0" marL="457200" rtl="0" algn="l">
              <a:lnSpc>
                <a:spcPct val="100000"/>
              </a:lnSpc>
              <a:spcBef>
                <a:spcPts val="0"/>
              </a:spcBef>
              <a:spcAft>
                <a:spcPts val="0"/>
              </a:spcAft>
              <a:buClr>
                <a:schemeClr val="dk1"/>
              </a:buClr>
              <a:buSzPts val="1800"/>
              <a:buFont typeface="Montserrat"/>
              <a:buChar char="●"/>
            </a:pPr>
            <a:r>
              <a:rPr lang="en-US" sz="1800">
                <a:solidFill>
                  <a:schemeClr val="dk1"/>
                </a:solidFill>
                <a:latin typeface="Montserrat SemiBold"/>
                <a:ea typeface="Montserrat SemiBold"/>
                <a:cs typeface="Montserrat SemiBold"/>
                <a:sym typeface="Montserrat SemiBold"/>
              </a:rPr>
              <a:t>Option 3</a:t>
            </a:r>
            <a:r>
              <a:rPr lang="en-US" sz="1800">
                <a:solidFill>
                  <a:schemeClr val="dk1"/>
                </a:solidFill>
                <a:latin typeface="Montserrat"/>
                <a:ea typeface="Montserrat"/>
                <a:cs typeface="Montserrat"/>
                <a:sym typeface="Montserrat"/>
              </a:rPr>
              <a:t>  If no options/alternatives are viable, redefine the objective  (Step 3)</a:t>
            </a:r>
            <a:endParaRPr sz="1800">
              <a:solidFill>
                <a:schemeClr val="dk1"/>
              </a:solidFill>
              <a:latin typeface="Montserrat"/>
              <a:ea typeface="Montserrat"/>
              <a:cs typeface="Montserrat"/>
              <a:sym typeface="Montserrat"/>
            </a:endParaRPr>
          </a:p>
          <a:p>
            <a:pPr indent="-342900" lvl="0" marL="457200" rtl="0" algn="l">
              <a:lnSpc>
                <a:spcPct val="100000"/>
              </a:lnSpc>
              <a:spcBef>
                <a:spcPts val="0"/>
              </a:spcBef>
              <a:spcAft>
                <a:spcPts val="0"/>
              </a:spcAft>
              <a:buClr>
                <a:schemeClr val="dk1"/>
              </a:buClr>
              <a:buSzPts val="1800"/>
              <a:buFont typeface="Montserrat"/>
              <a:buChar char="●"/>
            </a:pPr>
            <a:r>
              <a:rPr lang="en-US" sz="1800">
                <a:solidFill>
                  <a:schemeClr val="dk1"/>
                </a:solidFill>
                <a:latin typeface="Montserrat SemiBold"/>
                <a:ea typeface="Montserrat SemiBold"/>
                <a:cs typeface="Montserrat SemiBold"/>
                <a:sym typeface="Montserrat SemiBold"/>
              </a:rPr>
              <a:t>Option 4</a:t>
            </a:r>
            <a:r>
              <a:rPr lang="en-US" sz="1800">
                <a:solidFill>
                  <a:schemeClr val="dk1"/>
                </a:solidFill>
                <a:latin typeface="Montserrat"/>
                <a:ea typeface="Montserrat"/>
                <a:cs typeface="Montserrat"/>
                <a:sym typeface="Montserrat"/>
              </a:rPr>
              <a:t>   If objective is not obtainable, redefine the problem/issue (Step 2) </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SemiBold"/>
                <a:ea typeface="Montserrat SemiBold"/>
                <a:cs typeface="Montserrat SemiBold"/>
                <a:sym typeface="Montserrat SemiBold"/>
              </a:rPr>
              <a:t>Step 10 </a:t>
            </a:r>
            <a:r>
              <a:rPr lang="en-US" sz="1800">
                <a:solidFill>
                  <a:schemeClr val="dk1"/>
                </a:solidFill>
                <a:latin typeface="Montserrat"/>
                <a:ea typeface="Montserrat"/>
                <a:cs typeface="Montserrat"/>
                <a:sym typeface="Montserrat"/>
              </a:rPr>
              <a:t> Monitor environment for problems/issues.  </a:t>
            </a:r>
            <a:r>
              <a:rPr lang="en-US" sz="2400">
                <a:solidFill>
                  <a:schemeClr val="dk1"/>
                </a:solidFill>
                <a:latin typeface="Calibri"/>
                <a:ea typeface="Calibri"/>
                <a:cs typeface="Calibri"/>
                <a:sym typeface="Calibri"/>
              </a:rPr>
              <a:t>  </a:t>
            </a:r>
            <a:endParaRPr>
              <a:solidFill>
                <a:schemeClr val="dk1"/>
              </a:solidFill>
            </a:endParaRPr>
          </a:p>
        </p:txBody>
      </p:sp>
      <p:sp>
        <p:nvSpPr>
          <p:cNvPr id="660" name="Google Shape;660;p33"/>
          <p:cNvSpPr txBox="1"/>
          <p:nvPr>
            <p:ph idx="12" type="sldNum"/>
          </p:nvPr>
        </p:nvSpPr>
        <p:spPr>
          <a:xfrm>
            <a:off x="93146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8" name="Shape 668"/>
        <p:cNvGrpSpPr/>
        <p:nvPr/>
      </p:nvGrpSpPr>
      <p:grpSpPr>
        <a:xfrm>
          <a:off x="0" y="0"/>
          <a:ext cx="0" cy="0"/>
          <a:chOff x="0" y="0"/>
          <a:chExt cx="0" cy="0"/>
        </a:xfrm>
      </p:grpSpPr>
      <p:sp>
        <p:nvSpPr>
          <p:cNvPr id="669" name="Google Shape;669;p34"/>
          <p:cNvSpPr txBox="1"/>
          <p:nvPr>
            <p:ph type="title"/>
          </p:nvPr>
        </p:nvSpPr>
        <p:spPr>
          <a:xfrm>
            <a:off x="838200" y="1183525"/>
            <a:ext cx="10515600" cy="69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Quick exercise with the ICS cards</a:t>
            </a:r>
            <a:endParaRPr sz="3600">
              <a:latin typeface="Montserrat SemiBold"/>
              <a:ea typeface="Montserrat SemiBold"/>
              <a:cs typeface="Montserrat SemiBold"/>
              <a:sym typeface="Montserrat SemiBold"/>
            </a:endParaRPr>
          </a:p>
        </p:txBody>
      </p:sp>
      <p:sp>
        <p:nvSpPr>
          <p:cNvPr id="670" name="Google Shape;670;p34"/>
          <p:cNvSpPr txBox="1"/>
          <p:nvPr>
            <p:ph idx="1" type="body"/>
          </p:nvPr>
        </p:nvSpPr>
        <p:spPr>
          <a:xfrm>
            <a:off x="838200" y="1991375"/>
            <a:ext cx="10515600" cy="3592500"/>
          </a:xfrm>
          <a:prstGeom prst="rect">
            <a:avLst/>
          </a:prstGeom>
          <a:noFill/>
          <a:ln>
            <a:noFill/>
          </a:ln>
        </p:spPr>
        <p:txBody>
          <a:bodyPr anchorCtr="0" anchor="t" bIns="45700" lIns="91425" spcFirstLastPara="1" rIns="91425" wrap="square" tIns="45700">
            <a:normAutofit/>
          </a:bodyPr>
          <a:lstStyle/>
          <a:p>
            <a:pPr indent="-178435"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Divide into 3 teams, each team selects one of the scenarios on the next page. The person with the longest rail experience will be the IC for each team.</a:t>
            </a:r>
            <a:endParaRPr sz="1800">
              <a:latin typeface="Montserrat"/>
              <a:ea typeface="Montserrat"/>
              <a:cs typeface="Montserrat"/>
              <a:sym typeface="Montserrat"/>
            </a:endParaRPr>
          </a:p>
          <a:p>
            <a:pPr indent="-17843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Mentally place the scenario in a location within your jurisdiction.</a:t>
            </a:r>
            <a:endParaRPr sz="1800">
              <a:latin typeface="Montserrat"/>
              <a:ea typeface="Montserrat"/>
              <a:cs typeface="Montserrat"/>
              <a:sym typeface="Montserrat"/>
            </a:endParaRPr>
          </a:p>
          <a:p>
            <a:pPr indent="-17843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In all three, </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are a field level person working with a crew performing  railroad maintenance</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are close enough to clearly see the event </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are not in immediate danger</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Fire, law, and medical are not present</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It is in a rural area (increased response time)</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You have access to an ICS Supervisor’s Kit </a:t>
            </a:r>
            <a:endParaRPr sz="1800">
              <a:latin typeface="Montserrat"/>
              <a:ea typeface="Montserrat"/>
              <a:cs typeface="Montserrat"/>
              <a:sym typeface="Montserrat"/>
            </a:endParaRPr>
          </a:p>
          <a:p>
            <a:pPr indent="-20193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Use the ICS Card sheets behind the PPT slides to guide your response.</a:t>
            </a:r>
            <a:endParaRPr sz="1800">
              <a:latin typeface="Montserrat"/>
              <a:ea typeface="Montserrat"/>
              <a:cs typeface="Montserrat"/>
              <a:sym typeface="Montserrat"/>
            </a:endParaRPr>
          </a:p>
        </p:txBody>
      </p:sp>
      <p:sp>
        <p:nvSpPr>
          <p:cNvPr id="671" name="Google Shape;671;p34"/>
          <p:cNvSpPr txBox="1"/>
          <p:nvPr>
            <p:ph idx="12" type="sldNum"/>
          </p:nvPr>
        </p:nvSpPr>
        <p:spPr>
          <a:xfrm>
            <a:off x="93042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9" name="Shape 679"/>
        <p:cNvGrpSpPr/>
        <p:nvPr/>
      </p:nvGrpSpPr>
      <p:grpSpPr>
        <a:xfrm>
          <a:off x="0" y="0"/>
          <a:ext cx="0" cy="0"/>
          <a:chOff x="0" y="0"/>
          <a:chExt cx="0" cy="0"/>
        </a:xfrm>
      </p:grpSpPr>
      <p:sp>
        <p:nvSpPr>
          <p:cNvPr id="680" name="Google Shape;680;p35"/>
          <p:cNvSpPr txBox="1"/>
          <p:nvPr>
            <p:ph idx="1" type="body"/>
          </p:nvPr>
        </p:nvSpPr>
        <p:spPr>
          <a:xfrm>
            <a:off x="516900" y="1139075"/>
            <a:ext cx="5543400" cy="48492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15000"/>
              </a:lnSpc>
              <a:spcBef>
                <a:spcPts val="0"/>
              </a:spcBef>
              <a:spcAft>
                <a:spcPts val="0"/>
              </a:spcAft>
              <a:buClr>
                <a:schemeClr val="dk1"/>
              </a:buClr>
              <a:buSzPts val="2800"/>
              <a:buNone/>
            </a:pPr>
            <a:r>
              <a:rPr lang="en-US" sz="1800">
                <a:latin typeface="Montserrat SemiBold"/>
                <a:ea typeface="Montserrat SemiBold"/>
                <a:cs typeface="Montserrat SemiBold"/>
                <a:sym typeface="Montserrat SemiBold"/>
              </a:rPr>
              <a:t>Scenario 1</a:t>
            </a:r>
            <a:endParaRPr sz="1800">
              <a:latin typeface="Montserrat SemiBold"/>
              <a:ea typeface="Montserrat SemiBold"/>
              <a:cs typeface="Montserrat SemiBold"/>
              <a:sym typeface="Montserrat SemiBold"/>
            </a:endParaRPr>
          </a:p>
          <a:p>
            <a:pPr indent="0" lvl="0" marL="0" rtl="0" algn="l">
              <a:lnSpc>
                <a:spcPct val="115000"/>
              </a:lnSpc>
              <a:spcBef>
                <a:spcPts val="1000"/>
              </a:spcBef>
              <a:spcAft>
                <a:spcPts val="0"/>
              </a:spcAft>
              <a:buClr>
                <a:schemeClr val="dk1"/>
              </a:buClr>
              <a:buSzPts val="2800"/>
              <a:buNone/>
            </a:pPr>
            <a:r>
              <a:rPr lang="en-US" sz="1800">
                <a:latin typeface="Montserrat"/>
                <a:ea typeface="Montserrat"/>
                <a:cs typeface="Montserrat"/>
                <a:sym typeface="Montserrat"/>
              </a:rPr>
              <a:t>A ½ ton truck is driving on a narrow country road that is parallel to the railroad tracks just off the right-of-way.  You watch as it runs down, and over, two joggers.  It then chases a third jogger off the path before continuing.  You look back up the road and see at least one more body.</a:t>
            </a:r>
            <a:endParaRPr sz="1800">
              <a:latin typeface="Montserrat"/>
              <a:ea typeface="Montserrat"/>
              <a:cs typeface="Montserrat"/>
              <a:sym typeface="Montserrat"/>
            </a:endParaRPr>
          </a:p>
          <a:p>
            <a:pPr indent="0" lvl="0" marL="0" rtl="0" algn="l">
              <a:lnSpc>
                <a:spcPct val="115000"/>
              </a:lnSpc>
              <a:spcBef>
                <a:spcPts val="1000"/>
              </a:spcBef>
              <a:spcAft>
                <a:spcPts val="0"/>
              </a:spcAft>
              <a:buClr>
                <a:schemeClr val="dk1"/>
              </a:buClr>
              <a:buSzPts val="2800"/>
              <a:buNone/>
            </a:pPr>
            <a:r>
              <a:rPr lang="en-US" sz="1800">
                <a:latin typeface="Montserrat SemiBold"/>
                <a:ea typeface="Montserrat SemiBold"/>
                <a:cs typeface="Montserrat SemiBold"/>
                <a:sym typeface="Montserrat SemiBold"/>
              </a:rPr>
              <a:t>Scenario 2</a:t>
            </a:r>
            <a:endParaRPr sz="1800">
              <a:latin typeface="Montserrat SemiBold"/>
              <a:ea typeface="Montserrat SemiBold"/>
              <a:cs typeface="Montserrat SemiBold"/>
              <a:sym typeface="Montserrat SemiBold"/>
            </a:endParaRPr>
          </a:p>
          <a:p>
            <a:pPr indent="0" lvl="0" marL="0" rtl="0" algn="l">
              <a:lnSpc>
                <a:spcPct val="115000"/>
              </a:lnSpc>
              <a:spcBef>
                <a:spcPts val="1000"/>
              </a:spcBef>
              <a:spcAft>
                <a:spcPts val="0"/>
              </a:spcAft>
              <a:buClr>
                <a:schemeClr val="dk1"/>
              </a:buClr>
              <a:buSzPts val="2800"/>
              <a:buNone/>
            </a:pPr>
            <a:r>
              <a:rPr lang="en-US" sz="1800">
                <a:latin typeface="Montserrat"/>
                <a:ea typeface="Montserrat"/>
                <a:cs typeface="Montserrat"/>
                <a:sym typeface="Montserrat"/>
              </a:rPr>
              <a:t>You hear and then see a small explosion on the back of a flatbed truck in a commercial parking lot next to the tracks.  Some 55-gallon drums have been scattered around the truck by the blast and several people can be seen choking, vomiting, and falling down.</a:t>
            </a:r>
            <a:endParaRPr sz="1800">
              <a:latin typeface="Montserrat"/>
              <a:ea typeface="Montserrat"/>
              <a:cs typeface="Montserrat"/>
              <a:sym typeface="Montserrat"/>
            </a:endParaRPr>
          </a:p>
        </p:txBody>
      </p:sp>
      <p:sp>
        <p:nvSpPr>
          <p:cNvPr id="681" name="Google Shape;681;p35"/>
          <p:cNvSpPr txBox="1"/>
          <p:nvPr/>
        </p:nvSpPr>
        <p:spPr>
          <a:xfrm>
            <a:off x="6288075" y="1086750"/>
            <a:ext cx="5355900" cy="282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US" sz="1800">
                <a:solidFill>
                  <a:schemeClr val="dk1"/>
                </a:solidFill>
                <a:latin typeface="Montserrat SemiBold"/>
                <a:ea typeface="Montserrat SemiBold"/>
                <a:cs typeface="Montserrat SemiBold"/>
                <a:sym typeface="Montserrat SemiBold"/>
              </a:rPr>
              <a:t>Scenario 3</a:t>
            </a:r>
            <a:endParaRPr sz="1800">
              <a:solidFill>
                <a:schemeClr val="dk1"/>
              </a:solidFill>
              <a:latin typeface="Montserrat SemiBold"/>
              <a:ea typeface="Montserrat SemiBold"/>
              <a:cs typeface="Montserrat SemiBold"/>
              <a:sym typeface="Montserrat SemiBold"/>
            </a:endParaRPr>
          </a:p>
          <a:p>
            <a:pPr indent="0" lvl="0" marL="0" rtl="0" algn="l">
              <a:lnSpc>
                <a:spcPct val="115000"/>
              </a:lnSpc>
              <a:spcBef>
                <a:spcPts val="1000"/>
              </a:spcBef>
              <a:spcAft>
                <a:spcPts val="0"/>
              </a:spcAft>
              <a:buNone/>
            </a:pPr>
            <a:r>
              <a:rPr lang="en-US" sz="1800">
                <a:solidFill>
                  <a:schemeClr val="dk1"/>
                </a:solidFill>
                <a:latin typeface="Montserrat"/>
                <a:ea typeface="Montserrat"/>
                <a:cs typeface="Montserrat"/>
                <a:sym typeface="Montserrat"/>
              </a:rPr>
              <a:t>You are repairing rails at the incline when a hopper truck of aggregate hits the support column for the railroad overcrossing for the highway. The truck jackknifes, spilling its load across all lanes of the freeway.  Debris has hit cars on both sides, resulting in multiple car accidents on both sides of the road.  </a:t>
            </a:r>
            <a:endParaRPr/>
          </a:p>
        </p:txBody>
      </p:sp>
      <p:sp>
        <p:nvSpPr>
          <p:cNvPr id="682" name="Google Shape;682;p35"/>
          <p:cNvSpPr txBox="1"/>
          <p:nvPr>
            <p:ph idx="12" type="sldNum"/>
          </p:nvPr>
        </p:nvSpPr>
        <p:spPr>
          <a:xfrm>
            <a:off x="93042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0" name="Shape 690"/>
        <p:cNvGrpSpPr/>
        <p:nvPr/>
      </p:nvGrpSpPr>
      <p:grpSpPr>
        <a:xfrm>
          <a:off x="0" y="0"/>
          <a:ext cx="0" cy="0"/>
          <a:chOff x="0" y="0"/>
          <a:chExt cx="0" cy="0"/>
        </a:xfrm>
      </p:grpSpPr>
      <p:sp>
        <p:nvSpPr>
          <p:cNvPr id="691" name="Google Shape;691;p36"/>
          <p:cNvSpPr txBox="1"/>
          <p:nvPr>
            <p:ph type="title"/>
          </p:nvPr>
        </p:nvSpPr>
        <p:spPr>
          <a:xfrm>
            <a:off x="838200" y="1415388"/>
            <a:ext cx="10515600" cy="660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Reports Back</a:t>
            </a:r>
            <a:endParaRPr sz="3600">
              <a:latin typeface="Montserrat SemiBold"/>
              <a:ea typeface="Montserrat SemiBold"/>
              <a:cs typeface="Montserrat SemiBold"/>
              <a:sym typeface="Montserrat SemiBold"/>
            </a:endParaRPr>
          </a:p>
        </p:txBody>
      </p:sp>
      <p:sp>
        <p:nvSpPr>
          <p:cNvPr id="692" name="Google Shape;692;p36"/>
          <p:cNvSpPr txBox="1"/>
          <p:nvPr>
            <p:ph idx="1" type="body"/>
          </p:nvPr>
        </p:nvSpPr>
        <p:spPr>
          <a:xfrm>
            <a:off x="838200" y="2461513"/>
            <a:ext cx="10515600" cy="2981100"/>
          </a:xfrm>
          <a:prstGeom prst="rect">
            <a:avLst/>
          </a:prstGeom>
          <a:noFill/>
          <a:ln>
            <a:noFill/>
          </a:ln>
        </p:spPr>
        <p:txBody>
          <a:bodyPr anchorCtr="0" anchor="t" bIns="45700" lIns="91425" spcFirstLastPara="1" rIns="91425" wrap="square" tIns="45700">
            <a:normAutofit/>
          </a:bodyPr>
          <a:lstStyle/>
          <a:p>
            <a:pPr indent="-177800" lvl="0" marL="228600" rtl="0" algn="l">
              <a:lnSpc>
                <a:spcPct val="115000"/>
              </a:lnSpc>
              <a:spcBef>
                <a:spcPts val="0"/>
              </a:spcBef>
              <a:spcAft>
                <a:spcPts val="0"/>
              </a:spcAft>
              <a:buClr>
                <a:schemeClr val="dk1"/>
              </a:buClr>
              <a:buSzPts val="2000"/>
              <a:buFont typeface="Montserrat"/>
              <a:buChar char="●"/>
            </a:pPr>
            <a:r>
              <a:rPr lang="en-US" sz="2000">
                <a:latin typeface="Montserrat"/>
                <a:ea typeface="Montserrat"/>
                <a:cs typeface="Montserrat"/>
                <a:sym typeface="Montserrat"/>
              </a:rPr>
              <a:t>Each team in turn will report on how they responded to the event. Each ICS member will report on his/her job and how he/she performed that function to support the event.</a:t>
            </a:r>
            <a:endParaRPr sz="2000">
              <a:latin typeface="Montserrat"/>
              <a:ea typeface="Montserrat"/>
              <a:cs typeface="Montserrat"/>
              <a:sym typeface="Montserrat"/>
            </a:endParaRPr>
          </a:p>
          <a:p>
            <a:pPr indent="-177800" lvl="0" marL="228600" rtl="0" algn="l">
              <a:lnSpc>
                <a:spcPct val="115000"/>
              </a:lnSpc>
              <a:spcBef>
                <a:spcPts val="1000"/>
              </a:spcBef>
              <a:spcAft>
                <a:spcPts val="0"/>
              </a:spcAft>
              <a:buClr>
                <a:schemeClr val="dk1"/>
              </a:buClr>
              <a:buSzPts val="2000"/>
              <a:buFont typeface="Montserrat"/>
              <a:buChar char="●"/>
            </a:pPr>
            <a:r>
              <a:rPr lang="en-US" sz="2000">
                <a:latin typeface="Montserrat"/>
                <a:ea typeface="Montserrat"/>
                <a:cs typeface="Montserrat"/>
                <a:sym typeface="Montserrat"/>
              </a:rPr>
              <a:t>After each team report is complete, the other teams may comment on how the event was managed and how ICS was used.</a:t>
            </a:r>
            <a:endParaRPr sz="2000">
              <a:latin typeface="Montserrat"/>
              <a:ea typeface="Montserrat"/>
              <a:cs typeface="Montserrat"/>
              <a:sym typeface="Montserrat"/>
            </a:endParaRPr>
          </a:p>
        </p:txBody>
      </p:sp>
      <p:sp>
        <p:nvSpPr>
          <p:cNvPr id="693" name="Google Shape;693;p36"/>
          <p:cNvSpPr txBox="1"/>
          <p:nvPr>
            <p:ph idx="12" type="sldNum"/>
          </p:nvPr>
        </p:nvSpPr>
        <p:spPr>
          <a:xfrm>
            <a:off x="92835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1" name="Shape 701"/>
        <p:cNvGrpSpPr/>
        <p:nvPr/>
      </p:nvGrpSpPr>
      <p:grpSpPr>
        <a:xfrm>
          <a:off x="0" y="0"/>
          <a:ext cx="0" cy="0"/>
          <a:chOff x="0" y="0"/>
          <a:chExt cx="0" cy="0"/>
        </a:xfrm>
      </p:grpSpPr>
      <p:sp>
        <p:nvSpPr>
          <p:cNvPr id="702" name="Google Shape;702;p37"/>
          <p:cNvSpPr txBox="1"/>
          <p:nvPr>
            <p:ph type="title"/>
          </p:nvPr>
        </p:nvSpPr>
        <p:spPr>
          <a:xfrm>
            <a:off x="457875" y="694200"/>
            <a:ext cx="10515600" cy="70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 SUMMARY</a:t>
            </a:r>
            <a:endParaRPr sz="3600">
              <a:latin typeface="Montserrat SemiBold"/>
              <a:ea typeface="Montserrat SemiBold"/>
              <a:cs typeface="Montserrat SemiBold"/>
              <a:sym typeface="Montserrat SemiBold"/>
            </a:endParaRPr>
          </a:p>
        </p:txBody>
      </p:sp>
      <p:sp>
        <p:nvSpPr>
          <p:cNvPr id="703" name="Google Shape;703;p37"/>
          <p:cNvSpPr txBox="1"/>
          <p:nvPr>
            <p:ph idx="1" type="body"/>
          </p:nvPr>
        </p:nvSpPr>
        <p:spPr>
          <a:xfrm>
            <a:off x="457875" y="1503900"/>
            <a:ext cx="6849600" cy="4259700"/>
          </a:xfrm>
          <a:prstGeom prst="rect">
            <a:avLst/>
          </a:prstGeom>
          <a:noFill/>
          <a:ln>
            <a:noFill/>
          </a:ln>
        </p:spPr>
        <p:txBody>
          <a:bodyPr anchorCtr="0" anchor="t" bIns="45700" lIns="91425" spcFirstLastPara="1" rIns="91425" wrap="square" tIns="45700">
            <a:normAutofit/>
          </a:bodyPr>
          <a:lstStyle/>
          <a:p>
            <a:pPr indent="-205105"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Transportation is the key to all emergency response</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is the method required by the federal government to organize the response to a multi-jurisdictional, multi-profession emergency event</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The five functions of ICS are used in the field by all emergency response personnel</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Safety, accountability, and care for personnel are accomplished through check-in, check-out and demobilization</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Put a work vehicle kit in your trunk and develop a professional drive-away kit for quick assembly.</a:t>
            </a:r>
            <a:endParaRPr sz="1800">
              <a:latin typeface="Montserrat"/>
              <a:ea typeface="Montserrat"/>
              <a:cs typeface="Montserrat"/>
              <a:sym typeface="Montserrat"/>
            </a:endParaRPr>
          </a:p>
          <a:p>
            <a:pPr indent="-205105" lvl="0" marL="228600" rtl="0" algn="l">
              <a:lnSpc>
                <a:spcPct val="9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Getting your home ready for an emergency and your family into CERT will give you peace of mind when you are deployed in a disaster to help the community.</a:t>
            </a:r>
            <a:endParaRPr sz="1800">
              <a:latin typeface="Montserrat"/>
              <a:ea typeface="Montserrat"/>
              <a:cs typeface="Montserrat"/>
              <a:sym typeface="Montserrat"/>
            </a:endParaRPr>
          </a:p>
        </p:txBody>
      </p:sp>
      <p:pic>
        <p:nvPicPr>
          <p:cNvPr id="704" name="Google Shape;704;p37"/>
          <p:cNvPicPr preferRelativeResize="0"/>
          <p:nvPr>
            <p:ph idx="2" type="body"/>
          </p:nvPr>
        </p:nvPicPr>
        <p:blipFill rotWithShape="1">
          <a:blip r:embed="rId4">
            <a:alphaModFix/>
          </a:blip>
          <a:srcRect b="0" l="0" r="0" t="0"/>
          <a:stretch/>
        </p:blipFill>
        <p:spPr>
          <a:xfrm>
            <a:off x="7307475" y="1938150"/>
            <a:ext cx="4555800" cy="2581500"/>
          </a:xfrm>
          <a:prstGeom prst="rect">
            <a:avLst/>
          </a:prstGeom>
          <a:noFill/>
          <a:ln>
            <a:noFill/>
          </a:ln>
        </p:spPr>
      </p:pic>
      <p:sp>
        <p:nvSpPr>
          <p:cNvPr id="705" name="Google Shape;705;p37"/>
          <p:cNvSpPr txBox="1"/>
          <p:nvPr/>
        </p:nvSpPr>
        <p:spPr>
          <a:xfrm>
            <a:off x="7307475" y="4519650"/>
            <a:ext cx="4475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Union Pacific Fire Train at Lava Fire, 2021.</a:t>
            </a:r>
            <a:endParaRPr i="0" sz="1000" u="none" cap="none" strike="noStrike">
              <a:solidFill>
                <a:schemeClr val="dk1"/>
              </a:solidFill>
              <a:latin typeface="Montserrat Light"/>
              <a:ea typeface="Montserrat Light"/>
              <a:cs typeface="Montserrat Light"/>
              <a:sym typeface="Montserrat Light"/>
            </a:endParaRPr>
          </a:p>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Source: Union Pacific, 2021.</a:t>
            </a:r>
            <a:endParaRPr i="0" sz="1000" u="none" cap="none" strike="noStrike">
              <a:solidFill>
                <a:schemeClr val="dk1"/>
              </a:solidFill>
              <a:latin typeface="Montserrat Light"/>
              <a:ea typeface="Montserrat Light"/>
              <a:cs typeface="Montserrat Light"/>
              <a:sym typeface="Montserrat Light"/>
            </a:endParaRPr>
          </a:p>
        </p:txBody>
      </p:sp>
      <p:sp>
        <p:nvSpPr>
          <p:cNvPr id="706" name="Google Shape;706;p37"/>
          <p:cNvSpPr txBox="1"/>
          <p:nvPr>
            <p:ph idx="12" type="sldNum"/>
          </p:nvPr>
        </p:nvSpPr>
        <p:spPr>
          <a:xfrm>
            <a:off x="92939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4" name="Shape 714"/>
        <p:cNvGrpSpPr/>
        <p:nvPr/>
      </p:nvGrpSpPr>
      <p:grpSpPr>
        <a:xfrm>
          <a:off x="0" y="0"/>
          <a:ext cx="0" cy="0"/>
          <a:chOff x="0" y="0"/>
          <a:chExt cx="0" cy="0"/>
        </a:xfrm>
      </p:grpSpPr>
      <p:sp>
        <p:nvSpPr>
          <p:cNvPr id="715" name="Google Shape;715;p38"/>
          <p:cNvSpPr txBox="1"/>
          <p:nvPr>
            <p:ph type="title"/>
          </p:nvPr>
        </p:nvSpPr>
        <p:spPr>
          <a:xfrm>
            <a:off x="1501200" y="2080588"/>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Wrap-Up</a:t>
            </a:r>
            <a:endParaRPr sz="3600">
              <a:latin typeface="Montserrat SemiBold"/>
              <a:ea typeface="Montserrat SemiBold"/>
              <a:cs typeface="Montserrat SemiBold"/>
              <a:sym typeface="Montserrat SemiBold"/>
            </a:endParaRPr>
          </a:p>
        </p:txBody>
      </p:sp>
      <p:sp>
        <p:nvSpPr>
          <p:cNvPr id="716" name="Google Shape;716;p38"/>
          <p:cNvSpPr txBox="1"/>
          <p:nvPr>
            <p:ph idx="1" type="body"/>
          </p:nvPr>
        </p:nvSpPr>
        <p:spPr>
          <a:xfrm>
            <a:off x="1501200" y="3302813"/>
            <a:ext cx="4257600" cy="46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100">
                <a:latin typeface="Montserrat"/>
                <a:ea typeface="Montserrat"/>
                <a:cs typeface="Montserrat"/>
                <a:sym typeface="Montserrat"/>
              </a:rPr>
              <a:t>Questions?</a:t>
            </a:r>
            <a:endParaRPr sz="2100">
              <a:latin typeface="Montserrat"/>
              <a:ea typeface="Montserrat"/>
              <a:cs typeface="Montserrat"/>
              <a:sym typeface="Montserrat"/>
            </a:endParaRPr>
          </a:p>
        </p:txBody>
      </p:sp>
      <p:pic>
        <p:nvPicPr>
          <p:cNvPr id="717" name="Google Shape;717;p38"/>
          <p:cNvPicPr preferRelativeResize="0"/>
          <p:nvPr>
            <p:ph idx="2" type="body"/>
          </p:nvPr>
        </p:nvPicPr>
        <p:blipFill rotWithShape="1">
          <a:blip r:embed="rId4">
            <a:alphaModFix/>
          </a:blip>
          <a:srcRect b="0" l="0" r="0" t="0"/>
          <a:stretch/>
        </p:blipFill>
        <p:spPr>
          <a:xfrm>
            <a:off x="5178825" y="1545751"/>
            <a:ext cx="6174900" cy="3520200"/>
          </a:xfrm>
          <a:prstGeom prst="rect">
            <a:avLst/>
          </a:prstGeom>
          <a:noFill/>
          <a:ln>
            <a:noFill/>
          </a:ln>
        </p:spPr>
      </p:pic>
      <p:sp>
        <p:nvSpPr>
          <p:cNvPr id="718" name="Google Shape;718;p38"/>
          <p:cNvSpPr txBox="1"/>
          <p:nvPr/>
        </p:nvSpPr>
        <p:spPr>
          <a:xfrm>
            <a:off x="5178825" y="5065950"/>
            <a:ext cx="61749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Freight engine, Mojave, California. Source: Edwards, 2021.</a:t>
            </a:r>
            <a:endParaRPr i="0" sz="1000" u="none" cap="none" strike="noStrike">
              <a:solidFill>
                <a:srgbClr val="000000"/>
              </a:solidFill>
              <a:latin typeface="Montserrat Light"/>
              <a:ea typeface="Montserrat Light"/>
              <a:cs typeface="Montserrat Light"/>
              <a:sym typeface="Montserrat Light"/>
            </a:endParaRPr>
          </a:p>
        </p:txBody>
      </p:sp>
      <p:sp>
        <p:nvSpPr>
          <p:cNvPr id="719" name="Google Shape;719;p38"/>
          <p:cNvSpPr txBox="1"/>
          <p:nvPr>
            <p:ph idx="12" type="sldNum"/>
          </p:nvPr>
        </p:nvSpPr>
        <p:spPr>
          <a:xfrm>
            <a:off x="9273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8" name="Shape 128"/>
        <p:cNvGrpSpPr/>
        <p:nvPr/>
      </p:nvGrpSpPr>
      <p:grpSpPr>
        <a:xfrm>
          <a:off x="0" y="0"/>
          <a:ext cx="0" cy="0"/>
          <a:chOff x="0" y="0"/>
          <a:chExt cx="0" cy="0"/>
        </a:xfrm>
      </p:grpSpPr>
      <p:sp>
        <p:nvSpPr>
          <p:cNvPr id="129" name="Google Shape;129;p4"/>
          <p:cNvSpPr txBox="1"/>
          <p:nvPr>
            <p:ph type="title"/>
          </p:nvPr>
        </p:nvSpPr>
        <p:spPr>
          <a:xfrm>
            <a:off x="361725" y="799200"/>
            <a:ext cx="10515600" cy="608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and Climate Change  </a:t>
            </a:r>
            <a:endParaRPr sz="3600">
              <a:latin typeface="Montserrat SemiBold"/>
              <a:ea typeface="Montserrat SemiBold"/>
              <a:cs typeface="Montserrat SemiBold"/>
              <a:sym typeface="Montserrat SemiBold"/>
            </a:endParaRPr>
          </a:p>
        </p:txBody>
      </p:sp>
      <p:sp>
        <p:nvSpPr>
          <p:cNvPr id="130" name="Google Shape;130;p4"/>
          <p:cNvSpPr txBox="1"/>
          <p:nvPr>
            <p:ph idx="1" type="body"/>
          </p:nvPr>
        </p:nvSpPr>
        <p:spPr>
          <a:xfrm>
            <a:off x="361725" y="1539775"/>
            <a:ext cx="5160600" cy="4633500"/>
          </a:xfrm>
          <a:prstGeom prst="rect">
            <a:avLst/>
          </a:prstGeom>
          <a:noFill/>
          <a:ln>
            <a:noFill/>
          </a:ln>
        </p:spPr>
        <p:txBody>
          <a:bodyPr anchorCtr="0" anchor="t" bIns="45700" lIns="91425" spcFirstLastPara="1" rIns="91425" wrap="square" tIns="45700">
            <a:normAutofit/>
          </a:bodyPr>
          <a:lstStyle/>
          <a:p>
            <a:pPr indent="-16510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Key to all emergency response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Pre-event evacuation</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Response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Post-event recovery</a:t>
            </a:r>
            <a:endParaRPr sz="1800">
              <a:latin typeface="Montserrat"/>
              <a:ea typeface="Montserrat"/>
              <a:cs typeface="Montserrat"/>
              <a:sym typeface="Montserrat"/>
            </a:endParaRPr>
          </a:p>
          <a:p>
            <a:pPr indent="-1651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Coordination with other emergency responders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Railroads support response</a:t>
            </a:r>
            <a:endParaRPr sz="1800">
              <a:latin typeface="Montserrat"/>
              <a:ea typeface="Montserrat"/>
              <a:cs typeface="Montserrat"/>
              <a:sym typeface="Montserrat"/>
            </a:endParaRPr>
          </a:p>
          <a:p>
            <a:pPr indent="-190500" lvl="2" marL="11430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Delivery of first responders, supplies</a:t>
            </a:r>
            <a:endParaRPr sz="1800">
              <a:latin typeface="Montserrat"/>
              <a:ea typeface="Montserrat"/>
              <a:cs typeface="Montserrat"/>
              <a:sym typeface="Montserrat"/>
            </a:endParaRPr>
          </a:p>
          <a:p>
            <a:pPr indent="-1905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Safety Inspection- bridges, tunnels, and rails</a:t>
            </a:r>
            <a:endParaRPr sz="1800">
              <a:latin typeface="Montserrat"/>
              <a:ea typeface="Montserrat"/>
              <a:cs typeface="Montserrat"/>
              <a:sym typeface="Montserrat"/>
            </a:endParaRPr>
          </a:p>
          <a:p>
            <a:pPr indent="-1905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Debris removal for access</a:t>
            </a:r>
            <a:endParaRPr sz="1800">
              <a:latin typeface="Montserrat"/>
              <a:ea typeface="Montserrat"/>
              <a:cs typeface="Montserrat"/>
              <a:sym typeface="Montserrat"/>
            </a:endParaRPr>
          </a:p>
          <a:p>
            <a:pPr indent="-190500" lvl="2" marL="11430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Expedient repairs</a:t>
            </a:r>
            <a:endParaRPr sz="1800">
              <a:latin typeface="Montserrat"/>
              <a:ea typeface="Montserrat"/>
              <a:cs typeface="Montserrat"/>
              <a:sym typeface="Montserrat"/>
            </a:endParaRPr>
          </a:p>
        </p:txBody>
      </p:sp>
      <p:pic>
        <p:nvPicPr>
          <p:cNvPr id="131" name="Google Shape;131;p4"/>
          <p:cNvPicPr preferRelativeResize="0"/>
          <p:nvPr>
            <p:ph idx="2" type="body"/>
          </p:nvPr>
        </p:nvPicPr>
        <p:blipFill rotWithShape="1">
          <a:blip r:embed="rId4">
            <a:alphaModFix/>
          </a:blip>
          <a:srcRect b="0" l="0" r="0" t="0"/>
          <a:stretch/>
        </p:blipFill>
        <p:spPr>
          <a:xfrm>
            <a:off x="6755449" y="1706074"/>
            <a:ext cx="4988400" cy="2865000"/>
          </a:xfrm>
          <a:prstGeom prst="rect">
            <a:avLst/>
          </a:prstGeom>
          <a:noFill/>
          <a:ln>
            <a:noFill/>
          </a:ln>
        </p:spPr>
      </p:pic>
      <p:sp>
        <p:nvSpPr>
          <p:cNvPr id="132" name="Google Shape;132;p4"/>
          <p:cNvSpPr txBox="1"/>
          <p:nvPr/>
        </p:nvSpPr>
        <p:spPr>
          <a:xfrm>
            <a:off x="6755451" y="4751725"/>
            <a:ext cx="4988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BNSF Fire Train carrying first responder and fire fighting</a:t>
            </a:r>
            <a:r>
              <a:rPr lang="en-US" sz="1000">
                <a:solidFill>
                  <a:schemeClr val="lt1"/>
                </a:solidFill>
                <a:latin typeface="Montserrat Light"/>
                <a:ea typeface="Montserrat Light"/>
                <a:cs typeface="Montserrat Light"/>
                <a:sym typeface="Montserrat Light"/>
              </a:rPr>
              <a:t> </a:t>
            </a:r>
            <a:r>
              <a:rPr i="0" lang="en-US" sz="1000" u="none" cap="none" strike="noStrike">
                <a:solidFill>
                  <a:schemeClr val="lt1"/>
                </a:solidFill>
                <a:latin typeface="Montserrat Light"/>
                <a:ea typeface="Montserrat Light"/>
                <a:cs typeface="Montserrat Light"/>
                <a:sym typeface="Montserrat Light"/>
              </a:rPr>
              <a:t>water supplies. Source: Wild Fire Today, 6/23/19,</a:t>
            </a:r>
            <a:r>
              <a:rPr lang="en-US" sz="1000">
                <a:solidFill>
                  <a:schemeClr val="lt1"/>
                </a:solidFill>
                <a:latin typeface="Montserrat Light"/>
                <a:ea typeface="Montserrat Light"/>
                <a:cs typeface="Montserrat Light"/>
                <a:sym typeface="Montserrat Light"/>
              </a:rPr>
              <a:t> </a:t>
            </a:r>
            <a:r>
              <a:rPr i="0" lang="en-US" sz="1000" u="sng" cap="none" strike="noStrike">
                <a:solidFill>
                  <a:schemeClr val="lt1"/>
                </a:solidFill>
                <a:latin typeface="Montserrat Light"/>
                <a:ea typeface="Montserrat Light"/>
                <a:cs typeface="Montserrat Light"/>
                <a:sym typeface="Montserrat Light"/>
                <a:hlinkClick r:id="rId5">
                  <a:extLst>
                    <a:ext uri="{A12FA001-AC4F-418D-AE19-62706E023703}">
                      <ahyp:hlinkClr val="tx"/>
                    </a:ext>
                  </a:extLst>
                </a:hlinkClick>
              </a:rPr>
              <a:t>https://wildfiretoday.com/tag/fire-train/</a:t>
            </a:r>
            <a:r>
              <a:rPr i="0" lang="en-US" sz="1000" u="none" cap="none" strike="noStrike">
                <a:solidFill>
                  <a:schemeClr val="lt1"/>
                </a:solidFill>
                <a:latin typeface="Montserrat Light"/>
                <a:ea typeface="Montserrat Light"/>
                <a:cs typeface="Montserrat Light"/>
                <a:sym typeface="Montserrat Light"/>
              </a:rPr>
              <a:t> </a:t>
            </a:r>
            <a:endParaRPr i="0" sz="1000" u="none" cap="none" strike="noStrike">
              <a:solidFill>
                <a:schemeClr val="lt1"/>
              </a:solidFill>
              <a:latin typeface="Montserrat Light"/>
              <a:ea typeface="Montserrat Light"/>
              <a:cs typeface="Montserrat Light"/>
              <a:sym typeface="Montserrat Light"/>
            </a:endParaRPr>
          </a:p>
        </p:txBody>
      </p:sp>
      <p:sp>
        <p:nvSpPr>
          <p:cNvPr id="133" name="Google Shape;133;p4"/>
          <p:cNvSpPr txBox="1"/>
          <p:nvPr>
            <p:ph idx="12" type="sldNum"/>
          </p:nvPr>
        </p:nvSpPr>
        <p:spPr>
          <a:xfrm>
            <a:off x="9283575" y="6173275"/>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5"/>
          <p:cNvSpPr txBox="1"/>
          <p:nvPr>
            <p:ph type="title"/>
          </p:nvPr>
        </p:nvSpPr>
        <p:spPr>
          <a:xfrm>
            <a:off x="349648" y="1291425"/>
            <a:ext cx="6052500" cy="73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and Climate Change </a:t>
            </a:r>
            <a:endParaRPr sz="3600">
              <a:latin typeface="Montserrat SemiBold"/>
              <a:ea typeface="Montserrat SemiBold"/>
              <a:cs typeface="Montserrat SemiBold"/>
              <a:sym typeface="Montserrat SemiBold"/>
            </a:endParaRPr>
          </a:p>
        </p:txBody>
      </p:sp>
      <p:sp>
        <p:nvSpPr>
          <p:cNvPr id="143" name="Google Shape;143;p5"/>
          <p:cNvSpPr txBox="1"/>
          <p:nvPr>
            <p:ph idx="1" type="body"/>
          </p:nvPr>
        </p:nvSpPr>
        <p:spPr>
          <a:xfrm>
            <a:off x="349650" y="2121108"/>
            <a:ext cx="5181600" cy="3690300"/>
          </a:xfrm>
          <a:prstGeom prst="rect">
            <a:avLst/>
          </a:prstGeom>
          <a:noFill/>
          <a:ln>
            <a:noFill/>
          </a:ln>
        </p:spPr>
        <p:txBody>
          <a:bodyPr anchorCtr="0" anchor="t" bIns="45700" lIns="91425" spcFirstLastPara="1" rIns="91425" wrap="square" tIns="45700">
            <a:no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“Emergency Response Provider” includes rail personnel in ICS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Homeland Security Act 2002</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Post-Katrina Emergency Management Reform Act 2006</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“Critical transportation” = Core Capability under National Preparedness Goal</a:t>
            </a:r>
            <a:endParaRPr sz="1800">
              <a:latin typeface="Montserrat"/>
              <a:ea typeface="Montserrat"/>
              <a:cs typeface="Montserrat"/>
              <a:sym typeface="Montserrat"/>
            </a:endParaRPr>
          </a:p>
        </p:txBody>
      </p:sp>
      <p:pic>
        <p:nvPicPr>
          <p:cNvPr descr="BNSF 999000 caboose Fire Train | This caboose is the &quot;comman… | Flickr" id="144" name="Google Shape;144;p5"/>
          <p:cNvPicPr preferRelativeResize="0"/>
          <p:nvPr>
            <p:ph idx="2" type="body"/>
          </p:nvPr>
        </p:nvPicPr>
        <p:blipFill rotWithShape="1">
          <a:blip r:embed="rId4">
            <a:alphaModFix/>
          </a:blip>
          <a:srcRect b="0" l="0" r="0" t="0"/>
          <a:stretch/>
        </p:blipFill>
        <p:spPr>
          <a:xfrm>
            <a:off x="6466799" y="2121107"/>
            <a:ext cx="5181600" cy="2921100"/>
          </a:xfrm>
          <a:prstGeom prst="rect">
            <a:avLst/>
          </a:prstGeom>
          <a:noFill/>
          <a:ln>
            <a:noFill/>
          </a:ln>
        </p:spPr>
      </p:pic>
      <p:sp>
        <p:nvSpPr>
          <p:cNvPr id="145" name="Google Shape;145;p5"/>
          <p:cNvSpPr txBox="1"/>
          <p:nvPr/>
        </p:nvSpPr>
        <p:spPr>
          <a:xfrm>
            <a:off x="6466800" y="5186450"/>
            <a:ext cx="5181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rgbClr val="212124"/>
                </a:solidFill>
                <a:highlight>
                  <a:srgbClr val="F3F5F6"/>
                </a:highlight>
                <a:latin typeface="Montserrat Light"/>
                <a:ea typeface="Montserrat Light"/>
                <a:cs typeface="Montserrat Light"/>
                <a:sym typeface="Montserrat Light"/>
              </a:rPr>
              <a:t>Older BNSF 999000 caboose Fire Train,</a:t>
            </a:r>
            <a:r>
              <a:rPr lang="en-US" sz="1000">
                <a:latin typeface="Montserrat Light"/>
                <a:ea typeface="Montserrat Light"/>
                <a:cs typeface="Montserrat Light"/>
                <a:sym typeface="Montserrat Light"/>
              </a:rPr>
              <a:t> </a:t>
            </a:r>
            <a:r>
              <a:rPr i="0" lang="en-US" sz="1000" u="none" cap="none" strike="noStrike">
                <a:solidFill>
                  <a:srgbClr val="212124"/>
                </a:solidFill>
                <a:highlight>
                  <a:srgbClr val="F3F5F6"/>
                </a:highlight>
                <a:latin typeface="Montserrat Light"/>
                <a:ea typeface="Montserrat Light"/>
                <a:cs typeface="Montserrat Light"/>
                <a:sym typeface="Montserrat Light"/>
              </a:rPr>
              <a:t>retrofitted as command center for the</a:t>
            </a:r>
            <a:r>
              <a:rPr lang="en-US" sz="1000">
                <a:solidFill>
                  <a:srgbClr val="212124"/>
                </a:solidFill>
                <a:highlight>
                  <a:srgbClr val="F3F5F6"/>
                </a:highlight>
                <a:latin typeface="Montserrat Light"/>
                <a:ea typeface="Montserrat Light"/>
                <a:cs typeface="Montserrat Light"/>
                <a:sym typeface="Montserrat Light"/>
              </a:rPr>
              <a:t> </a:t>
            </a:r>
            <a:r>
              <a:rPr i="0" lang="en-US" sz="1000" u="none" cap="none" strike="noStrike">
                <a:solidFill>
                  <a:srgbClr val="212124"/>
                </a:solidFill>
                <a:highlight>
                  <a:srgbClr val="F3F5F6"/>
                </a:highlight>
                <a:latin typeface="Montserrat Light"/>
                <a:ea typeface="Montserrat Light"/>
                <a:cs typeface="Montserrat Light"/>
                <a:sym typeface="Montserrat Light"/>
              </a:rPr>
              <a:t>fire train.  8/19/2010, </a:t>
            </a:r>
            <a:r>
              <a:rPr i="0" lang="en-US" sz="1000" u="sng" cap="none" strike="noStrike">
                <a:solidFill>
                  <a:srgbClr val="1155CC"/>
                </a:solidFill>
                <a:highlight>
                  <a:srgbClr val="F3F5F6"/>
                </a:highlight>
                <a:latin typeface="Montserrat Light"/>
                <a:ea typeface="Montserrat Light"/>
                <a:cs typeface="Montserrat Light"/>
                <a:sym typeface="Montserrat Light"/>
                <a:hlinkClick r:id="rId5">
                  <a:extLst>
                    <a:ext uri="{A12FA001-AC4F-418D-AE19-62706E023703}">
                      <ahyp:hlinkClr val="tx"/>
                    </a:ext>
                  </a:extLst>
                </a:hlinkClick>
              </a:rPr>
              <a:t>https://www.flickr.com/photos/rbdal49/4909034564</a:t>
            </a:r>
            <a:r>
              <a:rPr i="0" lang="en-US" sz="1000" u="none" cap="none" strike="noStrike">
                <a:solidFill>
                  <a:srgbClr val="1155CC"/>
                </a:solidFill>
                <a:highlight>
                  <a:srgbClr val="F3F5F6"/>
                </a:highlight>
                <a:latin typeface="Montserrat Light"/>
                <a:ea typeface="Montserrat Light"/>
                <a:cs typeface="Montserrat Light"/>
                <a:sym typeface="Montserrat Light"/>
              </a:rPr>
              <a:t>  </a:t>
            </a:r>
            <a:endParaRPr i="0" sz="1000" u="none" cap="none" strike="noStrike">
              <a:solidFill>
                <a:srgbClr val="1155CC"/>
              </a:solidFill>
              <a:latin typeface="Montserrat Light"/>
              <a:ea typeface="Montserrat Light"/>
              <a:cs typeface="Montserrat Light"/>
              <a:sym typeface="Montserrat Light"/>
            </a:endParaRPr>
          </a:p>
        </p:txBody>
      </p:sp>
      <p:sp>
        <p:nvSpPr>
          <p:cNvPr id="146" name="Google Shape;146;p5"/>
          <p:cNvSpPr txBox="1"/>
          <p:nvPr>
            <p:ph idx="12" type="sldNum"/>
          </p:nvPr>
        </p:nvSpPr>
        <p:spPr>
          <a:xfrm>
            <a:off x="92628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6"/>
          <p:cNvSpPr txBox="1"/>
          <p:nvPr>
            <p:ph type="title"/>
          </p:nvPr>
        </p:nvSpPr>
        <p:spPr>
          <a:xfrm>
            <a:off x="6396950" y="1647300"/>
            <a:ext cx="5033100" cy="1129800"/>
          </a:xfrm>
          <a:prstGeom prst="rect">
            <a:avLst/>
          </a:prstGeom>
          <a:noFill/>
          <a:ln>
            <a:noFill/>
          </a:ln>
        </p:spPr>
        <p:txBody>
          <a:bodyPr anchorCtr="0" anchor="t" bIns="44450" lIns="90475" spcFirstLastPara="1" rIns="90475" wrap="square" tIns="4445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Incident Command</a:t>
            </a:r>
            <a:endParaRPr sz="3600">
              <a:latin typeface="Montserrat SemiBold"/>
              <a:ea typeface="Montserrat SemiBold"/>
              <a:cs typeface="Montserrat SemiBold"/>
              <a:sym typeface="Montserrat SemiBold"/>
            </a:endParaRPr>
          </a:p>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System (ICS)</a:t>
            </a:r>
            <a:endParaRPr sz="3600">
              <a:latin typeface="Montserrat SemiBold"/>
              <a:ea typeface="Montserrat SemiBold"/>
              <a:cs typeface="Montserrat SemiBold"/>
              <a:sym typeface="Montserrat SemiBold"/>
            </a:endParaRPr>
          </a:p>
        </p:txBody>
      </p:sp>
      <p:sp>
        <p:nvSpPr>
          <p:cNvPr id="156" name="Google Shape;156;p6"/>
          <p:cNvSpPr txBox="1"/>
          <p:nvPr>
            <p:ph idx="4294967295" type="body"/>
          </p:nvPr>
        </p:nvSpPr>
        <p:spPr>
          <a:xfrm>
            <a:off x="6344001" y="2870050"/>
            <a:ext cx="5085900" cy="2001300"/>
          </a:xfrm>
          <a:prstGeom prst="rect">
            <a:avLst/>
          </a:prstGeom>
          <a:noFill/>
          <a:ln>
            <a:noFill/>
          </a:ln>
        </p:spPr>
        <p:txBody>
          <a:bodyPr anchorCtr="0" anchor="t" bIns="44450" lIns="90475" spcFirstLastPara="1" rIns="90475" wrap="square" tIns="44450">
            <a:normAutofit lnSpcReduction="10000"/>
          </a:bodyPr>
          <a:lstStyle/>
          <a:p>
            <a:pPr indent="-342900" lvl="0" marL="4572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1970s California FIRESCOPE</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1980 National Fire Academy</a:t>
            </a:r>
            <a:endParaRPr sz="1800">
              <a:latin typeface="Montserrat"/>
              <a:ea typeface="Montserrat"/>
              <a:cs typeface="Montserrat"/>
              <a:sym typeface="Montserrat"/>
            </a:endParaRPr>
          </a:p>
          <a:p>
            <a:pPr indent="-342900" lvl="0" marL="4572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2004 NIMS</a:t>
            </a:r>
            <a:endParaRPr sz="1800">
              <a:latin typeface="Montserrat"/>
              <a:ea typeface="Montserrat"/>
              <a:cs typeface="Montserrat"/>
              <a:sym typeface="Montserrat"/>
            </a:endParaRPr>
          </a:p>
          <a:p>
            <a:pPr indent="-342900" lvl="1" marL="914400" rtl="0" algn="l">
              <a:lnSpc>
                <a:spcPct val="150000"/>
              </a:lnSpc>
              <a:spcBef>
                <a:spcPts val="0"/>
              </a:spcBef>
              <a:spcAft>
                <a:spcPts val="0"/>
              </a:spcAft>
              <a:buSzPts val="1800"/>
              <a:buFont typeface="Montserrat"/>
              <a:buChar char="○"/>
            </a:pPr>
            <a:r>
              <a:rPr lang="en-US" sz="1800">
                <a:latin typeface="Montserrat"/>
                <a:ea typeface="Montserrat"/>
                <a:cs typeface="Montserrat"/>
                <a:sym typeface="Montserrat"/>
              </a:rPr>
              <a:t>Homeland Security Presidential Directive-5 (HSPD-5), 2003</a:t>
            </a:r>
            <a:endParaRPr sz="1800">
              <a:latin typeface="Montserrat"/>
              <a:ea typeface="Montserrat"/>
              <a:cs typeface="Montserrat"/>
              <a:sym typeface="Montserrat"/>
            </a:endParaRPr>
          </a:p>
        </p:txBody>
      </p:sp>
      <p:pic>
        <p:nvPicPr>
          <p:cNvPr id="157" name="Google Shape;157;p6"/>
          <p:cNvPicPr preferRelativeResize="0"/>
          <p:nvPr/>
        </p:nvPicPr>
        <p:blipFill rotWithShape="1">
          <a:blip r:embed="rId4">
            <a:alphaModFix/>
          </a:blip>
          <a:srcRect b="0" l="0" r="0" t="0"/>
          <a:stretch/>
        </p:blipFill>
        <p:spPr>
          <a:xfrm>
            <a:off x="1073075" y="3664112"/>
            <a:ext cx="3577050" cy="2682800"/>
          </a:xfrm>
          <a:prstGeom prst="rect">
            <a:avLst/>
          </a:prstGeom>
          <a:noFill/>
          <a:ln>
            <a:noFill/>
          </a:ln>
        </p:spPr>
      </p:pic>
      <p:sp>
        <p:nvSpPr>
          <p:cNvPr id="158" name="Google Shape;158;p6"/>
          <p:cNvSpPr txBox="1"/>
          <p:nvPr/>
        </p:nvSpPr>
        <p:spPr>
          <a:xfrm>
            <a:off x="1073000" y="6383875"/>
            <a:ext cx="3577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lt1"/>
                </a:solidFill>
                <a:latin typeface="Montserrat Light"/>
                <a:ea typeface="Montserrat Light"/>
                <a:cs typeface="Montserrat Light"/>
                <a:sym typeface="Montserrat Light"/>
              </a:rPr>
              <a:t>World Trade Center and Pentagon</a:t>
            </a:r>
            <a:r>
              <a:rPr lang="en-US" sz="1000">
                <a:solidFill>
                  <a:schemeClr val="lt1"/>
                </a:solidFill>
                <a:latin typeface="Montserrat Light"/>
                <a:ea typeface="Montserrat Light"/>
                <a:cs typeface="Montserrat Light"/>
                <a:sym typeface="Montserrat Light"/>
              </a:rPr>
              <a:t> </a:t>
            </a:r>
            <a:r>
              <a:rPr i="0" lang="en-US" sz="1000" u="none" cap="none" strike="noStrike">
                <a:solidFill>
                  <a:schemeClr val="lt1"/>
                </a:solidFill>
                <a:latin typeface="Montserrat Light"/>
                <a:ea typeface="Montserrat Light"/>
                <a:cs typeface="Montserrat Light"/>
                <a:sym typeface="Montserrat Light"/>
              </a:rPr>
              <a:t>Attacked 9/11/2001</a:t>
            </a:r>
            <a:endParaRPr i="0" sz="1000" u="none" cap="none" strike="noStrike">
              <a:solidFill>
                <a:schemeClr val="lt1"/>
              </a:solidFill>
              <a:latin typeface="Montserrat Light"/>
              <a:ea typeface="Montserrat Light"/>
              <a:cs typeface="Montserrat Light"/>
              <a:sym typeface="Montserrat Light"/>
            </a:endParaRPr>
          </a:p>
        </p:txBody>
      </p:sp>
      <p:pic>
        <p:nvPicPr>
          <p:cNvPr id="159" name="Google Shape;159;p6"/>
          <p:cNvPicPr preferRelativeResize="0"/>
          <p:nvPr>
            <p:ph idx="1" type="body"/>
          </p:nvPr>
        </p:nvPicPr>
        <p:blipFill rotWithShape="1">
          <a:blip r:embed="rId5">
            <a:alphaModFix/>
          </a:blip>
          <a:srcRect b="0" l="0" r="0" t="0"/>
          <a:stretch/>
        </p:blipFill>
        <p:spPr>
          <a:xfrm>
            <a:off x="1384550" y="242900"/>
            <a:ext cx="2954100" cy="3304200"/>
          </a:xfrm>
          <a:prstGeom prst="rect">
            <a:avLst/>
          </a:prstGeom>
          <a:noFill/>
          <a:ln>
            <a:noFill/>
          </a:ln>
        </p:spPr>
      </p:pic>
      <p:sp>
        <p:nvSpPr>
          <p:cNvPr id="160" name="Google Shape;160;p6"/>
          <p:cNvSpPr txBox="1"/>
          <p:nvPr>
            <p:ph idx="12" type="sldNum"/>
          </p:nvPr>
        </p:nvSpPr>
        <p:spPr>
          <a:xfrm>
            <a:off x="92939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7"/>
          <p:cNvSpPr txBox="1"/>
          <p:nvPr>
            <p:ph type="title"/>
          </p:nvPr>
        </p:nvSpPr>
        <p:spPr>
          <a:xfrm>
            <a:off x="367975" y="906424"/>
            <a:ext cx="10515600" cy="1184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National Incident Management System (NIMS) Incorporates…</a:t>
            </a:r>
            <a:endParaRPr sz="3600">
              <a:latin typeface="Montserrat SemiBold"/>
              <a:ea typeface="Montserrat SemiBold"/>
              <a:cs typeface="Montserrat SemiBold"/>
              <a:sym typeface="Montserrat SemiBold"/>
            </a:endParaRPr>
          </a:p>
        </p:txBody>
      </p:sp>
      <p:pic>
        <p:nvPicPr>
          <p:cNvPr descr="4322-43" id="170" name="Google Shape;170;p7"/>
          <p:cNvPicPr preferRelativeResize="0"/>
          <p:nvPr/>
        </p:nvPicPr>
        <p:blipFill rotWithShape="1">
          <a:blip r:embed="rId4">
            <a:alphaModFix/>
          </a:blip>
          <a:srcRect b="0" l="0" r="0" t="0"/>
          <a:stretch/>
        </p:blipFill>
        <p:spPr>
          <a:xfrm>
            <a:off x="6897775" y="2090524"/>
            <a:ext cx="4349070" cy="3499324"/>
          </a:xfrm>
          <a:prstGeom prst="rect">
            <a:avLst/>
          </a:prstGeom>
          <a:noFill/>
          <a:ln>
            <a:noFill/>
          </a:ln>
        </p:spPr>
      </p:pic>
      <p:sp>
        <p:nvSpPr>
          <p:cNvPr id="171" name="Google Shape;171;p7"/>
          <p:cNvSpPr/>
          <p:nvPr/>
        </p:nvSpPr>
        <p:spPr>
          <a:xfrm>
            <a:off x="367975" y="2301241"/>
            <a:ext cx="6529800" cy="3288600"/>
          </a:xfrm>
          <a:prstGeom prst="rect">
            <a:avLst/>
          </a:prstGeom>
          <a:noFill/>
          <a:ln>
            <a:noFill/>
          </a:ln>
        </p:spPr>
        <p:txBody>
          <a:bodyPr anchorCtr="0" anchor="t" bIns="45700" lIns="91425" spcFirstLastPara="1" rIns="91425" wrap="square" tIns="45700">
            <a:spAutoFit/>
          </a:bodyPr>
          <a:lstStyle/>
          <a:p>
            <a:pPr indent="-342900" lvl="0" marL="457200" marR="0" rtl="0" algn="l">
              <a:lnSpc>
                <a:spcPct val="150000"/>
              </a:lnSpc>
              <a:spcBef>
                <a:spcPts val="140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Incident Command System (ICS)</a:t>
            </a:r>
            <a:endParaRPr i="0" sz="1800" u="none" cap="none" strike="noStrike">
              <a:solidFill>
                <a:srgbClr val="000000"/>
              </a:solidFill>
              <a:latin typeface="Montserrat"/>
              <a:ea typeface="Montserrat"/>
              <a:cs typeface="Montserrat"/>
              <a:sym typeface="Montserrat"/>
            </a:endParaRPr>
          </a:p>
          <a:p>
            <a:pPr indent="-342900" lvl="1" marL="914400" marR="0" rtl="0" algn="l">
              <a:lnSpc>
                <a:spcPct val="150000"/>
              </a:lnSpc>
              <a:spcBef>
                <a:spcPts val="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Modular, flexible, span of control, unity of command</a:t>
            </a:r>
            <a:endParaRPr i="0" sz="1800" u="none" cap="none" strike="noStrike">
              <a:solidFill>
                <a:srgbClr val="000000"/>
              </a:solidFill>
              <a:latin typeface="Montserrat"/>
              <a:ea typeface="Montserrat"/>
              <a:cs typeface="Montserrat"/>
              <a:sym typeface="Montserrat"/>
            </a:endParaRPr>
          </a:p>
          <a:p>
            <a:pPr indent="-342900" lvl="1" marL="914400" marR="0" rtl="0" algn="l">
              <a:lnSpc>
                <a:spcPct val="150000"/>
              </a:lnSpc>
              <a:spcBef>
                <a:spcPts val="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Common Terminology</a:t>
            </a:r>
            <a:endParaRPr i="0" sz="1800" u="none" cap="none" strike="noStrike">
              <a:solidFill>
                <a:srgbClr val="000000"/>
              </a:solidFill>
              <a:latin typeface="Montserrat"/>
              <a:ea typeface="Montserrat"/>
              <a:cs typeface="Montserrat"/>
              <a:sym typeface="Montserrat"/>
            </a:endParaRPr>
          </a:p>
          <a:p>
            <a:pPr indent="-342900" lvl="1" marL="914400" marR="0" rtl="0" algn="l">
              <a:lnSpc>
                <a:spcPct val="150000"/>
              </a:lnSpc>
              <a:spcBef>
                <a:spcPts val="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Management by Objective</a:t>
            </a:r>
            <a:endParaRPr i="0" sz="1800" u="none" cap="none" strike="noStrike">
              <a:solidFill>
                <a:srgbClr val="000000"/>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Unified Command </a:t>
            </a:r>
            <a:endParaRPr i="0" sz="1800" u="none" cap="none" strike="noStrike">
              <a:solidFill>
                <a:srgbClr val="000000"/>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Multi-agency coordination system (MACS)</a:t>
            </a:r>
            <a:endParaRPr i="0" sz="1800" u="none" cap="none" strike="noStrike">
              <a:solidFill>
                <a:srgbClr val="000000"/>
              </a:solidFill>
              <a:latin typeface="Montserrat"/>
              <a:ea typeface="Montserrat"/>
              <a:cs typeface="Montserrat"/>
              <a:sym typeface="Montserrat"/>
            </a:endParaRPr>
          </a:p>
          <a:p>
            <a:pPr indent="-342900" lvl="0" marL="457200" marR="0" rtl="0" algn="l">
              <a:lnSpc>
                <a:spcPct val="150000"/>
              </a:lnSpc>
              <a:spcBef>
                <a:spcPts val="0"/>
              </a:spcBef>
              <a:spcAft>
                <a:spcPts val="0"/>
              </a:spcAft>
              <a:buClr>
                <a:schemeClr val="dk1"/>
              </a:buClr>
              <a:buSzPts val="1800"/>
              <a:buFont typeface="Montserrat"/>
              <a:buChar char="●"/>
            </a:pPr>
            <a:r>
              <a:rPr i="0" lang="en-US" sz="1800" u="none" cap="none" strike="noStrike">
                <a:solidFill>
                  <a:schemeClr val="dk1"/>
                </a:solidFill>
                <a:latin typeface="Montserrat"/>
                <a:ea typeface="Montserrat"/>
                <a:cs typeface="Montserrat"/>
                <a:sym typeface="Montserrat"/>
              </a:rPr>
              <a:t>Mutual Aid Agreements</a:t>
            </a:r>
            <a:endParaRPr i="0" sz="1800" u="none" cap="none" strike="noStrike">
              <a:solidFill>
                <a:srgbClr val="000000"/>
              </a:solidFill>
              <a:latin typeface="Montserrat"/>
              <a:ea typeface="Montserrat"/>
              <a:cs typeface="Montserrat"/>
              <a:sym typeface="Montserrat"/>
            </a:endParaRPr>
          </a:p>
        </p:txBody>
      </p:sp>
      <p:sp>
        <p:nvSpPr>
          <p:cNvPr id="172" name="Google Shape;172;p7"/>
          <p:cNvSpPr txBox="1"/>
          <p:nvPr>
            <p:ph idx="12" type="sldNum"/>
          </p:nvPr>
        </p:nvSpPr>
        <p:spPr>
          <a:xfrm>
            <a:off x="928355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p8"/>
          <p:cNvSpPr txBox="1"/>
          <p:nvPr>
            <p:ph type="title"/>
          </p:nvPr>
        </p:nvSpPr>
        <p:spPr>
          <a:xfrm>
            <a:off x="513950" y="1837850"/>
            <a:ext cx="5383200" cy="611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Railroads</a:t>
            </a:r>
            <a:endParaRPr sz="3600">
              <a:latin typeface="Montserrat SemiBold"/>
              <a:ea typeface="Montserrat SemiBold"/>
              <a:cs typeface="Montserrat SemiBold"/>
              <a:sym typeface="Montserrat SemiBold"/>
            </a:endParaRPr>
          </a:p>
        </p:txBody>
      </p:sp>
      <p:sp>
        <p:nvSpPr>
          <p:cNvPr id="182" name="Google Shape;182;p8"/>
          <p:cNvSpPr txBox="1"/>
          <p:nvPr>
            <p:ph idx="1" type="body"/>
          </p:nvPr>
        </p:nvSpPr>
        <p:spPr>
          <a:xfrm>
            <a:off x="383850" y="2473751"/>
            <a:ext cx="4668900" cy="37596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Functions of the Incident Command System in the Field</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General Staff = Incident Commander, Planning/Intel Chief, Logistics Chief, Operations Chief, Finance/Administration Chief</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Command Staff = Safety Officer Public Information Officer, Liaison Officer</a:t>
            </a:r>
            <a:endParaRPr sz="1800">
              <a:latin typeface="Montserrat"/>
              <a:ea typeface="Montserrat"/>
              <a:cs typeface="Montserrat"/>
              <a:sym typeface="Montserrat"/>
            </a:endParaRPr>
          </a:p>
        </p:txBody>
      </p:sp>
      <p:grpSp>
        <p:nvGrpSpPr>
          <p:cNvPr id="183" name="Google Shape;183;p8"/>
          <p:cNvGrpSpPr/>
          <p:nvPr/>
        </p:nvGrpSpPr>
        <p:grpSpPr>
          <a:xfrm>
            <a:off x="5187239" y="1837857"/>
            <a:ext cx="6462107" cy="3670709"/>
            <a:chOff x="5548939" y="1593608"/>
            <a:chExt cx="6462107" cy="3670709"/>
          </a:xfrm>
        </p:grpSpPr>
        <p:sp>
          <p:nvSpPr>
            <p:cNvPr id="184" name="Google Shape;184;p8"/>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185" name="Google Shape;185;p8"/>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86" name="Google Shape;186;p8"/>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187" name="Google Shape;187;p8"/>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88" name="Google Shape;188;p8"/>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89" name="Google Shape;189;p8"/>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90" name="Google Shape;190;p8"/>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91" name="Google Shape;191;p8"/>
            <p:cNvSpPr/>
            <p:nvPr/>
          </p:nvSpPr>
          <p:spPr>
            <a:xfrm>
              <a:off x="8082192" y="159360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8"/>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u="none" cap="none" strike="noStrike">
                  <a:solidFill>
                    <a:srgbClr val="FF0000"/>
                  </a:solidFill>
                  <a:latin typeface="Montserrat"/>
                  <a:ea typeface="Montserrat"/>
                  <a:cs typeface="Montserrat"/>
                  <a:sym typeface="Montserrat"/>
                </a:rPr>
                <a:t>Incident Commander</a:t>
              </a:r>
              <a:endParaRPr b="1" i="0" u="none" cap="none" strike="noStrike">
                <a:solidFill>
                  <a:srgbClr val="FF0000"/>
                </a:solidFill>
                <a:latin typeface="Montserrat"/>
                <a:ea typeface="Montserrat"/>
                <a:cs typeface="Montserrat"/>
                <a:sym typeface="Montserrat"/>
              </a:endParaRPr>
            </a:p>
          </p:txBody>
        </p:sp>
        <p:sp>
          <p:nvSpPr>
            <p:cNvPr id="193" name="Google Shape;193;p8"/>
            <p:cNvSpPr/>
            <p:nvPr/>
          </p:nvSpPr>
          <p:spPr>
            <a:xfrm>
              <a:off x="5548939"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8"/>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rgbClr val="FF6600"/>
                  </a:solidFill>
                  <a:latin typeface="Montserrat"/>
                  <a:ea typeface="Montserrat"/>
                  <a:cs typeface="Montserrat"/>
                  <a:sym typeface="Montserrat"/>
                </a:rPr>
                <a:t>Planning/ Intel Chief</a:t>
              </a:r>
              <a:endParaRPr b="1" i="0" u="none" cap="none" strike="noStrike">
                <a:solidFill>
                  <a:srgbClr val="000000"/>
                </a:solidFill>
                <a:latin typeface="Montserrat"/>
                <a:ea typeface="Montserrat"/>
                <a:cs typeface="Montserrat"/>
                <a:sym typeface="Montserrat"/>
              </a:endParaRPr>
            </a:p>
          </p:txBody>
        </p:sp>
        <p:sp>
          <p:nvSpPr>
            <p:cNvPr id="195" name="Google Shape;195;p8"/>
            <p:cNvSpPr/>
            <p:nvPr/>
          </p:nvSpPr>
          <p:spPr>
            <a:xfrm>
              <a:off x="7237775"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8"/>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rgbClr val="4A86E8"/>
                  </a:solidFill>
                  <a:latin typeface="Montserrat"/>
                  <a:ea typeface="Montserrat"/>
                  <a:cs typeface="Montserrat"/>
                  <a:sym typeface="Montserrat"/>
                </a:rPr>
                <a:t>Logistics Chief</a:t>
              </a:r>
              <a:endParaRPr b="1" i="0" u="none" cap="none" strike="noStrike">
                <a:solidFill>
                  <a:srgbClr val="4A86E8"/>
                </a:solidFill>
                <a:latin typeface="Montserrat"/>
                <a:ea typeface="Montserrat"/>
                <a:cs typeface="Montserrat"/>
                <a:sym typeface="Montserrat"/>
              </a:endParaRPr>
            </a:p>
          </p:txBody>
        </p:sp>
        <p:sp>
          <p:nvSpPr>
            <p:cNvPr id="197" name="Google Shape;197;p8"/>
            <p:cNvSpPr/>
            <p:nvPr/>
          </p:nvSpPr>
          <p:spPr>
            <a:xfrm>
              <a:off x="8926610"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8"/>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Operations</a:t>
              </a:r>
              <a:endParaRPr b="1" i="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Chief</a:t>
              </a:r>
              <a:endParaRPr b="1" i="0" u="none" cap="none" strike="noStrike">
                <a:solidFill>
                  <a:schemeClr val="dk1"/>
                </a:solidFill>
                <a:latin typeface="Montserrat"/>
                <a:ea typeface="Montserrat"/>
                <a:cs typeface="Montserrat"/>
                <a:sym typeface="Montserrat"/>
              </a:endParaRPr>
            </a:p>
          </p:txBody>
        </p:sp>
        <p:sp>
          <p:nvSpPr>
            <p:cNvPr id="199" name="Google Shape;199;p8"/>
            <p:cNvSpPr/>
            <p:nvPr/>
          </p:nvSpPr>
          <p:spPr>
            <a:xfrm>
              <a:off x="10615446" y="4566517"/>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8"/>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Finance/</a:t>
              </a:r>
              <a:endParaRPr b="1" i="0" u="none" cap="none" strike="noStrike">
                <a:solidFill>
                  <a:schemeClr val="dk1"/>
                </a:solidFill>
                <a:latin typeface="Montserrat"/>
                <a:ea typeface="Montserrat"/>
                <a:cs typeface="Montserrat"/>
                <a:sym typeface="Montserrat"/>
              </a:endParaRPr>
            </a:p>
            <a:p>
              <a:pPr indent="0" lvl="0" marL="0" marR="0" rtl="0" algn="ctr">
                <a:lnSpc>
                  <a:spcPct val="90000"/>
                </a:lnSpc>
                <a:spcBef>
                  <a:spcPts val="56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Admin Chief</a:t>
              </a:r>
              <a:endParaRPr b="1" i="0" u="none" cap="none" strike="noStrike">
                <a:solidFill>
                  <a:schemeClr val="dk1"/>
                </a:solidFill>
                <a:latin typeface="Montserrat"/>
                <a:ea typeface="Montserrat"/>
                <a:cs typeface="Montserrat"/>
                <a:sym typeface="Montserrat"/>
              </a:endParaRPr>
            </a:p>
          </p:txBody>
        </p:sp>
        <p:sp>
          <p:nvSpPr>
            <p:cNvPr id="201" name="Google Shape;201;p8"/>
            <p:cNvSpPr/>
            <p:nvPr/>
          </p:nvSpPr>
          <p:spPr>
            <a:xfrm>
              <a:off x="7300373" y="2592825"/>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8"/>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203" name="Google Shape;203;p8"/>
            <p:cNvSpPr/>
            <p:nvPr/>
          </p:nvSpPr>
          <p:spPr>
            <a:xfrm>
              <a:off x="8926610" y="2584578"/>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8"/>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Public Information Officer</a:t>
              </a:r>
              <a:endParaRPr b="1" i="0" u="none" cap="none" strike="noStrike">
                <a:solidFill>
                  <a:schemeClr val="dk1"/>
                </a:solidFill>
                <a:latin typeface="Montserrat"/>
                <a:ea typeface="Montserrat"/>
                <a:cs typeface="Montserrat"/>
                <a:sym typeface="Montserrat"/>
              </a:endParaRPr>
            </a:p>
          </p:txBody>
        </p:sp>
        <p:sp>
          <p:nvSpPr>
            <p:cNvPr id="205" name="Google Shape;205;p8"/>
            <p:cNvSpPr/>
            <p:nvPr/>
          </p:nvSpPr>
          <p:spPr>
            <a:xfrm>
              <a:off x="7237775" y="3575546"/>
              <a:ext cx="1395600" cy="697800"/>
            </a:xfrm>
            <a:prstGeom prst="rect">
              <a:avLst/>
            </a:prstGeom>
            <a:solidFill>
              <a:srgbClr val="C9DAF8"/>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8"/>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chemeClr val="lt1"/>
                </a:buClr>
                <a:buSzPts val="1600"/>
                <a:buFont typeface="Calibri"/>
                <a:buNone/>
              </a:pPr>
              <a:r>
                <a:rPr b="1" i="0" lang="en-US" u="none" cap="none" strike="noStrike">
                  <a:solidFill>
                    <a:schemeClr val="dk1"/>
                  </a:solidFill>
                  <a:latin typeface="Montserrat"/>
                  <a:ea typeface="Montserrat"/>
                  <a:cs typeface="Montserrat"/>
                  <a:sym typeface="Montserrat"/>
                </a:rPr>
                <a:t>Liaison Officer</a:t>
              </a:r>
              <a:endParaRPr b="1" i="0" u="none" cap="none" strike="noStrike">
                <a:solidFill>
                  <a:schemeClr val="dk1"/>
                </a:solidFill>
                <a:latin typeface="Montserrat"/>
                <a:ea typeface="Montserrat"/>
                <a:cs typeface="Montserrat"/>
                <a:sym typeface="Montserrat"/>
              </a:endParaRPr>
            </a:p>
          </p:txBody>
        </p:sp>
      </p:grpSp>
      <p:sp>
        <p:nvSpPr>
          <p:cNvPr id="207" name="Google Shape;207;p8"/>
          <p:cNvSpPr txBox="1"/>
          <p:nvPr>
            <p:ph idx="12" type="sldNum"/>
          </p:nvPr>
        </p:nvSpPr>
        <p:spPr>
          <a:xfrm>
            <a:off x="926287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5" name="Shape 215"/>
        <p:cNvGrpSpPr/>
        <p:nvPr/>
      </p:nvGrpSpPr>
      <p:grpSpPr>
        <a:xfrm>
          <a:off x="0" y="0"/>
          <a:ext cx="0" cy="0"/>
          <a:chOff x="0" y="0"/>
          <a:chExt cx="0" cy="0"/>
        </a:xfrm>
      </p:grpSpPr>
      <p:sp>
        <p:nvSpPr>
          <p:cNvPr id="216" name="Google Shape;216;p9"/>
          <p:cNvSpPr txBox="1"/>
          <p:nvPr>
            <p:ph type="title"/>
          </p:nvPr>
        </p:nvSpPr>
        <p:spPr>
          <a:xfrm>
            <a:off x="838200" y="1022025"/>
            <a:ext cx="5035500" cy="599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ICS for Railroads</a:t>
            </a:r>
            <a:endParaRPr sz="3600">
              <a:latin typeface="Montserrat SemiBold"/>
              <a:ea typeface="Montserrat SemiBold"/>
              <a:cs typeface="Montserrat SemiBold"/>
              <a:sym typeface="Montserrat SemiBold"/>
            </a:endParaRPr>
          </a:p>
        </p:txBody>
      </p:sp>
      <p:sp>
        <p:nvSpPr>
          <p:cNvPr id="217" name="Google Shape;217;p9"/>
          <p:cNvSpPr txBox="1"/>
          <p:nvPr>
            <p:ph idx="1" type="body"/>
          </p:nvPr>
        </p:nvSpPr>
        <p:spPr>
          <a:xfrm>
            <a:off x="838200" y="1865448"/>
            <a:ext cx="5181600" cy="47031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ICS is flexible and scalable</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Use what you need, staff to meet span of control requirements</a:t>
            </a:r>
            <a:endParaRPr sz="1800">
              <a:latin typeface="Montserrat"/>
              <a:ea typeface="Montserrat"/>
              <a:cs typeface="Montserrat"/>
              <a:sym typeface="Montserrat"/>
            </a:endParaRPr>
          </a:p>
          <a:p>
            <a:pPr indent="-1905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can be used for emergencies, disasters and catastrophes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Spilled potatoes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Hurricane Sandy</a:t>
            </a:r>
            <a:endParaRPr sz="1800">
              <a:latin typeface="Montserrat"/>
              <a:ea typeface="Montserrat"/>
              <a:cs typeface="Montserrat"/>
              <a:sym typeface="Montserrat"/>
            </a:endParaRPr>
          </a:p>
          <a:p>
            <a:pPr indent="-190500" lvl="0" marL="228600" rtl="0" algn="l">
              <a:lnSpc>
                <a:spcPct val="100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ICS can be used for planned events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Parades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Sporting events</a:t>
            </a:r>
            <a:endParaRPr sz="1800">
              <a:latin typeface="Montserrat"/>
              <a:ea typeface="Montserrat"/>
              <a:cs typeface="Montserrat"/>
              <a:sym typeface="Montserrat"/>
            </a:endParaRPr>
          </a:p>
          <a:p>
            <a:pPr indent="-190500" lvl="1" marL="685800" rtl="0" algn="l">
              <a:lnSpc>
                <a:spcPct val="10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Planned maintenance</a:t>
            </a:r>
            <a:endParaRPr sz="1800">
              <a:latin typeface="Montserrat"/>
              <a:ea typeface="Montserrat"/>
              <a:cs typeface="Montserrat"/>
              <a:sym typeface="Montserrat"/>
            </a:endParaRPr>
          </a:p>
        </p:txBody>
      </p:sp>
      <p:pic>
        <p:nvPicPr>
          <p:cNvPr id="218" name="Google Shape;218;p9"/>
          <p:cNvPicPr preferRelativeResize="0"/>
          <p:nvPr>
            <p:ph idx="2" type="body"/>
          </p:nvPr>
        </p:nvPicPr>
        <p:blipFill rotWithShape="1">
          <a:blip r:embed="rId4">
            <a:alphaModFix/>
          </a:blip>
          <a:srcRect b="0" l="0" r="0" t="0"/>
          <a:stretch/>
        </p:blipFill>
        <p:spPr>
          <a:xfrm>
            <a:off x="7957621" y="3110993"/>
            <a:ext cx="3585000" cy="2688600"/>
          </a:xfrm>
          <a:prstGeom prst="rect">
            <a:avLst/>
          </a:prstGeom>
          <a:noFill/>
          <a:ln>
            <a:noFill/>
          </a:ln>
        </p:spPr>
      </p:pic>
      <p:pic>
        <p:nvPicPr>
          <p:cNvPr descr="Norfolk Southern botched call to blow open vinyl chloride tanks after Ohio train  derailment, NTSB reports | PBS News" id="219" name="Google Shape;219;p9"/>
          <p:cNvPicPr preferRelativeResize="0"/>
          <p:nvPr/>
        </p:nvPicPr>
        <p:blipFill rotWithShape="1">
          <a:blip r:embed="rId5">
            <a:alphaModFix/>
          </a:blip>
          <a:srcRect b="0" l="0" r="0" t="0"/>
          <a:stretch/>
        </p:blipFill>
        <p:spPr>
          <a:xfrm>
            <a:off x="6390201" y="300249"/>
            <a:ext cx="4251400" cy="2391399"/>
          </a:xfrm>
          <a:prstGeom prst="rect">
            <a:avLst/>
          </a:prstGeom>
          <a:noFill/>
          <a:ln>
            <a:noFill/>
          </a:ln>
        </p:spPr>
      </p:pic>
      <p:sp>
        <p:nvSpPr>
          <p:cNvPr id="220" name="Google Shape;220;p9"/>
          <p:cNvSpPr txBox="1"/>
          <p:nvPr/>
        </p:nvSpPr>
        <p:spPr>
          <a:xfrm>
            <a:off x="6390188" y="2778175"/>
            <a:ext cx="42513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Source: NTSB.gov</a:t>
            </a:r>
            <a:endParaRPr i="0" sz="1000" u="none" cap="none" strike="noStrike">
              <a:solidFill>
                <a:srgbClr val="000000"/>
              </a:solidFill>
              <a:latin typeface="Montserrat Light"/>
              <a:ea typeface="Montserrat Light"/>
              <a:cs typeface="Montserrat Light"/>
              <a:sym typeface="Montserrat Light"/>
            </a:endParaRPr>
          </a:p>
        </p:txBody>
      </p:sp>
      <p:sp>
        <p:nvSpPr>
          <p:cNvPr id="221" name="Google Shape;221;p9"/>
          <p:cNvSpPr txBox="1"/>
          <p:nvPr/>
        </p:nvSpPr>
        <p:spPr>
          <a:xfrm>
            <a:off x="7957615" y="5898177"/>
            <a:ext cx="17535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1000" u="none" cap="none" strike="noStrike">
                <a:solidFill>
                  <a:schemeClr val="dk1"/>
                </a:solidFill>
                <a:latin typeface="Montserrat Light"/>
                <a:ea typeface="Montserrat Light"/>
                <a:cs typeface="Montserrat Light"/>
                <a:sym typeface="Montserrat Light"/>
              </a:rPr>
              <a:t>Source: Caltrans</a:t>
            </a:r>
            <a:endParaRPr i="0" sz="1000" u="none" cap="none" strike="noStrike">
              <a:solidFill>
                <a:srgbClr val="000000"/>
              </a:solidFill>
              <a:latin typeface="Montserrat Light"/>
              <a:ea typeface="Montserrat Light"/>
              <a:cs typeface="Montserrat Light"/>
              <a:sym typeface="Montserrat Light"/>
            </a:endParaRPr>
          </a:p>
        </p:txBody>
      </p:sp>
      <p:sp>
        <p:nvSpPr>
          <p:cNvPr id="222" name="Google Shape;222;p9"/>
          <p:cNvSpPr txBox="1"/>
          <p:nvPr>
            <p:ph idx="12" type="sldNum"/>
          </p:nvPr>
        </p:nvSpPr>
        <p:spPr>
          <a:xfrm>
            <a:off x="92939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2024-06-26T20:48:03Z</dcterms:created>
  <dc:creator>Frances Edwards</dc:creator>
</cp:coreProperties>
</file>