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Lst>
  <p:sldSz cx="12192000" cy="6858000"/>
  <p:notesSz cx="6858000" cy="9144000"/>
  <p:embeddedFontLst>
    <p:embeddedFont>
      <p:font typeface="Play" pitchFamily="2" charset="0"/>
      <p:regular r:id="rId61"/>
      <p:bold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32">
          <p15:clr>
            <a:srgbClr val="A4A3A4"/>
          </p15:clr>
        </p15:guide>
        <p15:guide id="2" pos="7248">
          <p15:clr>
            <a:srgbClr val="A4A3A4"/>
          </p15:clr>
        </p15:guide>
        <p15:guide id="3" orient="horz" pos="72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8" roundtripDataSignature="AMtx7mjxqnOisLI90RbZJkKN1BnQqJXas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verina Weinardy"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6A393EB-A24C-41BE-AB5E-58AAFBE21219}">
  <a:tblStyle styleId="{B6A393EB-A24C-41BE-AB5E-58AAFBE21219}" styleName="Table_0">
    <a:wholeTbl>
      <a:tcTxStyle b="off" i="off">
        <a:font>
          <a:latin typeface="Aptos"/>
          <a:ea typeface="Aptos"/>
          <a:cs typeface="Aptos"/>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16"/>
    <p:restoredTop sz="94659"/>
  </p:normalViewPr>
  <p:slideViewPr>
    <p:cSldViewPr snapToGrid="0">
      <p:cViewPr varScale="1">
        <p:scale>
          <a:sx n="142" d="100"/>
          <a:sy n="142" d="100"/>
        </p:scale>
        <p:origin x="1128" y="176"/>
      </p:cViewPr>
      <p:guideLst>
        <p:guide pos="432"/>
        <p:guide pos="7248"/>
        <p:guide orient="horz" pos="7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8" Type="http://customschemas.google.com/relationships/presentationmetadata" Target="metadata"/><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font" Target="fonts/font1.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9"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2.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A889F9-3153-4AB8-88BC-432B717388B2}" type="doc">
      <dgm:prSet loTypeId="urn:microsoft.com/office/officeart/2005/8/layout/hProcess7" loCatId="process" qsTypeId="urn:microsoft.com/office/officeart/2005/8/quickstyle/3d3" qsCatId="3D" csTypeId="urn:microsoft.com/office/officeart/2005/8/colors/accent0_1" csCatId="mainScheme" phldr="1"/>
      <dgm:spPr/>
      <dgm:t>
        <a:bodyPr/>
        <a:lstStyle/>
        <a:p>
          <a:endParaRPr lang="en-US"/>
        </a:p>
      </dgm:t>
    </dgm:pt>
    <dgm:pt modelId="{01A1AEE4-DFDF-49F9-A18D-78CDD9AD2569}">
      <dgm:prSet phldrT="[Text]" phldr="0"/>
      <dgm:spPr/>
      <dgm:t>
        <a:bodyPr/>
        <a:lstStyle/>
        <a:p>
          <a:r>
            <a:rPr lang="en-US" b="1" dirty="0">
              <a:latin typeface="Arial" panose="020B0604020202020204" pitchFamily="34" charset="0"/>
              <a:cs typeface="Arial" panose="020B0604020202020204" pitchFamily="34" charset="0"/>
            </a:rPr>
            <a:t>1 month</a:t>
          </a:r>
        </a:p>
      </dgm:t>
    </dgm:pt>
    <dgm:pt modelId="{233E3B82-8961-4A32-B165-5609A92193B9}" type="parTrans" cxnId="{74FD2017-DA81-4FAC-A46B-72A58ACCB276}">
      <dgm:prSet/>
      <dgm:spPr/>
      <dgm:t>
        <a:bodyPr/>
        <a:lstStyle/>
        <a:p>
          <a:endParaRPr lang="en-US"/>
        </a:p>
      </dgm:t>
    </dgm:pt>
    <dgm:pt modelId="{AB53BBA0-2E89-4F49-955E-A0159C4380D3}" type="sibTrans" cxnId="{74FD2017-DA81-4FAC-A46B-72A58ACCB276}">
      <dgm:prSet/>
      <dgm:spPr/>
      <dgm:t>
        <a:bodyPr/>
        <a:lstStyle/>
        <a:p>
          <a:endParaRPr lang="en-US"/>
        </a:p>
      </dgm:t>
    </dgm:pt>
    <dgm:pt modelId="{99C0F399-DF49-4344-A649-652099E956EE}">
      <dgm:prSet phldrT="[Text]" phldr="0" custT="1"/>
      <dgm:spPr>
        <a:effectLst/>
      </dgm:spPr>
      <dgm:t>
        <a:bodyPr/>
        <a:lstStyle/>
        <a:p>
          <a:pPr>
            <a:lnSpc>
              <a:spcPct val="150000"/>
            </a:lnSpc>
            <a:buFont typeface="Arial" panose="020B0604020202020204" pitchFamily="34" charset="0"/>
            <a:buChar char="•"/>
          </a:pPr>
          <a:r>
            <a:rPr lang="en-US" sz="1600">
              <a:solidFill>
                <a:schemeClr val="tx1"/>
              </a:solidFill>
              <a:latin typeface="Arial" panose="020B0604020202020204" pitchFamily="34" charset="0"/>
              <a:cs typeface="Arial" panose="020B0604020202020204" pitchFamily="34" charset="0"/>
            </a:rPr>
            <a:t>- Infrastructure planning</a:t>
          </a:r>
        </a:p>
      </dgm:t>
    </dgm:pt>
    <dgm:pt modelId="{DDDE9BB4-6F90-443B-B0A1-D6151FC2BED3}" type="parTrans" cxnId="{FA338E73-2C58-486F-95CC-280433D77720}">
      <dgm:prSet/>
      <dgm:spPr/>
      <dgm:t>
        <a:bodyPr/>
        <a:lstStyle/>
        <a:p>
          <a:endParaRPr lang="en-US"/>
        </a:p>
      </dgm:t>
    </dgm:pt>
    <dgm:pt modelId="{669B661F-FD3C-4F4B-8177-08E1E21AF16A}" type="sibTrans" cxnId="{FA338E73-2C58-486F-95CC-280433D77720}">
      <dgm:prSet/>
      <dgm:spPr/>
      <dgm:t>
        <a:bodyPr/>
        <a:lstStyle/>
        <a:p>
          <a:endParaRPr lang="en-US"/>
        </a:p>
      </dgm:t>
    </dgm:pt>
    <dgm:pt modelId="{D42A5232-49B4-40FC-9F65-82F60DF3DE0D}">
      <dgm:prSet phldrT="[Text]" phldr="0"/>
      <dgm:spPr/>
      <dgm:t>
        <a:bodyPr/>
        <a:lstStyle/>
        <a:p>
          <a:r>
            <a:rPr lang="en-US" b="1">
              <a:latin typeface="Arial" panose="020B0604020202020204" pitchFamily="34" charset="0"/>
              <a:cs typeface="Arial" panose="020B0604020202020204" pitchFamily="34" charset="0"/>
            </a:rPr>
            <a:t>10 Days</a:t>
          </a:r>
        </a:p>
      </dgm:t>
    </dgm:pt>
    <dgm:pt modelId="{740DA3C1-5DC2-4502-8408-E9E76B0DB242}" type="parTrans" cxnId="{F7B057E4-AF25-4DD4-BC32-FA9E591A37DE}">
      <dgm:prSet/>
      <dgm:spPr/>
      <dgm:t>
        <a:bodyPr/>
        <a:lstStyle/>
        <a:p>
          <a:endParaRPr lang="en-US"/>
        </a:p>
      </dgm:t>
    </dgm:pt>
    <dgm:pt modelId="{A289BFEB-B418-49AE-AD11-99424CF3A195}" type="sibTrans" cxnId="{F7B057E4-AF25-4DD4-BC32-FA9E591A37DE}">
      <dgm:prSet/>
      <dgm:spPr/>
      <dgm:t>
        <a:bodyPr/>
        <a:lstStyle/>
        <a:p>
          <a:endParaRPr lang="en-US"/>
        </a:p>
      </dgm:t>
    </dgm:pt>
    <dgm:pt modelId="{8287C71F-90C9-4B3A-A0D4-B35002C40E77}">
      <dgm:prSet phldrT="[Text]" phldr="0" custT="1"/>
      <dgm:spPr>
        <a:effectLst/>
      </dgm:spPr>
      <dgm:t>
        <a:bodyPr/>
        <a:lstStyle/>
        <a:p>
          <a:pPr>
            <a:lnSpc>
              <a:spcPct val="150000"/>
            </a:lnSpc>
          </a:pPr>
          <a:r>
            <a:rPr lang="en-US" sz="1600">
              <a:solidFill>
                <a:schemeClr val="tx1"/>
              </a:solidFill>
              <a:latin typeface="Arial" panose="020B0604020202020204" pitchFamily="34" charset="0"/>
              <a:cs typeface="Arial" panose="020B0604020202020204" pitchFamily="34" charset="0"/>
            </a:rPr>
            <a:t>- Tabletop exercises</a:t>
          </a:r>
        </a:p>
      </dgm:t>
    </dgm:pt>
    <dgm:pt modelId="{8F831BCA-B3F7-482F-8F24-27B1D3571A1B}" type="parTrans" cxnId="{11BD400A-F59D-40D2-9453-4854B40DECCC}">
      <dgm:prSet/>
      <dgm:spPr/>
      <dgm:t>
        <a:bodyPr/>
        <a:lstStyle/>
        <a:p>
          <a:endParaRPr lang="en-US"/>
        </a:p>
      </dgm:t>
    </dgm:pt>
    <dgm:pt modelId="{2200ACB8-6AFC-4357-B8CB-699F26E028FC}" type="sibTrans" cxnId="{11BD400A-F59D-40D2-9453-4854B40DECCC}">
      <dgm:prSet/>
      <dgm:spPr/>
      <dgm:t>
        <a:bodyPr/>
        <a:lstStyle/>
        <a:p>
          <a:endParaRPr lang="en-US"/>
        </a:p>
      </dgm:t>
    </dgm:pt>
    <dgm:pt modelId="{835EB897-DA67-45E8-947B-71EAE064D169}">
      <dgm:prSet phldrT="[Text]" phldr="0"/>
      <dgm:spPr/>
      <dgm:t>
        <a:bodyPr/>
        <a:lstStyle/>
        <a:p>
          <a:r>
            <a:rPr lang="en-US" b="1">
              <a:latin typeface="Arial" panose="020B0604020202020204" pitchFamily="34" charset="0"/>
              <a:cs typeface="Arial" panose="020B0604020202020204" pitchFamily="34" charset="0"/>
            </a:rPr>
            <a:t>1-3 Days</a:t>
          </a:r>
        </a:p>
      </dgm:t>
    </dgm:pt>
    <dgm:pt modelId="{66650439-9BA5-45D0-880F-A4CF3FB3DE8C}" type="parTrans" cxnId="{7BAD21C3-DDA5-4C7F-84DE-532FE99BA816}">
      <dgm:prSet/>
      <dgm:spPr/>
      <dgm:t>
        <a:bodyPr/>
        <a:lstStyle/>
        <a:p>
          <a:endParaRPr lang="en-US"/>
        </a:p>
      </dgm:t>
    </dgm:pt>
    <dgm:pt modelId="{19D8574D-825C-4267-AF19-243E7A5E0EC3}" type="sibTrans" cxnId="{7BAD21C3-DDA5-4C7F-84DE-532FE99BA816}">
      <dgm:prSet/>
      <dgm:spPr/>
      <dgm:t>
        <a:bodyPr/>
        <a:lstStyle/>
        <a:p>
          <a:endParaRPr lang="en-US"/>
        </a:p>
      </dgm:t>
    </dgm:pt>
    <dgm:pt modelId="{B175D3D8-4150-41CE-B691-8B9696FF5270}">
      <dgm:prSet phldrT="[Text]" phldr="0" custT="1"/>
      <dgm:spPr>
        <a:effectLst/>
      </dgm:spPr>
      <dgm:t>
        <a:bodyPr/>
        <a:lstStyle/>
        <a:p>
          <a:pPr>
            <a:lnSpc>
              <a:spcPct val="150000"/>
            </a:lnSpc>
          </a:pPr>
          <a:r>
            <a:rPr lang="en-US" sz="1600" dirty="0">
              <a:latin typeface="Arial" panose="020B0604020202020204" pitchFamily="34" charset="0"/>
              <a:cs typeface="Arial" panose="020B0604020202020204" pitchFamily="34" charset="0"/>
            </a:rPr>
            <a:t>- Short range forecasts</a:t>
          </a:r>
        </a:p>
        <a:p>
          <a:pPr>
            <a:lnSpc>
              <a:spcPct val="150000"/>
            </a:lnSpc>
          </a:pPr>
          <a:r>
            <a:rPr lang="en-US" sz="1600" dirty="0">
              <a:latin typeface="Arial" panose="020B0604020202020204" pitchFamily="34" charset="0"/>
              <a:cs typeface="Arial" panose="020B0604020202020204" pitchFamily="34" charset="0"/>
            </a:rPr>
            <a:t>- Go / no go decisions</a:t>
          </a:r>
        </a:p>
        <a:p>
          <a:pPr>
            <a:lnSpc>
              <a:spcPct val="150000"/>
            </a:lnSpc>
          </a:pPr>
          <a:r>
            <a:rPr lang="en-US" sz="1600" dirty="0">
              <a:latin typeface="Arial" panose="020B0604020202020204" pitchFamily="34" charset="0"/>
              <a:cs typeface="Arial" panose="020B0604020202020204" pitchFamily="34" charset="0"/>
            </a:rPr>
            <a:t>- Activation of mitigation measures</a:t>
          </a:r>
        </a:p>
      </dgm:t>
    </dgm:pt>
    <dgm:pt modelId="{CC219BD2-582A-42B4-ABDA-3C0B6976B2D9}" type="parTrans" cxnId="{38AEB7CF-4BF9-46A0-9F32-6E5CE2F31CF7}">
      <dgm:prSet/>
      <dgm:spPr/>
      <dgm:t>
        <a:bodyPr/>
        <a:lstStyle/>
        <a:p>
          <a:endParaRPr lang="en-US"/>
        </a:p>
      </dgm:t>
    </dgm:pt>
    <dgm:pt modelId="{2B383AB4-4A06-4FA6-8852-6F85106DE95A}" type="sibTrans" cxnId="{38AEB7CF-4BF9-46A0-9F32-6E5CE2F31CF7}">
      <dgm:prSet/>
      <dgm:spPr/>
      <dgm:t>
        <a:bodyPr/>
        <a:lstStyle/>
        <a:p>
          <a:endParaRPr lang="en-US"/>
        </a:p>
      </dgm:t>
    </dgm:pt>
    <dgm:pt modelId="{566D697D-00F6-4D9F-92B3-8B5D6CBB5500}">
      <dgm:prSet phldrT="[Text]" phldr="0"/>
      <dgm:spPr/>
      <dgm:t>
        <a:bodyPr/>
        <a:lstStyle/>
        <a:p>
          <a:r>
            <a:rPr lang="en-US" b="1">
              <a:latin typeface="Arial" panose="020B0604020202020204" pitchFamily="34" charset="0"/>
              <a:cs typeface="Arial" panose="020B0604020202020204" pitchFamily="34" charset="0"/>
            </a:rPr>
            <a:t>Hours Before</a:t>
          </a:r>
          <a:endParaRPr lang="en-US">
            <a:latin typeface="Arial" panose="020B0604020202020204" pitchFamily="34" charset="0"/>
            <a:cs typeface="Arial" panose="020B0604020202020204" pitchFamily="34" charset="0"/>
          </a:endParaRPr>
        </a:p>
      </dgm:t>
    </dgm:pt>
    <dgm:pt modelId="{A0F7B9E0-FED4-4A63-B4E5-2F838A182CB6}" type="parTrans" cxnId="{0C1C3718-C1DE-4799-9C69-48BDC9975FB5}">
      <dgm:prSet/>
      <dgm:spPr/>
      <dgm:t>
        <a:bodyPr/>
        <a:lstStyle/>
        <a:p>
          <a:endParaRPr lang="en-US"/>
        </a:p>
      </dgm:t>
    </dgm:pt>
    <dgm:pt modelId="{017CE38C-7B6E-41AE-BBFC-675A09DE40C2}" type="sibTrans" cxnId="{0C1C3718-C1DE-4799-9C69-48BDC9975FB5}">
      <dgm:prSet/>
      <dgm:spPr/>
      <dgm:t>
        <a:bodyPr/>
        <a:lstStyle/>
        <a:p>
          <a:endParaRPr lang="en-US"/>
        </a:p>
      </dgm:t>
    </dgm:pt>
    <dgm:pt modelId="{856966A1-BA10-4311-A856-37CB762267AA}">
      <dgm:prSet phldrT="[Text]" phldr="0" custT="1"/>
      <dgm:spPr>
        <a:effectLst/>
      </dgm:spPr>
      <dgm:t>
        <a:bodyPr/>
        <a:lstStyle/>
        <a:p>
          <a:pPr>
            <a:lnSpc>
              <a:spcPct val="150000"/>
            </a:lnSpc>
          </a:pPr>
          <a:r>
            <a:rPr lang="en-US" sz="1600" dirty="0">
              <a:latin typeface="Arial" panose="020B0604020202020204" pitchFamily="34" charset="0"/>
              <a:cs typeface="Arial" panose="020B0604020202020204" pitchFamily="34" charset="0"/>
            </a:rPr>
            <a:t>- Real-time monitoring</a:t>
          </a:r>
        </a:p>
      </dgm:t>
    </dgm:pt>
    <dgm:pt modelId="{F590DA33-6E7D-4264-8E31-1AD80786664A}" type="parTrans" cxnId="{57D05B6F-0CE6-425B-89E2-CF6FBD3C93D5}">
      <dgm:prSet/>
      <dgm:spPr/>
      <dgm:t>
        <a:bodyPr/>
        <a:lstStyle/>
        <a:p>
          <a:endParaRPr lang="en-US"/>
        </a:p>
      </dgm:t>
    </dgm:pt>
    <dgm:pt modelId="{4D06FC9B-8531-4A66-9F17-6F2DC688A199}" type="sibTrans" cxnId="{57D05B6F-0CE6-425B-89E2-CF6FBD3C93D5}">
      <dgm:prSet/>
      <dgm:spPr/>
      <dgm:t>
        <a:bodyPr/>
        <a:lstStyle/>
        <a:p>
          <a:endParaRPr lang="en-US"/>
        </a:p>
      </dgm:t>
    </dgm:pt>
    <dgm:pt modelId="{BEC785B8-C2A6-40D0-ACB4-4B8FFD00977F}">
      <dgm:prSet phldrT="[Text]" phldr="0" custT="1"/>
      <dgm:spPr>
        <a:effectLst/>
      </dgm:spPr>
      <dgm:t>
        <a:bodyPr/>
        <a:lstStyle/>
        <a:p>
          <a:pPr>
            <a:lnSpc>
              <a:spcPct val="150000"/>
            </a:lnSpc>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 Procurement</a:t>
          </a:r>
        </a:p>
      </dgm:t>
    </dgm:pt>
    <dgm:pt modelId="{1E046074-0842-4497-9F0E-75509BBCA688}" type="parTrans" cxnId="{95A1DC8F-080D-49AC-A1EE-302554E44EAC}">
      <dgm:prSet/>
      <dgm:spPr/>
      <dgm:t>
        <a:bodyPr/>
        <a:lstStyle/>
        <a:p>
          <a:endParaRPr lang="en-US"/>
        </a:p>
      </dgm:t>
    </dgm:pt>
    <dgm:pt modelId="{E0BC2714-4C45-4E22-B89F-82E59EEC72C7}" type="sibTrans" cxnId="{95A1DC8F-080D-49AC-A1EE-302554E44EAC}">
      <dgm:prSet/>
      <dgm:spPr/>
      <dgm:t>
        <a:bodyPr/>
        <a:lstStyle/>
        <a:p>
          <a:endParaRPr lang="en-US"/>
        </a:p>
      </dgm:t>
    </dgm:pt>
    <dgm:pt modelId="{16A67B05-EE56-4F45-99B9-8A8D21189287}">
      <dgm:prSet phldrT="[Text]" phldr="0" custT="1"/>
      <dgm:spPr>
        <a:effectLst/>
      </dgm:spPr>
      <dgm:t>
        <a:bodyPr/>
        <a:lstStyle/>
        <a:p>
          <a:pPr>
            <a:lnSpc>
              <a:spcPct val="150000"/>
            </a:lnSpc>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 Inter-agency agreements</a:t>
          </a:r>
        </a:p>
        <a:p>
          <a:pPr>
            <a:lnSpc>
              <a:spcPct val="150000"/>
            </a:lnSpc>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 Review seasonal outlooks</a:t>
          </a:r>
        </a:p>
      </dgm:t>
    </dgm:pt>
    <dgm:pt modelId="{CEE82C1D-4CBB-40A2-AC83-1D8797A450A5}" type="parTrans" cxnId="{81E1EFA7-2DAD-4EE4-B605-34D4823F4C0E}">
      <dgm:prSet/>
      <dgm:spPr/>
      <dgm:t>
        <a:bodyPr/>
        <a:lstStyle/>
        <a:p>
          <a:endParaRPr lang="en-US"/>
        </a:p>
      </dgm:t>
    </dgm:pt>
    <dgm:pt modelId="{E61372A1-5AEA-49D3-95E3-6E3D9BE81A9B}" type="sibTrans" cxnId="{81E1EFA7-2DAD-4EE4-B605-34D4823F4C0E}">
      <dgm:prSet/>
      <dgm:spPr/>
      <dgm:t>
        <a:bodyPr/>
        <a:lstStyle/>
        <a:p>
          <a:endParaRPr lang="en-US"/>
        </a:p>
      </dgm:t>
    </dgm:pt>
    <dgm:pt modelId="{8ECD42BD-4849-48F0-9465-6FCD44FEB698}">
      <dgm:prSet phldrT="[Text]" phldr="0" custT="1"/>
      <dgm:spPr>
        <a:effectLst/>
      </dgm:spPr>
      <dgm:t>
        <a:bodyPr/>
        <a:lstStyle/>
        <a:p>
          <a:pPr>
            <a:lnSpc>
              <a:spcPct val="150000"/>
            </a:lnSpc>
          </a:pPr>
          <a:r>
            <a:rPr lang="en-US" sz="1600" dirty="0">
              <a:solidFill>
                <a:schemeClr val="tx1"/>
              </a:solidFill>
              <a:latin typeface="Arial" panose="020B0604020202020204" pitchFamily="34" charset="0"/>
              <a:cs typeface="Arial" panose="020B0604020202020204" pitchFamily="34" charset="0"/>
            </a:rPr>
            <a:t>- Communication testing</a:t>
          </a:r>
        </a:p>
        <a:p>
          <a:pPr>
            <a:lnSpc>
              <a:spcPct val="150000"/>
            </a:lnSpc>
          </a:pPr>
          <a:r>
            <a:rPr lang="en-US" sz="1600" dirty="0">
              <a:solidFill>
                <a:schemeClr val="tx1"/>
              </a:solidFill>
              <a:latin typeface="Arial" panose="020B0604020202020204" pitchFamily="34" charset="0"/>
              <a:cs typeface="Arial" panose="020B0604020202020204" pitchFamily="34" charset="0"/>
            </a:rPr>
            <a:t>- Resource prepositioning</a:t>
          </a:r>
        </a:p>
        <a:p>
          <a:pPr>
            <a:lnSpc>
              <a:spcPct val="150000"/>
            </a:lnSpc>
          </a:pPr>
          <a:r>
            <a:rPr lang="en-US" sz="1600" dirty="0">
              <a:solidFill>
                <a:schemeClr val="tx1"/>
              </a:solidFill>
              <a:latin typeface="Arial" panose="020B0604020202020204" pitchFamily="34" charset="0"/>
              <a:cs typeface="Arial" panose="020B0604020202020204" pitchFamily="34" charset="0"/>
            </a:rPr>
            <a:t>- Monitor forecast trends</a:t>
          </a:r>
        </a:p>
      </dgm:t>
    </dgm:pt>
    <dgm:pt modelId="{337A98CF-0799-44BF-9038-2201F1598E2E}" type="parTrans" cxnId="{DAE84024-EE23-4EA3-B928-515D17369379}">
      <dgm:prSet/>
      <dgm:spPr/>
      <dgm:t>
        <a:bodyPr/>
        <a:lstStyle/>
        <a:p>
          <a:endParaRPr lang="en-US"/>
        </a:p>
      </dgm:t>
    </dgm:pt>
    <dgm:pt modelId="{5A692320-EB17-4697-B2AC-6CB78038A3E2}" type="sibTrans" cxnId="{DAE84024-EE23-4EA3-B928-515D17369379}">
      <dgm:prSet/>
      <dgm:spPr/>
      <dgm:t>
        <a:bodyPr/>
        <a:lstStyle/>
        <a:p>
          <a:endParaRPr lang="en-US"/>
        </a:p>
      </dgm:t>
    </dgm:pt>
    <dgm:pt modelId="{B901DC14-51BA-4235-9B9D-BC150EE1A2CB}">
      <dgm:prSet phldrT="[Text]" phldr="0" custT="1"/>
      <dgm:spPr>
        <a:effectLst/>
      </dgm:spPr>
      <dgm:t>
        <a:bodyPr/>
        <a:lstStyle/>
        <a:p>
          <a:pPr>
            <a:lnSpc>
              <a:spcPct val="150000"/>
            </a:lnSpc>
          </a:pPr>
          <a:r>
            <a:rPr lang="en-US" sz="1600">
              <a:latin typeface="Arial" panose="020B0604020202020204" pitchFamily="34" charset="0"/>
              <a:cs typeface="Arial" panose="020B0604020202020204" pitchFamily="34" charset="0"/>
            </a:rPr>
            <a:t>- Implement protective actions</a:t>
          </a:r>
        </a:p>
      </dgm:t>
    </dgm:pt>
    <dgm:pt modelId="{72E19FA8-6EF7-4C42-BE3D-D48166276847}" type="parTrans" cxnId="{D39141DB-E292-4D6A-81E4-D16414EE99EE}">
      <dgm:prSet/>
      <dgm:spPr/>
      <dgm:t>
        <a:bodyPr/>
        <a:lstStyle/>
        <a:p>
          <a:endParaRPr lang="en-US"/>
        </a:p>
      </dgm:t>
    </dgm:pt>
    <dgm:pt modelId="{B22CD37C-135A-4FAF-9364-B5253E8EB997}" type="sibTrans" cxnId="{D39141DB-E292-4D6A-81E4-D16414EE99EE}">
      <dgm:prSet/>
      <dgm:spPr/>
      <dgm:t>
        <a:bodyPr/>
        <a:lstStyle/>
        <a:p>
          <a:endParaRPr lang="en-US"/>
        </a:p>
      </dgm:t>
    </dgm:pt>
    <dgm:pt modelId="{AB9D2181-7DDE-4F21-99F1-2A4F1A21974D}">
      <dgm:prSet phldrT="[Text]" phldr="0" custT="1"/>
      <dgm:spPr>
        <a:effectLst/>
      </dgm:spPr>
      <dgm:t>
        <a:bodyPr/>
        <a:lstStyle/>
        <a:p>
          <a:pPr>
            <a:lnSpc>
              <a:spcPct val="150000"/>
            </a:lnSpc>
          </a:pPr>
          <a:r>
            <a:rPr lang="en-US" sz="1600" dirty="0">
              <a:latin typeface="Arial" panose="020B0604020202020204" pitchFamily="34" charset="0"/>
              <a:cs typeface="Arial" panose="020B0604020202020204" pitchFamily="34" charset="0"/>
            </a:rPr>
            <a:t>- Adjust operations and messaging</a:t>
          </a:r>
        </a:p>
      </dgm:t>
    </dgm:pt>
    <dgm:pt modelId="{0D452795-027C-4510-8797-34CB62DA819F}" type="parTrans" cxnId="{082A3088-1FD9-43B8-8F7C-EB7BF704D72D}">
      <dgm:prSet/>
      <dgm:spPr/>
      <dgm:t>
        <a:bodyPr/>
        <a:lstStyle/>
        <a:p>
          <a:endParaRPr lang="en-US"/>
        </a:p>
      </dgm:t>
    </dgm:pt>
    <dgm:pt modelId="{F9AEBBD1-2C54-4119-AE5E-A4EED20C7503}" type="sibTrans" cxnId="{082A3088-1FD9-43B8-8F7C-EB7BF704D72D}">
      <dgm:prSet/>
      <dgm:spPr/>
      <dgm:t>
        <a:bodyPr/>
        <a:lstStyle/>
        <a:p>
          <a:endParaRPr lang="en-US"/>
        </a:p>
      </dgm:t>
    </dgm:pt>
    <dgm:pt modelId="{7105524D-E9D2-40E0-84C6-5ED238FE6FC9}" type="pres">
      <dgm:prSet presAssocID="{9CA889F9-3153-4AB8-88BC-432B717388B2}" presName="Name0" presStyleCnt="0">
        <dgm:presLayoutVars>
          <dgm:dir/>
          <dgm:animLvl val="lvl"/>
          <dgm:resizeHandles val="exact"/>
        </dgm:presLayoutVars>
      </dgm:prSet>
      <dgm:spPr/>
    </dgm:pt>
    <dgm:pt modelId="{DAF8CB28-9D37-43FE-B63B-07FC8AF89CF7}" type="pres">
      <dgm:prSet presAssocID="{01A1AEE4-DFDF-49F9-A18D-78CDD9AD2569}" presName="compositeNode" presStyleCnt="0">
        <dgm:presLayoutVars>
          <dgm:bulletEnabled val="1"/>
        </dgm:presLayoutVars>
      </dgm:prSet>
      <dgm:spPr/>
    </dgm:pt>
    <dgm:pt modelId="{678F5725-D1E1-42F5-8ECA-D32DE92350DF}" type="pres">
      <dgm:prSet presAssocID="{01A1AEE4-DFDF-49F9-A18D-78CDD9AD2569}" presName="bgRect" presStyleLbl="node1" presStyleIdx="0" presStyleCnt="4"/>
      <dgm:spPr/>
    </dgm:pt>
    <dgm:pt modelId="{C181C4CF-B582-4034-AED4-EC6B60B46EBA}" type="pres">
      <dgm:prSet presAssocID="{01A1AEE4-DFDF-49F9-A18D-78CDD9AD2569}" presName="parentNode" presStyleLbl="node1" presStyleIdx="0" presStyleCnt="4">
        <dgm:presLayoutVars>
          <dgm:chMax val="0"/>
          <dgm:bulletEnabled val="1"/>
        </dgm:presLayoutVars>
      </dgm:prSet>
      <dgm:spPr/>
    </dgm:pt>
    <dgm:pt modelId="{FA77F971-1525-4CE8-A7BF-F775AF04EB32}" type="pres">
      <dgm:prSet presAssocID="{01A1AEE4-DFDF-49F9-A18D-78CDD9AD2569}" presName="childNode" presStyleLbl="node1" presStyleIdx="0" presStyleCnt="4">
        <dgm:presLayoutVars>
          <dgm:bulletEnabled val="1"/>
        </dgm:presLayoutVars>
      </dgm:prSet>
      <dgm:spPr/>
    </dgm:pt>
    <dgm:pt modelId="{8B464B7A-F224-4BE6-B2A1-C106E1956B3E}" type="pres">
      <dgm:prSet presAssocID="{AB53BBA0-2E89-4F49-955E-A0159C4380D3}" presName="hSp" presStyleCnt="0"/>
      <dgm:spPr/>
    </dgm:pt>
    <dgm:pt modelId="{A083C4C0-F278-4BAC-89B5-D2CC83438060}" type="pres">
      <dgm:prSet presAssocID="{AB53BBA0-2E89-4F49-955E-A0159C4380D3}" presName="vProcSp" presStyleCnt="0"/>
      <dgm:spPr/>
    </dgm:pt>
    <dgm:pt modelId="{DC9B8AA2-8BE6-4CE0-9492-BB09CD104B89}" type="pres">
      <dgm:prSet presAssocID="{AB53BBA0-2E89-4F49-955E-A0159C4380D3}" presName="vSp1" presStyleCnt="0"/>
      <dgm:spPr/>
    </dgm:pt>
    <dgm:pt modelId="{90BB4AE6-D4B3-4C30-B933-C8EEA5A820DE}" type="pres">
      <dgm:prSet presAssocID="{AB53BBA0-2E89-4F49-955E-A0159C4380D3}" presName="simulatedConn" presStyleLbl="solidFgAcc1" presStyleIdx="0" presStyleCnt="3"/>
      <dgm:spPr/>
    </dgm:pt>
    <dgm:pt modelId="{3ECCC91C-722F-495C-8AFE-025C53B646CB}" type="pres">
      <dgm:prSet presAssocID="{AB53BBA0-2E89-4F49-955E-A0159C4380D3}" presName="vSp2" presStyleCnt="0"/>
      <dgm:spPr/>
    </dgm:pt>
    <dgm:pt modelId="{06D0181A-CEFE-428C-ADCC-E6ED12D12F96}" type="pres">
      <dgm:prSet presAssocID="{AB53BBA0-2E89-4F49-955E-A0159C4380D3}" presName="sibTrans" presStyleCnt="0"/>
      <dgm:spPr/>
    </dgm:pt>
    <dgm:pt modelId="{A217F141-2A8F-45CB-9EF9-2281B977021C}" type="pres">
      <dgm:prSet presAssocID="{D42A5232-49B4-40FC-9F65-82F60DF3DE0D}" presName="compositeNode" presStyleCnt="0">
        <dgm:presLayoutVars>
          <dgm:bulletEnabled val="1"/>
        </dgm:presLayoutVars>
      </dgm:prSet>
      <dgm:spPr/>
    </dgm:pt>
    <dgm:pt modelId="{C539E3A0-A85E-48A6-B73C-8D8123AE8E80}" type="pres">
      <dgm:prSet presAssocID="{D42A5232-49B4-40FC-9F65-82F60DF3DE0D}" presName="bgRect" presStyleLbl="node1" presStyleIdx="1" presStyleCnt="4"/>
      <dgm:spPr/>
    </dgm:pt>
    <dgm:pt modelId="{73AE9F9D-F1AD-489B-8CA0-6A8B5102F884}" type="pres">
      <dgm:prSet presAssocID="{D42A5232-49B4-40FC-9F65-82F60DF3DE0D}" presName="parentNode" presStyleLbl="node1" presStyleIdx="1" presStyleCnt="4">
        <dgm:presLayoutVars>
          <dgm:chMax val="0"/>
          <dgm:bulletEnabled val="1"/>
        </dgm:presLayoutVars>
      </dgm:prSet>
      <dgm:spPr/>
    </dgm:pt>
    <dgm:pt modelId="{4E374230-EA41-4E1A-9456-BDCAE6E99B66}" type="pres">
      <dgm:prSet presAssocID="{D42A5232-49B4-40FC-9F65-82F60DF3DE0D}" presName="childNode" presStyleLbl="node1" presStyleIdx="1" presStyleCnt="4">
        <dgm:presLayoutVars>
          <dgm:bulletEnabled val="1"/>
        </dgm:presLayoutVars>
      </dgm:prSet>
      <dgm:spPr/>
    </dgm:pt>
    <dgm:pt modelId="{E6221F4F-93E6-4352-928E-E482558A68BE}" type="pres">
      <dgm:prSet presAssocID="{A289BFEB-B418-49AE-AD11-99424CF3A195}" presName="hSp" presStyleCnt="0"/>
      <dgm:spPr/>
    </dgm:pt>
    <dgm:pt modelId="{FC3B98D6-3A70-4AFF-AEA7-B7964F4DBC8C}" type="pres">
      <dgm:prSet presAssocID="{A289BFEB-B418-49AE-AD11-99424CF3A195}" presName="vProcSp" presStyleCnt="0"/>
      <dgm:spPr/>
    </dgm:pt>
    <dgm:pt modelId="{909C2D07-9507-492F-863C-2FE0EC7814E7}" type="pres">
      <dgm:prSet presAssocID="{A289BFEB-B418-49AE-AD11-99424CF3A195}" presName="vSp1" presStyleCnt="0"/>
      <dgm:spPr/>
    </dgm:pt>
    <dgm:pt modelId="{7208002B-5717-43F3-9710-999F017F792C}" type="pres">
      <dgm:prSet presAssocID="{A289BFEB-B418-49AE-AD11-99424CF3A195}" presName="simulatedConn" presStyleLbl="solidFgAcc1" presStyleIdx="1" presStyleCnt="3"/>
      <dgm:spPr/>
    </dgm:pt>
    <dgm:pt modelId="{C8749701-7A2F-460C-97AB-E20346C94E4D}" type="pres">
      <dgm:prSet presAssocID="{A289BFEB-B418-49AE-AD11-99424CF3A195}" presName="vSp2" presStyleCnt="0"/>
      <dgm:spPr/>
    </dgm:pt>
    <dgm:pt modelId="{E488EE80-BDA9-4315-A586-CBD7736C2E2C}" type="pres">
      <dgm:prSet presAssocID="{A289BFEB-B418-49AE-AD11-99424CF3A195}" presName="sibTrans" presStyleCnt="0"/>
      <dgm:spPr/>
    </dgm:pt>
    <dgm:pt modelId="{84DB6F11-92B2-4CCC-8BF6-72BD3F10AEE3}" type="pres">
      <dgm:prSet presAssocID="{835EB897-DA67-45E8-947B-71EAE064D169}" presName="compositeNode" presStyleCnt="0">
        <dgm:presLayoutVars>
          <dgm:bulletEnabled val="1"/>
        </dgm:presLayoutVars>
      </dgm:prSet>
      <dgm:spPr/>
    </dgm:pt>
    <dgm:pt modelId="{BFC36331-4A75-4D76-9831-FC6F407BDB70}" type="pres">
      <dgm:prSet presAssocID="{835EB897-DA67-45E8-947B-71EAE064D169}" presName="bgRect" presStyleLbl="node1" presStyleIdx="2" presStyleCnt="4"/>
      <dgm:spPr/>
    </dgm:pt>
    <dgm:pt modelId="{42A93645-BD61-49EE-AAC4-DE570CC07B39}" type="pres">
      <dgm:prSet presAssocID="{835EB897-DA67-45E8-947B-71EAE064D169}" presName="parentNode" presStyleLbl="node1" presStyleIdx="2" presStyleCnt="4">
        <dgm:presLayoutVars>
          <dgm:chMax val="0"/>
          <dgm:bulletEnabled val="1"/>
        </dgm:presLayoutVars>
      </dgm:prSet>
      <dgm:spPr/>
    </dgm:pt>
    <dgm:pt modelId="{86070129-E035-4DCE-BD63-D272015FABA8}" type="pres">
      <dgm:prSet presAssocID="{835EB897-DA67-45E8-947B-71EAE064D169}" presName="childNode" presStyleLbl="node1" presStyleIdx="2" presStyleCnt="4">
        <dgm:presLayoutVars>
          <dgm:bulletEnabled val="1"/>
        </dgm:presLayoutVars>
      </dgm:prSet>
      <dgm:spPr/>
    </dgm:pt>
    <dgm:pt modelId="{440530AE-D095-42B8-8C81-6BB3FF31448F}" type="pres">
      <dgm:prSet presAssocID="{19D8574D-825C-4267-AF19-243E7A5E0EC3}" presName="hSp" presStyleCnt="0"/>
      <dgm:spPr/>
    </dgm:pt>
    <dgm:pt modelId="{326A1B44-5C37-450A-A44E-441FF3C23AD5}" type="pres">
      <dgm:prSet presAssocID="{19D8574D-825C-4267-AF19-243E7A5E0EC3}" presName="vProcSp" presStyleCnt="0"/>
      <dgm:spPr/>
    </dgm:pt>
    <dgm:pt modelId="{D9289EEC-8D76-4599-AEF8-CF95C31B4F23}" type="pres">
      <dgm:prSet presAssocID="{19D8574D-825C-4267-AF19-243E7A5E0EC3}" presName="vSp1" presStyleCnt="0"/>
      <dgm:spPr/>
    </dgm:pt>
    <dgm:pt modelId="{6B23E3D0-E31A-41C5-8BDA-47F8D18808EB}" type="pres">
      <dgm:prSet presAssocID="{19D8574D-825C-4267-AF19-243E7A5E0EC3}" presName="simulatedConn" presStyleLbl="solidFgAcc1" presStyleIdx="2" presStyleCnt="3"/>
      <dgm:spPr/>
    </dgm:pt>
    <dgm:pt modelId="{B62A69A5-2440-44F4-A800-06F7E0F30F37}" type="pres">
      <dgm:prSet presAssocID="{19D8574D-825C-4267-AF19-243E7A5E0EC3}" presName="vSp2" presStyleCnt="0"/>
      <dgm:spPr/>
    </dgm:pt>
    <dgm:pt modelId="{144BC140-7E58-41DD-A039-75864D3F6FDD}" type="pres">
      <dgm:prSet presAssocID="{19D8574D-825C-4267-AF19-243E7A5E0EC3}" presName="sibTrans" presStyleCnt="0"/>
      <dgm:spPr/>
    </dgm:pt>
    <dgm:pt modelId="{E9AFC351-BFC5-41B3-8940-EA8302788F70}" type="pres">
      <dgm:prSet presAssocID="{566D697D-00F6-4D9F-92B3-8B5D6CBB5500}" presName="compositeNode" presStyleCnt="0">
        <dgm:presLayoutVars>
          <dgm:bulletEnabled val="1"/>
        </dgm:presLayoutVars>
      </dgm:prSet>
      <dgm:spPr/>
    </dgm:pt>
    <dgm:pt modelId="{B647D1AA-C97E-4ABE-9F41-4759585F04FC}" type="pres">
      <dgm:prSet presAssocID="{566D697D-00F6-4D9F-92B3-8B5D6CBB5500}" presName="bgRect" presStyleLbl="node1" presStyleIdx="3" presStyleCnt="4"/>
      <dgm:spPr/>
    </dgm:pt>
    <dgm:pt modelId="{34E2E373-7355-479B-907E-814CAD1A30E6}" type="pres">
      <dgm:prSet presAssocID="{566D697D-00F6-4D9F-92B3-8B5D6CBB5500}" presName="parentNode" presStyleLbl="node1" presStyleIdx="3" presStyleCnt="4">
        <dgm:presLayoutVars>
          <dgm:chMax val="0"/>
          <dgm:bulletEnabled val="1"/>
        </dgm:presLayoutVars>
      </dgm:prSet>
      <dgm:spPr/>
    </dgm:pt>
    <dgm:pt modelId="{72EDE98F-3679-4848-8907-76FF3E2BB58C}" type="pres">
      <dgm:prSet presAssocID="{566D697D-00F6-4D9F-92B3-8B5D6CBB5500}" presName="childNode" presStyleLbl="node1" presStyleIdx="3" presStyleCnt="4">
        <dgm:presLayoutVars>
          <dgm:bulletEnabled val="1"/>
        </dgm:presLayoutVars>
      </dgm:prSet>
      <dgm:spPr/>
    </dgm:pt>
  </dgm:ptLst>
  <dgm:cxnLst>
    <dgm:cxn modelId="{88175700-F9F1-49C7-91AC-1D75208DBD4B}" type="presOf" srcId="{99C0F399-DF49-4344-A649-652099E956EE}" destId="{FA77F971-1525-4CE8-A7BF-F775AF04EB32}" srcOrd="0" destOrd="0" presId="urn:microsoft.com/office/officeart/2005/8/layout/hProcess7"/>
    <dgm:cxn modelId="{11BD400A-F59D-40D2-9453-4854B40DECCC}" srcId="{D42A5232-49B4-40FC-9F65-82F60DF3DE0D}" destId="{8287C71F-90C9-4B3A-A0D4-B35002C40E77}" srcOrd="0" destOrd="0" parTransId="{8F831BCA-B3F7-482F-8F24-27B1D3571A1B}" sibTransId="{2200ACB8-6AFC-4357-B8CB-699F26E028FC}"/>
    <dgm:cxn modelId="{DB8B890A-64C8-46A6-8850-EA46D04344D3}" type="presOf" srcId="{835EB897-DA67-45E8-947B-71EAE064D169}" destId="{BFC36331-4A75-4D76-9831-FC6F407BDB70}" srcOrd="0" destOrd="0" presId="urn:microsoft.com/office/officeart/2005/8/layout/hProcess7"/>
    <dgm:cxn modelId="{74FD2017-DA81-4FAC-A46B-72A58ACCB276}" srcId="{9CA889F9-3153-4AB8-88BC-432B717388B2}" destId="{01A1AEE4-DFDF-49F9-A18D-78CDD9AD2569}" srcOrd="0" destOrd="0" parTransId="{233E3B82-8961-4A32-B165-5609A92193B9}" sibTransId="{AB53BBA0-2E89-4F49-955E-A0159C4380D3}"/>
    <dgm:cxn modelId="{0C1C3718-C1DE-4799-9C69-48BDC9975FB5}" srcId="{9CA889F9-3153-4AB8-88BC-432B717388B2}" destId="{566D697D-00F6-4D9F-92B3-8B5D6CBB5500}" srcOrd="3" destOrd="0" parTransId="{A0F7B9E0-FED4-4A63-B4E5-2F838A182CB6}" sibTransId="{017CE38C-7B6E-41AE-BBFC-675A09DE40C2}"/>
    <dgm:cxn modelId="{EDF48D19-EEF9-4777-A226-04725805C781}" type="presOf" srcId="{566D697D-00F6-4D9F-92B3-8B5D6CBB5500}" destId="{B647D1AA-C97E-4ABE-9F41-4759585F04FC}" srcOrd="0" destOrd="0" presId="urn:microsoft.com/office/officeart/2005/8/layout/hProcess7"/>
    <dgm:cxn modelId="{67E7881F-D295-43DD-B8F6-D3CD72A12FB5}" type="presOf" srcId="{16A67B05-EE56-4F45-99B9-8A8D21189287}" destId="{FA77F971-1525-4CE8-A7BF-F775AF04EB32}" srcOrd="0" destOrd="2" presId="urn:microsoft.com/office/officeart/2005/8/layout/hProcess7"/>
    <dgm:cxn modelId="{DAE84024-EE23-4EA3-B928-515D17369379}" srcId="{D42A5232-49B4-40FC-9F65-82F60DF3DE0D}" destId="{8ECD42BD-4849-48F0-9465-6FCD44FEB698}" srcOrd="1" destOrd="0" parTransId="{337A98CF-0799-44BF-9038-2201F1598E2E}" sibTransId="{5A692320-EB17-4697-B2AC-6CB78038A3E2}"/>
    <dgm:cxn modelId="{1CB02733-BC2C-4443-BC5C-E471D5EE6EBB}" type="presOf" srcId="{835EB897-DA67-45E8-947B-71EAE064D169}" destId="{42A93645-BD61-49EE-AAC4-DE570CC07B39}" srcOrd="1" destOrd="0" presId="urn:microsoft.com/office/officeart/2005/8/layout/hProcess7"/>
    <dgm:cxn modelId="{5E888F36-6937-4D69-A3BE-1EB7F72394B9}" type="presOf" srcId="{9CA889F9-3153-4AB8-88BC-432B717388B2}" destId="{7105524D-E9D2-40E0-84C6-5ED238FE6FC9}" srcOrd="0" destOrd="0" presId="urn:microsoft.com/office/officeart/2005/8/layout/hProcess7"/>
    <dgm:cxn modelId="{E4A57044-6E33-4340-8207-80A8C35BA1AA}" type="presOf" srcId="{8287C71F-90C9-4B3A-A0D4-B35002C40E77}" destId="{4E374230-EA41-4E1A-9456-BDCAE6E99B66}" srcOrd="0" destOrd="0" presId="urn:microsoft.com/office/officeart/2005/8/layout/hProcess7"/>
    <dgm:cxn modelId="{3797F14B-3C57-48E4-AB6B-8D3A5995F4BF}" type="presOf" srcId="{566D697D-00F6-4D9F-92B3-8B5D6CBB5500}" destId="{34E2E373-7355-479B-907E-814CAD1A30E6}" srcOrd="1" destOrd="0" presId="urn:microsoft.com/office/officeart/2005/8/layout/hProcess7"/>
    <dgm:cxn modelId="{BC099059-4433-4998-81C4-B07CB5AEBD45}" type="presOf" srcId="{B175D3D8-4150-41CE-B691-8B9696FF5270}" destId="{86070129-E035-4DCE-BD63-D272015FABA8}" srcOrd="0" destOrd="0" presId="urn:microsoft.com/office/officeart/2005/8/layout/hProcess7"/>
    <dgm:cxn modelId="{02AB556D-7FF9-4F81-AC3A-181B218DB170}" type="presOf" srcId="{BEC785B8-C2A6-40D0-ACB4-4B8FFD00977F}" destId="{FA77F971-1525-4CE8-A7BF-F775AF04EB32}" srcOrd="0" destOrd="1" presId="urn:microsoft.com/office/officeart/2005/8/layout/hProcess7"/>
    <dgm:cxn modelId="{57D05B6F-0CE6-425B-89E2-CF6FBD3C93D5}" srcId="{566D697D-00F6-4D9F-92B3-8B5D6CBB5500}" destId="{856966A1-BA10-4311-A856-37CB762267AA}" srcOrd="0" destOrd="0" parTransId="{F590DA33-6E7D-4264-8E31-1AD80786664A}" sibTransId="{4D06FC9B-8531-4A66-9F17-6F2DC688A199}"/>
    <dgm:cxn modelId="{19B46171-018D-4294-8131-598C21D86C18}" type="presOf" srcId="{AB9D2181-7DDE-4F21-99F1-2A4F1A21974D}" destId="{72EDE98F-3679-4848-8907-76FF3E2BB58C}" srcOrd="0" destOrd="2" presId="urn:microsoft.com/office/officeart/2005/8/layout/hProcess7"/>
    <dgm:cxn modelId="{FA338E73-2C58-486F-95CC-280433D77720}" srcId="{01A1AEE4-DFDF-49F9-A18D-78CDD9AD2569}" destId="{99C0F399-DF49-4344-A649-652099E956EE}" srcOrd="0" destOrd="0" parTransId="{DDDE9BB4-6F90-443B-B0A1-D6151FC2BED3}" sibTransId="{669B661F-FD3C-4F4B-8177-08E1E21AF16A}"/>
    <dgm:cxn modelId="{DB36CE75-04DB-4B46-899A-6B6011BFF08E}" type="presOf" srcId="{B901DC14-51BA-4235-9B9D-BC150EE1A2CB}" destId="{72EDE98F-3679-4848-8907-76FF3E2BB58C}" srcOrd="0" destOrd="1" presId="urn:microsoft.com/office/officeart/2005/8/layout/hProcess7"/>
    <dgm:cxn modelId="{082A3088-1FD9-43B8-8F7C-EB7BF704D72D}" srcId="{566D697D-00F6-4D9F-92B3-8B5D6CBB5500}" destId="{AB9D2181-7DDE-4F21-99F1-2A4F1A21974D}" srcOrd="2" destOrd="0" parTransId="{0D452795-027C-4510-8797-34CB62DA819F}" sibTransId="{F9AEBBD1-2C54-4119-AE5E-A4EED20C7503}"/>
    <dgm:cxn modelId="{27DB5989-4F07-4D58-85FE-BA13F5F620A5}" type="presOf" srcId="{01A1AEE4-DFDF-49F9-A18D-78CDD9AD2569}" destId="{678F5725-D1E1-42F5-8ECA-D32DE92350DF}" srcOrd="0" destOrd="0" presId="urn:microsoft.com/office/officeart/2005/8/layout/hProcess7"/>
    <dgm:cxn modelId="{95A1DC8F-080D-49AC-A1EE-302554E44EAC}" srcId="{01A1AEE4-DFDF-49F9-A18D-78CDD9AD2569}" destId="{BEC785B8-C2A6-40D0-ACB4-4B8FFD00977F}" srcOrd="1" destOrd="0" parTransId="{1E046074-0842-4497-9F0E-75509BBCA688}" sibTransId="{E0BC2714-4C45-4E22-B89F-82E59EEC72C7}"/>
    <dgm:cxn modelId="{81E1EFA7-2DAD-4EE4-B605-34D4823F4C0E}" srcId="{01A1AEE4-DFDF-49F9-A18D-78CDD9AD2569}" destId="{16A67B05-EE56-4F45-99B9-8A8D21189287}" srcOrd="2" destOrd="0" parTransId="{CEE82C1D-4CBB-40A2-AC83-1D8797A450A5}" sibTransId="{E61372A1-5AEA-49D3-95E3-6E3D9BE81A9B}"/>
    <dgm:cxn modelId="{FA6BAFA9-D705-41E2-B031-597407970FD5}" type="presOf" srcId="{856966A1-BA10-4311-A856-37CB762267AA}" destId="{72EDE98F-3679-4848-8907-76FF3E2BB58C}" srcOrd="0" destOrd="0" presId="urn:microsoft.com/office/officeart/2005/8/layout/hProcess7"/>
    <dgm:cxn modelId="{5AFE91AB-8343-4AFF-B720-9E67C1087D49}" type="presOf" srcId="{8ECD42BD-4849-48F0-9465-6FCD44FEB698}" destId="{4E374230-EA41-4E1A-9456-BDCAE6E99B66}" srcOrd="0" destOrd="1" presId="urn:microsoft.com/office/officeart/2005/8/layout/hProcess7"/>
    <dgm:cxn modelId="{CC9E24B8-65A6-44B2-8B1B-D668469D5958}" type="presOf" srcId="{D42A5232-49B4-40FC-9F65-82F60DF3DE0D}" destId="{73AE9F9D-F1AD-489B-8CA0-6A8B5102F884}" srcOrd="1" destOrd="0" presId="urn:microsoft.com/office/officeart/2005/8/layout/hProcess7"/>
    <dgm:cxn modelId="{7BAD21C3-DDA5-4C7F-84DE-532FE99BA816}" srcId="{9CA889F9-3153-4AB8-88BC-432B717388B2}" destId="{835EB897-DA67-45E8-947B-71EAE064D169}" srcOrd="2" destOrd="0" parTransId="{66650439-9BA5-45D0-880F-A4CF3FB3DE8C}" sibTransId="{19D8574D-825C-4267-AF19-243E7A5E0EC3}"/>
    <dgm:cxn modelId="{38AEB7CF-4BF9-46A0-9F32-6E5CE2F31CF7}" srcId="{835EB897-DA67-45E8-947B-71EAE064D169}" destId="{B175D3D8-4150-41CE-B691-8B9696FF5270}" srcOrd="0" destOrd="0" parTransId="{CC219BD2-582A-42B4-ABDA-3C0B6976B2D9}" sibTransId="{2B383AB4-4A06-4FA6-8852-6F85106DE95A}"/>
    <dgm:cxn modelId="{284500D5-B9A9-44DD-91B0-F8AD5207E3FE}" type="presOf" srcId="{D42A5232-49B4-40FC-9F65-82F60DF3DE0D}" destId="{C539E3A0-A85E-48A6-B73C-8D8123AE8E80}" srcOrd="0" destOrd="0" presId="urn:microsoft.com/office/officeart/2005/8/layout/hProcess7"/>
    <dgm:cxn modelId="{D39141DB-E292-4D6A-81E4-D16414EE99EE}" srcId="{566D697D-00F6-4D9F-92B3-8B5D6CBB5500}" destId="{B901DC14-51BA-4235-9B9D-BC150EE1A2CB}" srcOrd="1" destOrd="0" parTransId="{72E19FA8-6EF7-4C42-BE3D-D48166276847}" sibTransId="{B22CD37C-135A-4FAF-9364-B5253E8EB997}"/>
    <dgm:cxn modelId="{F7B057E4-AF25-4DD4-BC32-FA9E591A37DE}" srcId="{9CA889F9-3153-4AB8-88BC-432B717388B2}" destId="{D42A5232-49B4-40FC-9F65-82F60DF3DE0D}" srcOrd="1" destOrd="0" parTransId="{740DA3C1-5DC2-4502-8408-E9E76B0DB242}" sibTransId="{A289BFEB-B418-49AE-AD11-99424CF3A195}"/>
    <dgm:cxn modelId="{085724FB-0676-4BF3-BEB0-95E72032CCE0}" type="presOf" srcId="{01A1AEE4-DFDF-49F9-A18D-78CDD9AD2569}" destId="{C181C4CF-B582-4034-AED4-EC6B60B46EBA}" srcOrd="1" destOrd="0" presId="urn:microsoft.com/office/officeart/2005/8/layout/hProcess7"/>
    <dgm:cxn modelId="{ACD4D633-D9E7-4FB2-9EED-2DB40F70822A}" type="presParOf" srcId="{7105524D-E9D2-40E0-84C6-5ED238FE6FC9}" destId="{DAF8CB28-9D37-43FE-B63B-07FC8AF89CF7}" srcOrd="0" destOrd="0" presId="urn:microsoft.com/office/officeart/2005/8/layout/hProcess7"/>
    <dgm:cxn modelId="{04969943-6696-4DC0-B0F7-1702C99C6AB6}" type="presParOf" srcId="{DAF8CB28-9D37-43FE-B63B-07FC8AF89CF7}" destId="{678F5725-D1E1-42F5-8ECA-D32DE92350DF}" srcOrd="0" destOrd="0" presId="urn:microsoft.com/office/officeart/2005/8/layout/hProcess7"/>
    <dgm:cxn modelId="{D0975953-1187-48F5-8966-BAC834A77676}" type="presParOf" srcId="{DAF8CB28-9D37-43FE-B63B-07FC8AF89CF7}" destId="{C181C4CF-B582-4034-AED4-EC6B60B46EBA}" srcOrd="1" destOrd="0" presId="urn:microsoft.com/office/officeart/2005/8/layout/hProcess7"/>
    <dgm:cxn modelId="{3F0FB73B-A2A3-4DE1-859A-8E955F28CC6A}" type="presParOf" srcId="{DAF8CB28-9D37-43FE-B63B-07FC8AF89CF7}" destId="{FA77F971-1525-4CE8-A7BF-F775AF04EB32}" srcOrd="2" destOrd="0" presId="urn:microsoft.com/office/officeart/2005/8/layout/hProcess7"/>
    <dgm:cxn modelId="{E534A534-452D-4AB0-A6E7-6F0AF3AC5D23}" type="presParOf" srcId="{7105524D-E9D2-40E0-84C6-5ED238FE6FC9}" destId="{8B464B7A-F224-4BE6-B2A1-C106E1956B3E}" srcOrd="1" destOrd="0" presId="urn:microsoft.com/office/officeart/2005/8/layout/hProcess7"/>
    <dgm:cxn modelId="{6D7887DB-B626-4993-B05E-3650F73E7975}" type="presParOf" srcId="{7105524D-E9D2-40E0-84C6-5ED238FE6FC9}" destId="{A083C4C0-F278-4BAC-89B5-D2CC83438060}" srcOrd="2" destOrd="0" presId="urn:microsoft.com/office/officeart/2005/8/layout/hProcess7"/>
    <dgm:cxn modelId="{E3C9C1C3-CC9E-40D4-B998-C3B363520161}" type="presParOf" srcId="{A083C4C0-F278-4BAC-89B5-D2CC83438060}" destId="{DC9B8AA2-8BE6-4CE0-9492-BB09CD104B89}" srcOrd="0" destOrd="0" presId="urn:microsoft.com/office/officeart/2005/8/layout/hProcess7"/>
    <dgm:cxn modelId="{3AACFB5F-C3E4-4E88-A6BE-F146D09A2BEE}" type="presParOf" srcId="{A083C4C0-F278-4BAC-89B5-D2CC83438060}" destId="{90BB4AE6-D4B3-4C30-B933-C8EEA5A820DE}" srcOrd="1" destOrd="0" presId="urn:microsoft.com/office/officeart/2005/8/layout/hProcess7"/>
    <dgm:cxn modelId="{75FC4FAA-CCF7-4677-9F08-3671B182406E}" type="presParOf" srcId="{A083C4C0-F278-4BAC-89B5-D2CC83438060}" destId="{3ECCC91C-722F-495C-8AFE-025C53B646CB}" srcOrd="2" destOrd="0" presId="urn:microsoft.com/office/officeart/2005/8/layout/hProcess7"/>
    <dgm:cxn modelId="{13441FAC-2766-4F71-90C9-D7C945DFCD3D}" type="presParOf" srcId="{7105524D-E9D2-40E0-84C6-5ED238FE6FC9}" destId="{06D0181A-CEFE-428C-ADCC-E6ED12D12F96}" srcOrd="3" destOrd="0" presId="urn:microsoft.com/office/officeart/2005/8/layout/hProcess7"/>
    <dgm:cxn modelId="{1962EA15-186A-4753-80F0-FCBEF934FBFF}" type="presParOf" srcId="{7105524D-E9D2-40E0-84C6-5ED238FE6FC9}" destId="{A217F141-2A8F-45CB-9EF9-2281B977021C}" srcOrd="4" destOrd="0" presId="urn:microsoft.com/office/officeart/2005/8/layout/hProcess7"/>
    <dgm:cxn modelId="{444F8547-8106-44FA-9119-09D0914FECC5}" type="presParOf" srcId="{A217F141-2A8F-45CB-9EF9-2281B977021C}" destId="{C539E3A0-A85E-48A6-B73C-8D8123AE8E80}" srcOrd="0" destOrd="0" presId="urn:microsoft.com/office/officeart/2005/8/layout/hProcess7"/>
    <dgm:cxn modelId="{D86FD3E7-DA87-4CAA-A16B-CCB4A1B6AE64}" type="presParOf" srcId="{A217F141-2A8F-45CB-9EF9-2281B977021C}" destId="{73AE9F9D-F1AD-489B-8CA0-6A8B5102F884}" srcOrd="1" destOrd="0" presId="urn:microsoft.com/office/officeart/2005/8/layout/hProcess7"/>
    <dgm:cxn modelId="{C42BEB9F-5730-4A05-B9E0-750063B944FB}" type="presParOf" srcId="{A217F141-2A8F-45CB-9EF9-2281B977021C}" destId="{4E374230-EA41-4E1A-9456-BDCAE6E99B66}" srcOrd="2" destOrd="0" presId="urn:microsoft.com/office/officeart/2005/8/layout/hProcess7"/>
    <dgm:cxn modelId="{64A1B916-A01C-4B47-9307-AE00D3098A73}" type="presParOf" srcId="{7105524D-E9D2-40E0-84C6-5ED238FE6FC9}" destId="{E6221F4F-93E6-4352-928E-E482558A68BE}" srcOrd="5" destOrd="0" presId="urn:microsoft.com/office/officeart/2005/8/layout/hProcess7"/>
    <dgm:cxn modelId="{847AE632-1086-4963-9504-5E248203C3B1}" type="presParOf" srcId="{7105524D-E9D2-40E0-84C6-5ED238FE6FC9}" destId="{FC3B98D6-3A70-4AFF-AEA7-B7964F4DBC8C}" srcOrd="6" destOrd="0" presId="urn:microsoft.com/office/officeart/2005/8/layout/hProcess7"/>
    <dgm:cxn modelId="{0D5EDF24-EFCF-463E-A7B0-3831414FDD57}" type="presParOf" srcId="{FC3B98D6-3A70-4AFF-AEA7-B7964F4DBC8C}" destId="{909C2D07-9507-492F-863C-2FE0EC7814E7}" srcOrd="0" destOrd="0" presId="urn:microsoft.com/office/officeart/2005/8/layout/hProcess7"/>
    <dgm:cxn modelId="{206B2F2C-2ACD-4557-B10A-6DA04CF6BE88}" type="presParOf" srcId="{FC3B98D6-3A70-4AFF-AEA7-B7964F4DBC8C}" destId="{7208002B-5717-43F3-9710-999F017F792C}" srcOrd="1" destOrd="0" presId="urn:microsoft.com/office/officeart/2005/8/layout/hProcess7"/>
    <dgm:cxn modelId="{C9D6DE49-0F90-4FEC-B5BA-B0BA0B0EFF4B}" type="presParOf" srcId="{FC3B98D6-3A70-4AFF-AEA7-B7964F4DBC8C}" destId="{C8749701-7A2F-460C-97AB-E20346C94E4D}" srcOrd="2" destOrd="0" presId="urn:microsoft.com/office/officeart/2005/8/layout/hProcess7"/>
    <dgm:cxn modelId="{5AE60823-2573-4996-BD97-A426F66D4018}" type="presParOf" srcId="{7105524D-E9D2-40E0-84C6-5ED238FE6FC9}" destId="{E488EE80-BDA9-4315-A586-CBD7736C2E2C}" srcOrd="7" destOrd="0" presId="urn:microsoft.com/office/officeart/2005/8/layout/hProcess7"/>
    <dgm:cxn modelId="{26B30BCB-BCC5-4A94-A7FB-A15459DA6714}" type="presParOf" srcId="{7105524D-E9D2-40E0-84C6-5ED238FE6FC9}" destId="{84DB6F11-92B2-4CCC-8BF6-72BD3F10AEE3}" srcOrd="8" destOrd="0" presId="urn:microsoft.com/office/officeart/2005/8/layout/hProcess7"/>
    <dgm:cxn modelId="{EF7C26C2-B2AE-424F-BC4A-751F794FF5F8}" type="presParOf" srcId="{84DB6F11-92B2-4CCC-8BF6-72BD3F10AEE3}" destId="{BFC36331-4A75-4D76-9831-FC6F407BDB70}" srcOrd="0" destOrd="0" presId="urn:microsoft.com/office/officeart/2005/8/layout/hProcess7"/>
    <dgm:cxn modelId="{53A393F3-6990-4327-9D97-46341A4FB900}" type="presParOf" srcId="{84DB6F11-92B2-4CCC-8BF6-72BD3F10AEE3}" destId="{42A93645-BD61-49EE-AAC4-DE570CC07B39}" srcOrd="1" destOrd="0" presId="urn:microsoft.com/office/officeart/2005/8/layout/hProcess7"/>
    <dgm:cxn modelId="{2D7392C0-CB5D-41A4-BB26-24BE8F29F4AC}" type="presParOf" srcId="{84DB6F11-92B2-4CCC-8BF6-72BD3F10AEE3}" destId="{86070129-E035-4DCE-BD63-D272015FABA8}" srcOrd="2" destOrd="0" presId="urn:microsoft.com/office/officeart/2005/8/layout/hProcess7"/>
    <dgm:cxn modelId="{DA63DD2A-43E7-47CD-A8D1-46CE43E192B7}" type="presParOf" srcId="{7105524D-E9D2-40E0-84C6-5ED238FE6FC9}" destId="{440530AE-D095-42B8-8C81-6BB3FF31448F}" srcOrd="9" destOrd="0" presId="urn:microsoft.com/office/officeart/2005/8/layout/hProcess7"/>
    <dgm:cxn modelId="{5E841C3C-4AA2-4022-BE03-AC30290D35B4}" type="presParOf" srcId="{7105524D-E9D2-40E0-84C6-5ED238FE6FC9}" destId="{326A1B44-5C37-450A-A44E-441FF3C23AD5}" srcOrd="10" destOrd="0" presId="urn:microsoft.com/office/officeart/2005/8/layout/hProcess7"/>
    <dgm:cxn modelId="{924BFC09-57A2-47B9-85AD-1358315C1AFD}" type="presParOf" srcId="{326A1B44-5C37-450A-A44E-441FF3C23AD5}" destId="{D9289EEC-8D76-4599-AEF8-CF95C31B4F23}" srcOrd="0" destOrd="0" presId="urn:microsoft.com/office/officeart/2005/8/layout/hProcess7"/>
    <dgm:cxn modelId="{C7838787-D365-4048-A1CE-50C8C470FE30}" type="presParOf" srcId="{326A1B44-5C37-450A-A44E-441FF3C23AD5}" destId="{6B23E3D0-E31A-41C5-8BDA-47F8D18808EB}" srcOrd="1" destOrd="0" presId="urn:microsoft.com/office/officeart/2005/8/layout/hProcess7"/>
    <dgm:cxn modelId="{6BF0A773-A03E-4309-A4E7-EE960E8021FD}" type="presParOf" srcId="{326A1B44-5C37-450A-A44E-441FF3C23AD5}" destId="{B62A69A5-2440-44F4-A800-06F7E0F30F37}" srcOrd="2" destOrd="0" presId="urn:microsoft.com/office/officeart/2005/8/layout/hProcess7"/>
    <dgm:cxn modelId="{ACB39003-E07D-46F0-8F0B-2A76BFFD0C1B}" type="presParOf" srcId="{7105524D-E9D2-40E0-84C6-5ED238FE6FC9}" destId="{144BC140-7E58-41DD-A039-75864D3F6FDD}" srcOrd="11" destOrd="0" presId="urn:microsoft.com/office/officeart/2005/8/layout/hProcess7"/>
    <dgm:cxn modelId="{F2B7DB72-1CF7-403D-90D3-7BC10F98A045}" type="presParOf" srcId="{7105524D-E9D2-40E0-84C6-5ED238FE6FC9}" destId="{E9AFC351-BFC5-41B3-8940-EA8302788F70}" srcOrd="12" destOrd="0" presId="urn:microsoft.com/office/officeart/2005/8/layout/hProcess7"/>
    <dgm:cxn modelId="{2A5C7113-A3AD-48AC-824C-60B7F9C0B3ED}" type="presParOf" srcId="{E9AFC351-BFC5-41B3-8940-EA8302788F70}" destId="{B647D1AA-C97E-4ABE-9F41-4759585F04FC}" srcOrd="0" destOrd="0" presId="urn:microsoft.com/office/officeart/2005/8/layout/hProcess7"/>
    <dgm:cxn modelId="{3611857B-0400-402B-A04D-1F91CC86067D}" type="presParOf" srcId="{E9AFC351-BFC5-41B3-8940-EA8302788F70}" destId="{34E2E373-7355-479B-907E-814CAD1A30E6}" srcOrd="1" destOrd="0" presId="urn:microsoft.com/office/officeart/2005/8/layout/hProcess7"/>
    <dgm:cxn modelId="{638E2776-66AB-44CA-A5D2-D687069213FE}" type="presParOf" srcId="{E9AFC351-BFC5-41B3-8940-EA8302788F70}" destId="{72EDE98F-3679-4848-8907-76FF3E2BB58C}" srcOrd="2" destOrd="0" presId="urn:microsoft.com/office/officeart/2005/8/layout/hProcess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8F5725-D1E1-42F5-8ECA-D32DE92350DF}">
      <dsp:nvSpPr>
        <dsp:cNvPr id="0" name=""/>
        <dsp:cNvSpPr/>
      </dsp:nvSpPr>
      <dsp:spPr>
        <a:xfrm>
          <a:off x="4378" y="155795"/>
          <a:ext cx="2633966" cy="3160759"/>
        </a:xfrm>
        <a:prstGeom prst="roundRect">
          <a:avLst>
            <a:gd name="adj" fmla="val 5000"/>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02870" rIns="133350" bIns="0" numCol="1" spcCol="1270" anchor="t" anchorCtr="0">
          <a:noAutofit/>
        </a:bodyPr>
        <a:lstStyle/>
        <a:p>
          <a:pPr marL="0" lvl="0" indent="0" algn="r" defTabSz="1333500">
            <a:lnSpc>
              <a:spcPct val="90000"/>
            </a:lnSpc>
            <a:spcBef>
              <a:spcPct val="0"/>
            </a:spcBef>
            <a:spcAft>
              <a:spcPct val="35000"/>
            </a:spcAft>
            <a:buNone/>
          </a:pPr>
          <a:r>
            <a:rPr lang="en-US" sz="3000" b="1" kern="1200" dirty="0">
              <a:latin typeface="Arial" panose="020B0604020202020204" pitchFamily="34" charset="0"/>
              <a:cs typeface="Arial" panose="020B0604020202020204" pitchFamily="34" charset="0"/>
            </a:rPr>
            <a:t>1 month</a:t>
          </a:r>
        </a:p>
      </dsp:txBody>
      <dsp:txXfrm rot="16200000">
        <a:off x="-1028135" y="1188310"/>
        <a:ext cx="2591822" cy="526793"/>
      </dsp:txXfrm>
    </dsp:sp>
    <dsp:sp modelId="{FA77F971-1525-4CE8-A7BF-F775AF04EB32}">
      <dsp:nvSpPr>
        <dsp:cNvPr id="0" name=""/>
        <dsp:cNvSpPr/>
      </dsp:nvSpPr>
      <dsp:spPr>
        <a:xfrm>
          <a:off x="531172" y="155795"/>
          <a:ext cx="1962304" cy="316075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2">
          <a:scrgbClr r="0" g="0" b="0"/>
        </a:effectRef>
        <a:fontRef idx="minor">
          <a:schemeClr val="lt1"/>
        </a:fontRef>
      </dsp:style>
      <dsp:txBody>
        <a:bodyPr spcFirstLastPara="0" vert="horz" wrap="square" lIns="0" tIns="54864" rIns="0" bIns="0" numCol="1" spcCol="1270" anchor="t" anchorCtr="0">
          <a:noAutofit/>
        </a:bodyPr>
        <a:lstStyle/>
        <a:p>
          <a:pPr marL="0" lvl="0" indent="0" algn="l" defTabSz="711200">
            <a:lnSpc>
              <a:spcPct val="150000"/>
            </a:lnSpc>
            <a:spcBef>
              <a:spcPct val="0"/>
            </a:spcBef>
            <a:spcAft>
              <a:spcPct val="35000"/>
            </a:spcAft>
            <a:buFont typeface="Arial" panose="020B0604020202020204" pitchFamily="34" charset="0"/>
            <a:buNone/>
          </a:pPr>
          <a:r>
            <a:rPr lang="en-US" sz="1600" kern="1200">
              <a:solidFill>
                <a:schemeClr val="tx1"/>
              </a:solidFill>
              <a:latin typeface="Arial" panose="020B0604020202020204" pitchFamily="34" charset="0"/>
              <a:cs typeface="Arial" panose="020B0604020202020204" pitchFamily="34" charset="0"/>
            </a:rPr>
            <a:t>- Infrastructure planning</a:t>
          </a:r>
        </a:p>
        <a:p>
          <a:pPr marL="0" lvl="0" indent="0" algn="l" defTabSz="711200">
            <a:lnSpc>
              <a:spcPct val="150000"/>
            </a:lnSpc>
            <a:spcBef>
              <a:spcPct val="0"/>
            </a:spcBef>
            <a:spcAft>
              <a:spcPct val="35000"/>
            </a:spcAft>
            <a:buFont typeface="Arial" panose="020B0604020202020204" pitchFamily="34" charset="0"/>
            <a:buNone/>
          </a:pPr>
          <a:r>
            <a:rPr lang="en-US" sz="1600" kern="1200" dirty="0">
              <a:solidFill>
                <a:schemeClr val="tx1"/>
              </a:solidFill>
              <a:latin typeface="Arial" panose="020B0604020202020204" pitchFamily="34" charset="0"/>
              <a:cs typeface="Arial" panose="020B0604020202020204" pitchFamily="34" charset="0"/>
            </a:rPr>
            <a:t>- Procurement</a:t>
          </a:r>
        </a:p>
        <a:p>
          <a:pPr marL="0" lvl="0" indent="0" algn="l" defTabSz="711200">
            <a:lnSpc>
              <a:spcPct val="150000"/>
            </a:lnSpc>
            <a:spcBef>
              <a:spcPct val="0"/>
            </a:spcBef>
            <a:spcAft>
              <a:spcPct val="35000"/>
            </a:spcAft>
            <a:buFont typeface="Arial" panose="020B0604020202020204" pitchFamily="34" charset="0"/>
            <a:buNone/>
          </a:pPr>
          <a:r>
            <a:rPr lang="en-US" sz="1600" kern="1200" dirty="0">
              <a:solidFill>
                <a:schemeClr val="tx1"/>
              </a:solidFill>
              <a:latin typeface="Arial" panose="020B0604020202020204" pitchFamily="34" charset="0"/>
              <a:cs typeface="Arial" panose="020B0604020202020204" pitchFamily="34" charset="0"/>
            </a:rPr>
            <a:t>- Inter-agency agreements</a:t>
          </a:r>
        </a:p>
        <a:p>
          <a:pPr marL="0" lvl="0" indent="0" algn="l" defTabSz="711200">
            <a:lnSpc>
              <a:spcPct val="150000"/>
            </a:lnSpc>
            <a:spcBef>
              <a:spcPct val="0"/>
            </a:spcBef>
            <a:spcAft>
              <a:spcPct val="35000"/>
            </a:spcAft>
            <a:buFont typeface="Arial" panose="020B0604020202020204" pitchFamily="34" charset="0"/>
            <a:buNone/>
          </a:pPr>
          <a:r>
            <a:rPr lang="en-US" sz="1600" kern="1200" dirty="0">
              <a:solidFill>
                <a:schemeClr val="tx1"/>
              </a:solidFill>
              <a:latin typeface="Arial" panose="020B0604020202020204" pitchFamily="34" charset="0"/>
              <a:cs typeface="Arial" panose="020B0604020202020204" pitchFamily="34" charset="0"/>
            </a:rPr>
            <a:t>- Review seasonal outlooks</a:t>
          </a:r>
        </a:p>
      </dsp:txBody>
      <dsp:txXfrm>
        <a:off x="531172" y="155795"/>
        <a:ext cx="1962304" cy="3160759"/>
      </dsp:txXfrm>
    </dsp:sp>
    <dsp:sp modelId="{C539E3A0-A85E-48A6-B73C-8D8123AE8E80}">
      <dsp:nvSpPr>
        <dsp:cNvPr id="0" name=""/>
        <dsp:cNvSpPr/>
      </dsp:nvSpPr>
      <dsp:spPr>
        <a:xfrm>
          <a:off x="2730533" y="155795"/>
          <a:ext cx="2633966" cy="3160759"/>
        </a:xfrm>
        <a:prstGeom prst="roundRect">
          <a:avLst>
            <a:gd name="adj" fmla="val 5000"/>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02870" rIns="133350" bIns="0" numCol="1" spcCol="1270" anchor="t" anchorCtr="0">
          <a:noAutofit/>
        </a:bodyPr>
        <a:lstStyle/>
        <a:p>
          <a:pPr marL="0" lvl="0" indent="0" algn="r" defTabSz="1333500">
            <a:lnSpc>
              <a:spcPct val="90000"/>
            </a:lnSpc>
            <a:spcBef>
              <a:spcPct val="0"/>
            </a:spcBef>
            <a:spcAft>
              <a:spcPct val="35000"/>
            </a:spcAft>
            <a:buNone/>
          </a:pPr>
          <a:r>
            <a:rPr lang="en-US" sz="3000" b="1" kern="1200">
              <a:latin typeface="Arial" panose="020B0604020202020204" pitchFamily="34" charset="0"/>
              <a:cs typeface="Arial" panose="020B0604020202020204" pitchFamily="34" charset="0"/>
            </a:rPr>
            <a:t>10 Days</a:t>
          </a:r>
        </a:p>
      </dsp:txBody>
      <dsp:txXfrm rot="16200000">
        <a:off x="1698019" y="1188310"/>
        <a:ext cx="2591822" cy="526793"/>
      </dsp:txXfrm>
    </dsp:sp>
    <dsp:sp modelId="{90BB4AE6-D4B3-4C30-B933-C8EEA5A820DE}">
      <dsp:nvSpPr>
        <dsp:cNvPr id="0" name=""/>
        <dsp:cNvSpPr/>
      </dsp:nvSpPr>
      <dsp:spPr>
        <a:xfrm rot="5400000">
          <a:off x="2511425" y="2668158"/>
          <a:ext cx="464556" cy="395094"/>
        </a:xfrm>
        <a:prstGeom prst="flowChartExtra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4E374230-EA41-4E1A-9456-BDCAE6E99B66}">
      <dsp:nvSpPr>
        <dsp:cNvPr id="0" name=""/>
        <dsp:cNvSpPr/>
      </dsp:nvSpPr>
      <dsp:spPr>
        <a:xfrm>
          <a:off x="3257327" y="155795"/>
          <a:ext cx="1962304" cy="316075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2">
          <a:scrgbClr r="0" g="0" b="0"/>
        </a:effectRef>
        <a:fontRef idx="minor">
          <a:schemeClr val="lt1"/>
        </a:fontRef>
      </dsp:style>
      <dsp:txBody>
        <a:bodyPr spcFirstLastPara="0" vert="horz" wrap="square" lIns="0" tIns="54864" rIns="0" bIns="0" numCol="1" spcCol="1270" anchor="t" anchorCtr="0">
          <a:noAutofit/>
        </a:bodyPr>
        <a:lstStyle/>
        <a:p>
          <a:pPr marL="0" lvl="0" indent="0" algn="l" defTabSz="711200">
            <a:lnSpc>
              <a:spcPct val="150000"/>
            </a:lnSpc>
            <a:spcBef>
              <a:spcPct val="0"/>
            </a:spcBef>
            <a:spcAft>
              <a:spcPct val="35000"/>
            </a:spcAft>
            <a:buNone/>
          </a:pPr>
          <a:r>
            <a:rPr lang="en-US" sz="1600" kern="1200">
              <a:solidFill>
                <a:schemeClr val="tx1"/>
              </a:solidFill>
              <a:latin typeface="Arial" panose="020B0604020202020204" pitchFamily="34" charset="0"/>
              <a:cs typeface="Arial" panose="020B0604020202020204" pitchFamily="34" charset="0"/>
            </a:rPr>
            <a:t>- Tabletop exercises</a:t>
          </a:r>
        </a:p>
        <a:p>
          <a:pPr marL="0" lvl="0" indent="0" algn="l" defTabSz="711200">
            <a:lnSpc>
              <a:spcPct val="150000"/>
            </a:lnSpc>
            <a:spcBef>
              <a:spcPct val="0"/>
            </a:spcBef>
            <a:spcAft>
              <a:spcPct val="35000"/>
            </a:spcAft>
            <a:buNone/>
          </a:pPr>
          <a:r>
            <a:rPr lang="en-US" sz="1600" kern="1200" dirty="0">
              <a:solidFill>
                <a:schemeClr val="tx1"/>
              </a:solidFill>
              <a:latin typeface="Arial" panose="020B0604020202020204" pitchFamily="34" charset="0"/>
              <a:cs typeface="Arial" panose="020B0604020202020204" pitchFamily="34" charset="0"/>
            </a:rPr>
            <a:t>- Communication testing</a:t>
          </a:r>
        </a:p>
        <a:p>
          <a:pPr marL="0" lvl="0" indent="0" algn="l" defTabSz="711200">
            <a:lnSpc>
              <a:spcPct val="150000"/>
            </a:lnSpc>
            <a:spcBef>
              <a:spcPct val="0"/>
            </a:spcBef>
            <a:spcAft>
              <a:spcPct val="35000"/>
            </a:spcAft>
            <a:buNone/>
          </a:pPr>
          <a:r>
            <a:rPr lang="en-US" sz="1600" kern="1200" dirty="0">
              <a:solidFill>
                <a:schemeClr val="tx1"/>
              </a:solidFill>
              <a:latin typeface="Arial" panose="020B0604020202020204" pitchFamily="34" charset="0"/>
              <a:cs typeface="Arial" panose="020B0604020202020204" pitchFamily="34" charset="0"/>
            </a:rPr>
            <a:t>- Resource prepositioning</a:t>
          </a:r>
        </a:p>
        <a:p>
          <a:pPr marL="0" lvl="0" indent="0" algn="l" defTabSz="711200">
            <a:lnSpc>
              <a:spcPct val="150000"/>
            </a:lnSpc>
            <a:spcBef>
              <a:spcPct val="0"/>
            </a:spcBef>
            <a:spcAft>
              <a:spcPct val="35000"/>
            </a:spcAft>
            <a:buNone/>
          </a:pPr>
          <a:r>
            <a:rPr lang="en-US" sz="1600" kern="1200" dirty="0">
              <a:solidFill>
                <a:schemeClr val="tx1"/>
              </a:solidFill>
              <a:latin typeface="Arial" panose="020B0604020202020204" pitchFamily="34" charset="0"/>
              <a:cs typeface="Arial" panose="020B0604020202020204" pitchFamily="34" charset="0"/>
            </a:rPr>
            <a:t>- Monitor forecast trends</a:t>
          </a:r>
        </a:p>
      </dsp:txBody>
      <dsp:txXfrm>
        <a:off x="3257327" y="155795"/>
        <a:ext cx="1962304" cy="3160759"/>
      </dsp:txXfrm>
    </dsp:sp>
    <dsp:sp modelId="{BFC36331-4A75-4D76-9831-FC6F407BDB70}">
      <dsp:nvSpPr>
        <dsp:cNvPr id="0" name=""/>
        <dsp:cNvSpPr/>
      </dsp:nvSpPr>
      <dsp:spPr>
        <a:xfrm>
          <a:off x="5456688" y="155795"/>
          <a:ext cx="2633966" cy="3160759"/>
        </a:xfrm>
        <a:prstGeom prst="roundRect">
          <a:avLst>
            <a:gd name="adj" fmla="val 5000"/>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02870" rIns="133350" bIns="0" numCol="1" spcCol="1270" anchor="t" anchorCtr="0">
          <a:noAutofit/>
        </a:bodyPr>
        <a:lstStyle/>
        <a:p>
          <a:pPr marL="0" lvl="0" indent="0" algn="r" defTabSz="1333500">
            <a:lnSpc>
              <a:spcPct val="90000"/>
            </a:lnSpc>
            <a:spcBef>
              <a:spcPct val="0"/>
            </a:spcBef>
            <a:spcAft>
              <a:spcPct val="35000"/>
            </a:spcAft>
            <a:buNone/>
          </a:pPr>
          <a:r>
            <a:rPr lang="en-US" sz="3000" b="1" kern="1200">
              <a:latin typeface="Arial" panose="020B0604020202020204" pitchFamily="34" charset="0"/>
              <a:cs typeface="Arial" panose="020B0604020202020204" pitchFamily="34" charset="0"/>
            </a:rPr>
            <a:t>1-3 Days</a:t>
          </a:r>
        </a:p>
      </dsp:txBody>
      <dsp:txXfrm rot="16200000">
        <a:off x="4424174" y="1188310"/>
        <a:ext cx="2591822" cy="526793"/>
      </dsp:txXfrm>
    </dsp:sp>
    <dsp:sp modelId="{7208002B-5717-43F3-9710-999F017F792C}">
      <dsp:nvSpPr>
        <dsp:cNvPr id="0" name=""/>
        <dsp:cNvSpPr/>
      </dsp:nvSpPr>
      <dsp:spPr>
        <a:xfrm rot="5400000">
          <a:off x="5237580" y="2668158"/>
          <a:ext cx="464556" cy="395094"/>
        </a:xfrm>
        <a:prstGeom prst="flowChartExtra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86070129-E035-4DCE-BD63-D272015FABA8}">
      <dsp:nvSpPr>
        <dsp:cNvPr id="0" name=""/>
        <dsp:cNvSpPr/>
      </dsp:nvSpPr>
      <dsp:spPr>
        <a:xfrm>
          <a:off x="5983482" y="155795"/>
          <a:ext cx="1962304" cy="316075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2">
          <a:scrgbClr r="0" g="0" b="0"/>
        </a:effectRef>
        <a:fontRef idx="minor">
          <a:schemeClr val="lt1"/>
        </a:fontRef>
      </dsp:style>
      <dsp:txBody>
        <a:bodyPr spcFirstLastPara="0" vert="horz" wrap="square" lIns="0" tIns="54864" rIns="0" bIns="0" numCol="1" spcCol="1270" anchor="t" anchorCtr="0">
          <a:noAutofit/>
        </a:bodyPr>
        <a:lstStyle/>
        <a:p>
          <a:pPr marL="0" lvl="0" indent="0" algn="l" defTabSz="711200">
            <a:lnSpc>
              <a:spcPct val="150000"/>
            </a:lnSpc>
            <a:spcBef>
              <a:spcPct val="0"/>
            </a:spcBef>
            <a:spcAft>
              <a:spcPct val="35000"/>
            </a:spcAft>
            <a:buNone/>
          </a:pPr>
          <a:r>
            <a:rPr lang="en-US" sz="1600" kern="1200" dirty="0">
              <a:latin typeface="Arial" panose="020B0604020202020204" pitchFamily="34" charset="0"/>
              <a:cs typeface="Arial" panose="020B0604020202020204" pitchFamily="34" charset="0"/>
            </a:rPr>
            <a:t>- Short range forecasts</a:t>
          </a:r>
        </a:p>
        <a:p>
          <a:pPr marL="0" lvl="0" indent="0" algn="l" defTabSz="711200">
            <a:lnSpc>
              <a:spcPct val="150000"/>
            </a:lnSpc>
            <a:spcBef>
              <a:spcPct val="0"/>
            </a:spcBef>
            <a:spcAft>
              <a:spcPct val="35000"/>
            </a:spcAft>
            <a:buNone/>
          </a:pPr>
          <a:r>
            <a:rPr lang="en-US" sz="1600" kern="1200" dirty="0">
              <a:latin typeface="Arial" panose="020B0604020202020204" pitchFamily="34" charset="0"/>
              <a:cs typeface="Arial" panose="020B0604020202020204" pitchFamily="34" charset="0"/>
            </a:rPr>
            <a:t>- Go / no go decisions</a:t>
          </a:r>
        </a:p>
        <a:p>
          <a:pPr marL="0" lvl="0" indent="0" algn="l" defTabSz="711200">
            <a:lnSpc>
              <a:spcPct val="150000"/>
            </a:lnSpc>
            <a:spcBef>
              <a:spcPct val="0"/>
            </a:spcBef>
            <a:spcAft>
              <a:spcPct val="35000"/>
            </a:spcAft>
            <a:buNone/>
          </a:pPr>
          <a:r>
            <a:rPr lang="en-US" sz="1600" kern="1200" dirty="0">
              <a:latin typeface="Arial" panose="020B0604020202020204" pitchFamily="34" charset="0"/>
              <a:cs typeface="Arial" panose="020B0604020202020204" pitchFamily="34" charset="0"/>
            </a:rPr>
            <a:t>- Activation of mitigation measures</a:t>
          </a:r>
        </a:p>
      </dsp:txBody>
      <dsp:txXfrm>
        <a:off x="5983482" y="155795"/>
        <a:ext cx="1962304" cy="3160759"/>
      </dsp:txXfrm>
    </dsp:sp>
    <dsp:sp modelId="{B647D1AA-C97E-4ABE-9F41-4759585F04FC}">
      <dsp:nvSpPr>
        <dsp:cNvPr id="0" name=""/>
        <dsp:cNvSpPr/>
      </dsp:nvSpPr>
      <dsp:spPr>
        <a:xfrm>
          <a:off x="8182843" y="155795"/>
          <a:ext cx="2633966" cy="3160759"/>
        </a:xfrm>
        <a:prstGeom prst="roundRect">
          <a:avLst>
            <a:gd name="adj" fmla="val 5000"/>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02870" rIns="133350" bIns="0" numCol="1" spcCol="1270" anchor="t" anchorCtr="0">
          <a:noAutofit/>
        </a:bodyPr>
        <a:lstStyle/>
        <a:p>
          <a:pPr marL="0" lvl="0" indent="0" algn="r" defTabSz="1333500">
            <a:lnSpc>
              <a:spcPct val="90000"/>
            </a:lnSpc>
            <a:spcBef>
              <a:spcPct val="0"/>
            </a:spcBef>
            <a:spcAft>
              <a:spcPct val="35000"/>
            </a:spcAft>
            <a:buNone/>
          </a:pPr>
          <a:r>
            <a:rPr lang="en-US" sz="3000" b="1" kern="1200">
              <a:latin typeface="Arial" panose="020B0604020202020204" pitchFamily="34" charset="0"/>
              <a:cs typeface="Arial" panose="020B0604020202020204" pitchFamily="34" charset="0"/>
            </a:rPr>
            <a:t>Hours Before</a:t>
          </a:r>
          <a:endParaRPr lang="en-US" sz="3000" kern="1200">
            <a:latin typeface="Arial" panose="020B0604020202020204" pitchFamily="34" charset="0"/>
            <a:cs typeface="Arial" panose="020B0604020202020204" pitchFamily="34" charset="0"/>
          </a:endParaRPr>
        </a:p>
      </dsp:txBody>
      <dsp:txXfrm rot="16200000">
        <a:off x="7150329" y="1188310"/>
        <a:ext cx="2591822" cy="526793"/>
      </dsp:txXfrm>
    </dsp:sp>
    <dsp:sp modelId="{6B23E3D0-E31A-41C5-8BDA-47F8D18808EB}">
      <dsp:nvSpPr>
        <dsp:cNvPr id="0" name=""/>
        <dsp:cNvSpPr/>
      </dsp:nvSpPr>
      <dsp:spPr>
        <a:xfrm rot="5400000">
          <a:off x="7963735" y="2668158"/>
          <a:ext cx="464556" cy="395094"/>
        </a:xfrm>
        <a:prstGeom prst="flowChartExtra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72EDE98F-3679-4848-8907-76FF3E2BB58C}">
      <dsp:nvSpPr>
        <dsp:cNvPr id="0" name=""/>
        <dsp:cNvSpPr/>
      </dsp:nvSpPr>
      <dsp:spPr>
        <a:xfrm>
          <a:off x="8709637" y="155795"/>
          <a:ext cx="1962304" cy="316075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2">
          <a:scrgbClr r="0" g="0" b="0"/>
        </a:effectRef>
        <a:fontRef idx="minor">
          <a:schemeClr val="lt1"/>
        </a:fontRef>
      </dsp:style>
      <dsp:txBody>
        <a:bodyPr spcFirstLastPara="0" vert="horz" wrap="square" lIns="0" tIns="54864" rIns="0" bIns="0" numCol="1" spcCol="1270" anchor="t" anchorCtr="0">
          <a:noAutofit/>
        </a:bodyPr>
        <a:lstStyle/>
        <a:p>
          <a:pPr marL="0" lvl="0" indent="0" algn="l" defTabSz="711200">
            <a:lnSpc>
              <a:spcPct val="150000"/>
            </a:lnSpc>
            <a:spcBef>
              <a:spcPct val="0"/>
            </a:spcBef>
            <a:spcAft>
              <a:spcPct val="35000"/>
            </a:spcAft>
            <a:buNone/>
          </a:pPr>
          <a:r>
            <a:rPr lang="en-US" sz="1600" kern="1200" dirty="0">
              <a:latin typeface="Arial" panose="020B0604020202020204" pitchFamily="34" charset="0"/>
              <a:cs typeface="Arial" panose="020B0604020202020204" pitchFamily="34" charset="0"/>
            </a:rPr>
            <a:t>- Real-time monitoring</a:t>
          </a:r>
        </a:p>
        <a:p>
          <a:pPr marL="0" lvl="0" indent="0" algn="l" defTabSz="711200">
            <a:lnSpc>
              <a:spcPct val="150000"/>
            </a:lnSpc>
            <a:spcBef>
              <a:spcPct val="0"/>
            </a:spcBef>
            <a:spcAft>
              <a:spcPct val="35000"/>
            </a:spcAft>
            <a:buNone/>
          </a:pPr>
          <a:r>
            <a:rPr lang="en-US" sz="1600" kern="1200">
              <a:latin typeface="Arial" panose="020B0604020202020204" pitchFamily="34" charset="0"/>
              <a:cs typeface="Arial" panose="020B0604020202020204" pitchFamily="34" charset="0"/>
            </a:rPr>
            <a:t>- Implement protective actions</a:t>
          </a:r>
        </a:p>
        <a:p>
          <a:pPr marL="0" lvl="0" indent="0" algn="l" defTabSz="711200">
            <a:lnSpc>
              <a:spcPct val="150000"/>
            </a:lnSpc>
            <a:spcBef>
              <a:spcPct val="0"/>
            </a:spcBef>
            <a:spcAft>
              <a:spcPct val="35000"/>
            </a:spcAft>
            <a:buNone/>
          </a:pPr>
          <a:r>
            <a:rPr lang="en-US" sz="1600" kern="1200" dirty="0">
              <a:latin typeface="Arial" panose="020B0604020202020204" pitchFamily="34" charset="0"/>
              <a:cs typeface="Arial" panose="020B0604020202020204" pitchFamily="34" charset="0"/>
            </a:rPr>
            <a:t>- Adjust operations and messaging</a:t>
          </a:r>
        </a:p>
      </dsp:txBody>
      <dsp:txXfrm>
        <a:off x="8709637" y="155795"/>
        <a:ext cx="1962304" cy="316075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zmescience.com/ecology/terrifying-new-maps-show-the-entire-west-is-facing-an-extreme-wildfire-threat-this-summer/"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onlymyhealth.com/how-does-pollution-impact-pregnancy-and-foetal-health-12977819035"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929958" y="3375284"/>
            <a:ext cx="7439660" cy="2761595"/>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Welcome the attendees and frame the training in the context of large stadium events (with upcoming FWC and Olympics games as useful examples)</a:t>
            </a:r>
            <a:endParaRPr/>
          </a:p>
          <a:p>
            <a:pPr marL="171450" lvl="0" indent="-171450" algn="l" rtl="0">
              <a:spcBef>
                <a:spcPts val="0"/>
              </a:spcBef>
              <a:spcAft>
                <a:spcPts val="0"/>
              </a:spcAft>
              <a:buClr>
                <a:schemeClr val="dk1"/>
              </a:buClr>
              <a:buSzPts val="1200"/>
              <a:buFont typeface="Arial"/>
              <a:buChar char="•"/>
            </a:pPr>
            <a:r>
              <a:rPr lang="en-US"/>
              <a:t>Provide overview of what this course offers at a high level</a:t>
            </a:r>
            <a:endParaRPr/>
          </a:p>
          <a:p>
            <a:pPr marL="171450" lvl="0" indent="-171450" algn="l" rtl="0">
              <a:spcBef>
                <a:spcPts val="0"/>
              </a:spcBef>
              <a:spcAft>
                <a:spcPts val="0"/>
              </a:spcAft>
              <a:buClr>
                <a:schemeClr val="dk1"/>
              </a:buClr>
              <a:buSzPts val="1200"/>
              <a:buFont typeface="Arial"/>
              <a:buChar char="•"/>
            </a:pPr>
            <a:r>
              <a:rPr lang="en-US"/>
              <a:t>Emphasize that the training is a pilot course (if that is the case)</a:t>
            </a:r>
            <a:endParaRPr/>
          </a:p>
          <a:p>
            <a:pPr marL="171450" lvl="0" indent="-171450" algn="l" rtl="0">
              <a:spcBef>
                <a:spcPts val="0"/>
              </a:spcBef>
              <a:spcAft>
                <a:spcPts val="0"/>
              </a:spcAft>
              <a:buClr>
                <a:schemeClr val="dk1"/>
              </a:buClr>
              <a:buSzPts val="1200"/>
              <a:buFont typeface="Arial"/>
              <a:buChar char="•"/>
            </a:pPr>
            <a:r>
              <a:rPr lang="en-US"/>
              <a:t>If taught virtually, encourage attendees to engage in the chat</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0: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10: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This slide discusses three primary drivers of wildfire activity: fuel, weather, and topography</a:t>
            </a:r>
            <a:endParaRPr/>
          </a:p>
          <a:p>
            <a:pPr marL="171450" lvl="0"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Fuel:</a:t>
            </a:r>
            <a:endParaRPr/>
          </a:p>
          <a:p>
            <a:pPr marL="171450" lvl="0" indent="-171450" algn="l" rtl="0">
              <a:spcBef>
                <a:spcPts val="0"/>
              </a:spcBef>
              <a:spcAft>
                <a:spcPts val="0"/>
              </a:spcAft>
              <a:buClr>
                <a:schemeClr val="dk1"/>
              </a:buClr>
              <a:buSzPts val="1200"/>
              <a:buFont typeface="Arial"/>
              <a:buChar char="•"/>
            </a:pPr>
            <a:r>
              <a:rPr lang="en-US"/>
              <a:t>Types include grass, shrub, grass-shrub, timber litter, timber understory, slash-blowdown</a:t>
            </a:r>
            <a:endParaRPr/>
          </a:p>
          <a:p>
            <a:pPr marL="171450" lvl="0" indent="-171450" algn="l" rtl="0">
              <a:spcBef>
                <a:spcPts val="0"/>
              </a:spcBef>
              <a:spcAft>
                <a:spcPts val="0"/>
              </a:spcAft>
              <a:buClr>
                <a:schemeClr val="dk1"/>
              </a:buClr>
              <a:buSzPts val="1200"/>
              <a:buFont typeface="Arial"/>
              <a:buChar char="•"/>
            </a:pPr>
            <a:r>
              <a:rPr lang="en-US"/>
              <a:t>Arrangement is the spatial distribution and orientation of fuel</a:t>
            </a:r>
            <a:endParaRPr/>
          </a:p>
          <a:p>
            <a:pPr marL="628650" lvl="1" indent="-171450" algn="l" rtl="0">
              <a:spcBef>
                <a:spcPts val="0"/>
              </a:spcBef>
              <a:spcAft>
                <a:spcPts val="0"/>
              </a:spcAft>
              <a:buClr>
                <a:schemeClr val="dk1"/>
              </a:buClr>
              <a:buSzPts val="1200"/>
              <a:buFont typeface="Arial"/>
              <a:buChar char="•"/>
            </a:pPr>
            <a:r>
              <a:rPr lang="en-US"/>
              <a:t>Horizontal (uniform and patchy fuels) </a:t>
            </a:r>
            <a:endParaRPr/>
          </a:p>
          <a:p>
            <a:pPr marL="628650" lvl="1" indent="-171450" algn="l" rtl="0">
              <a:spcBef>
                <a:spcPts val="0"/>
              </a:spcBef>
              <a:spcAft>
                <a:spcPts val="0"/>
              </a:spcAft>
              <a:buClr>
                <a:schemeClr val="dk1"/>
              </a:buClr>
              <a:buSzPts val="1200"/>
              <a:buFont typeface="Arial"/>
              <a:buChar char="•"/>
            </a:pPr>
            <a:r>
              <a:rPr lang="en-US"/>
              <a:t>Vertical (ground, surface, ladder, aerial)</a:t>
            </a:r>
            <a:endParaRPr/>
          </a:p>
          <a:p>
            <a:pPr marL="171450" lvl="0" indent="-171450" algn="l" rtl="0">
              <a:spcBef>
                <a:spcPts val="0"/>
              </a:spcBef>
              <a:spcAft>
                <a:spcPts val="0"/>
              </a:spcAft>
              <a:buClr>
                <a:schemeClr val="dk1"/>
              </a:buClr>
              <a:buSzPts val="1200"/>
              <a:buFont typeface="Arial"/>
              <a:buChar char="•"/>
            </a:pPr>
            <a:r>
              <a:rPr lang="en-US"/>
              <a:t>Moisture content is the single most important factor in determining how well a fuel will ignite and burn (Source: S-190 Intro to Wildland Fire Science)</a:t>
            </a:r>
            <a:endParaRPr/>
          </a:p>
          <a:p>
            <a:pPr marL="628650" lvl="1" indent="-171450" algn="l" rtl="0">
              <a:spcBef>
                <a:spcPts val="0"/>
              </a:spcBef>
              <a:spcAft>
                <a:spcPts val="0"/>
              </a:spcAft>
              <a:buClr>
                <a:schemeClr val="dk1"/>
              </a:buClr>
              <a:buSzPts val="1200"/>
              <a:buFont typeface="Arial"/>
              <a:buChar char="•"/>
            </a:pPr>
            <a:r>
              <a:rPr lang="en-US"/>
              <a:t>Live fuel and dead fuel </a:t>
            </a:r>
            <a:endParaRPr/>
          </a:p>
          <a:p>
            <a:pPr marL="171450" lvl="0"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Weather:</a:t>
            </a:r>
            <a:endParaRPr/>
          </a:p>
          <a:p>
            <a:pPr marL="171450" lvl="0" indent="-171450" algn="l" rtl="0">
              <a:spcBef>
                <a:spcPts val="0"/>
              </a:spcBef>
              <a:spcAft>
                <a:spcPts val="0"/>
              </a:spcAft>
              <a:buClr>
                <a:schemeClr val="dk1"/>
              </a:buClr>
              <a:buSzPts val="1200"/>
              <a:buFont typeface="Arial"/>
              <a:buChar char="•"/>
            </a:pPr>
            <a:r>
              <a:rPr lang="en-US"/>
              <a:t>Temperature and relative humidity have an inverse relationship (i.e. temperature goes up, RH goes down; typically peaks around mid-day to 2pm)</a:t>
            </a:r>
            <a:endParaRPr/>
          </a:p>
          <a:p>
            <a:pPr marL="171450" lvl="0" indent="-171450" algn="l" rtl="0">
              <a:spcBef>
                <a:spcPts val="0"/>
              </a:spcBef>
              <a:spcAft>
                <a:spcPts val="0"/>
              </a:spcAft>
              <a:buClr>
                <a:schemeClr val="dk1"/>
              </a:buClr>
              <a:buSzPts val="1200"/>
              <a:buFont typeface="Arial"/>
              <a:buChar char="•"/>
            </a:pPr>
            <a:r>
              <a:rPr lang="en-US"/>
              <a:t>Critical levels of RH may trigger a red flag warning (location dependent, usually around 15-20%)</a:t>
            </a:r>
            <a:endParaRPr/>
          </a:p>
          <a:p>
            <a:pPr marL="171450" lvl="0" indent="-171450" algn="l" rtl="0">
              <a:spcBef>
                <a:spcPts val="0"/>
              </a:spcBef>
              <a:spcAft>
                <a:spcPts val="0"/>
              </a:spcAft>
              <a:buClr>
                <a:schemeClr val="dk1"/>
              </a:buClr>
              <a:buSzPts val="1200"/>
              <a:buFont typeface="Arial"/>
              <a:buChar char="•"/>
            </a:pPr>
            <a:r>
              <a:rPr lang="en-US" b="0"/>
              <a:t>Wind is the most critical factor affecting wildland fire behavior (difficult </a:t>
            </a:r>
            <a:r>
              <a:rPr lang="en-US"/>
              <a:t>to predict and variable in time/space, poses difficult control problems)</a:t>
            </a:r>
            <a:endParaRPr/>
          </a:p>
          <a:p>
            <a:pPr marL="171450" lvl="0"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Topography:</a:t>
            </a:r>
            <a:endParaRPr/>
          </a:p>
          <a:p>
            <a:pPr marL="171450" lvl="0" indent="-171450" algn="l" rtl="0">
              <a:spcBef>
                <a:spcPts val="0"/>
              </a:spcBef>
              <a:spcAft>
                <a:spcPts val="0"/>
              </a:spcAft>
              <a:buClr>
                <a:schemeClr val="dk1"/>
              </a:buClr>
              <a:buSzPts val="1200"/>
              <a:buFont typeface="Arial"/>
              <a:buChar char="•"/>
            </a:pPr>
            <a:r>
              <a:rPr lang="en-US" u="sng"/>
              <a:t>Features</a:t>
            </a:r>
            <a:r>
              <a:rPr lang="en-US"/>
              <a:t> are things like canyons, ridges, natural or constructed barriers</a:t>
            </a:r>
            <a:endParaRPr/>
          </a:p>
          <a:p>
            <a:pPr marL="171450" lvl="0" indent="-171450" algn="l" rtl="0">
              <a:spcBef>
                <a:spcPts val="0"/>
              </a:spcBef>
              <a:spcAft>
                <a:spcPts val="0"/>
              </a:spcAft>
              <a:buClr>
                <a:schemeClr val="dk1"/>
              </a:buClr>
              <a:buSzPts val="1200"/>
              <a:buFont typeface="Arial"/>
              <a:buChar char="•"/>
            </a:pPr>
            <a:r>
              <a:rPr lang="en-US" u="sng"/>
              <a:t>Characteristics:</a:t>
            </a:r>
            <a:endParaRPr/>
          </a:p>
          <a:p>
            <a:pPr marL="628650" lvl="1" indent="-171450" algn="l" rtl="0">
              <a:spcBef>
                <a:spcPts val="0"/>
              </a:spcBef>
              <a:spcAft>
                <a:spcPts val="0"/>
              </a:spcAft>
              <a:buClr>
                <a:schemeClr val="dk1"/>
              </a:buClr>
              <a:buSzPts val="1200"/>
              <a:buFont typeface="Arial"/>
              <a:buChar char="•"/>
            </a:pPr>
            <a:r>
              <a:rPr lang="en-US"/>
              <a:t>Slope: fires move faster uphill (fuel above the fire is preheated ahead of approaching fire)</a:t>
            </a:r>
            <a:endParaRPr/>
          </a:p>
          <a:p>
            <a:pPr marL="628650" lvl="1" indent="-171450" algn="l" rtl="0">
              <a:spcBef>
                <a:spcPts val="0"/>
              </a:spcBef>
              <a:spcAft>
                <a:spcPts val="0"/>
              </a:spcAft>
              <a:buClr>
                <a:schemeClr val="dk1"/>
              </a:buClr>
              <a:buSzPts val="1200"/>
              <a:buFont typeface="Arial"/>
              <a:buChar char="•"/>
            </a:pPr>
            <a:r>
              <a:rPr lang="en-US"/>
              <a:t>Aspect: cardinal direction that hill faces</a:t>
            </a:r>
            <a:endParaRPr/>
          </a:p>
          <a:p>
            <a:pPr marL="1085850" lvl="2" indent="-171450" algn="l" rtl="0">
              <a:spcBef>
                <a:spcPts val="0"/>
              </a:spcBef>
              <a:spcAft>
                <a:spcPts val="0"/>
              </a:spcAft>
              <a:buClr>
                <a:schemeClr val="dk1"/>
              </a:buClr>
              <a:buSzPts val="1200"/>
              <a:buFont typeface="Arial"/>
              <a:buChar char="•"/>
            </a:pPr>
            <a:r>
              <a:rPr lang="en-US"/>
              <a:t>North facing slopes have heavier fuels, lower temps and higher humidity (less fire risk)</a:t>
            </a:r>
            <a:endParaRPr/>
          </a:p>
          <a:p>
            <a:pPr marL="1085850" lvl="2" indent="-171450" algn="l" rtl="0">
              <a:spcBef>
                <a:spcPts val="0"/>
              </a:spcBef>
              <a:spcAft>
                <a:spcPts val="0"/>
              </a:spcAft>
              <a:buClr>
                <a:schemeClr val="dk1"/>
              </a:buClr>
              <a:buSzPts val="1200"/>
              <a:buFont typeface="Arial"/>
              <a:buChar char="•"/>
            </a:pPr>
            <a:r>
              <a:rPr lang="en-US"/>
              <a:t>South facing slopes have lighter fuels, higher temps, and lower RH</a:t>
            </a:r>
            <a:endParaRPr/>
          </a:p>
          <a:p>
            <a:pPr marL="1085850" lvl="2"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Sources:</a:t>
            </a:r>
            <a:endParaRPr/>
          </a:p>
          <a:p>
            <a:pPr marL="0" lvl="0" indent="0" algn="l" rtl="0">
              <a:spcBef>
                <a:spcPts val="0"/>
              </a:spcBef>
              <a:spcAft>
                <a:spcPts val="0"/>
              </a:spcAft>
              <a:buClr>
                <a:schemeClr val="dk1"/>
              </a:buClr>
              <a:buSzPts val="1200"/>
              <a:buFont typeface="Arial"/>
              <a:buNone/>
            </a:pPr>
            <a:r>
              <a:rPr lang="en-US"/>
              <a:t>S-190 Introduction to Wildland Fire Behavior: https://apps.usfa.fema.gov/nfacourses/catalog/details/10623</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1: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11: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i="1"/>
              <a:t>Photo credit: https://www.scutumsoutheast.co.uk/help-advice/basics-fire-triangle/</a:t>
            </a:r>
            <a:endParaRPr/>
          </a:p>
          <a:p>
            <a:pPr marL="0" lvl="0" indent="0" algn="l" rtl="0">
              <a:spcBef>
                <a:spcPts val="0"/>
              </a:spcBef>
              <a:spcAft>
                <a:spcPts val="0"/>
              </a:spcAft>
              <a:buNone/>
            </a:pPr>
            <a:endParaRPr/>
          </a:p>
          <a:p>
            <a:pPr marL="171450" lvl="0" indent="-171450" algn="l" rtl="0">
              <a:spcBef>
                <a:spcPts val="0"/>
              </a:spcBef>
              <a:spcAft>
                <a:spcPts val="0"/>
              </a:spcAft>
              <a:buClr>
                <a:schemeClr val="dk1"/>
              </a:buClr>
              <a:buSzPts val="1200"/>
              <a:buFont typeface="Arial"/>
              <a:buChar char="•"/>
            </a:pPr>
            <a:r>
              <a:rPr lang="en-US"/>
              <a:t>The fire triangle is a simple way to understand components of fire. </a:t>
            </a:r>
            <a:endParaRPr/>
          </a:p>
          <a:p>
            <a:pPr marL="171450" lvl="0" indent="-171450" algn="l" rtl="0">
              <a:spcBef>
                <a:spcPts val="0"/>
              </a:spcBef>
              <a:spcAft>
                <a:spcPts val="0"/>
              </a:spcAft>
              <a:buClr>
                <a:schemeClr val="dk1"/>
              </a:buClr>
              <a:buSzPts val="1200"/>
              <a:buFont typeface="Arial"/>
              <a:buChar char="•"/>
            </a:pPr>
            <a:r>
              <a:rPr lang="en-US"/>
              <a:t>Three elements make up fire triangle, remove any one and the fire will not burn. A fire can be put out, prevented or the impacts reduced by removing, reducing, or separating these elements. </a:t>
            </a:r>
            <a:endParaRPr/>
          </a:p>
          <a:p>
            <a:pPr marL="171450" lvl="0" indent="-95250" algn="l" rtl="0">
              <a:spcBef>
                <a:spcPts val="0"/>
              </a:spcBef>
              <a:spcAft>
                <a:spcPts val="0"/>
              </a:spcAft>
              <a:buClr>
                <a:schemeClr val="dk1"/>
              </a:buClr>
              <a:buSzPts val="1200"/>
              <a:buFont typeface="Arial"/>
              <a:buNone/>
            </a:pPr>
            <a:endParaRPr/>
          </a:p>
          <a:p>
            <a:pPr marL="171450" lvl="0" indent="-171450" algn="l" rtl="0">
              <a:spcBef>
                <a:spcPts val="0"/>
              </a:spcBef>
              <a:spcAft>
                <a:spcPts val="0"/>
              </a:spcAft>
              <a:buClr>
                <a:schemeClr val="dk1"/>
              </a:buClr>
              <a:buSzPts val="1200"/>
              <a:buFont typeface="Arial"/>
              <a:buChar char="•"/>
            </a:pPr>
            <a:r>
              <a:rPr lang="en-US"/>
              <a:t>A fire can be suffocated by removing the oxygen that feeds the fire (done with water or dirt)</a:t>
            </a:r>
            <a:endParaRPr/>
          </a:p>
          <a:p>
            <a:pPr marL="171450" lvl="0" indent="-171450" algn="l" rtl="0">
              <a:spcBef>
                <a:spcPts val="0"/>
              </a:spcBef>
              <a:spcAft>
                <a:spcPts val="0"/>
              </a:spcAft>
              <a:buClr>
                <a:schemeClr val="dk1"/>
              </a:buClr>
              <a:buSzPts val="1200"/>
              <a:buFont typeface="Arial"/>
              <a:buChar char="•"/>
            </a:pPr>
            <a:r>
              <a:rPr lang="en-US"/>
              <a:t>Fuels are the materials that are burning (can be anything combustible, wildland fuels, structures, vehicles, etc) - can be removed from the path of the fire by digging firelines or prescribed fire (before an event)</a:t>
            </a:r>
            <a:endParaRPr/>
          </a:p>
          <a:p>
            <a:pPr marL="171450" lvl="0" indent="-171450" algn="l" rtl="0">
              <a:spcBef>
                <a:spcPts val="0"/>
              </a:spcBef>
              <a:spcAft>
                <a:spcPts val="0"/>
              </a:spcAft>
              <a:buClr>
                <a:schemeClr val="dk1"/>
              </a:buClr>
              <a:buSzPts val="1200"/>
              <a:buFont typeface="Arial"/>
              <a:buChar char="•"/>
            </a:pPr>
            <a:r>
              <a:rPr lang="en-US"/>
              <a:t>Heat (for ignition) can come from lightning or a human caused occurrence – water from fire engine, helicopter, rain/snow can remove heat</a:t>
            </a:r>
            <a:endParaRPr/>
          </a:p>
          <a:p>
            <a:pPr marL="171450" lvl="0" indent="-171450" algn="l" rtl="0">
              <a:spcBef>
                <a:spcPts val="0"/>
              </a:spcBef>
              <a:spcAft>
                <a:spcPts val="0"/>
              </a:spcAft>
              <a:buClr>
                <a:schemeClr val="dk1"/>
              </a:buClr>
              <a:buSzPts val="1200"/>
              <a:buFont typeface="Arial"/>
              <a:buChar char="•"/>
            </a:pPr>
            <a:r>
              <a:rPr lang="en-US"/>
              <a:t>For rail operators, this connects to practical actions such as fuel reduction, ignition control, and protecting exposed assets.</a:t>
            </a:r>
            <a:endParaRPr/>
          </a:p>
          <a:p>
            <a:pPr marL="171450" lvl="0" indent="-171450" algn="l" rtl="0">
              <a:spcBef>
                <a:spcPts val="0"/>
              </a:spcBef>
              <a:spcAft>
                <a:spcPts val="0"/>
              </a:spcAft>
              <a:buClr>
                <a:schemeClr val="dk1"/>
              </a:buClr>
              <a:buSzPts val="1200"/>
              <a:buFont typeface="Arial"/>
              <a:buChar char="•"/>
            </a:pPr>
            <a:r>
              <a:rPr lang="en-US"/>
              <a:t>Emphasize that the fire triangle is a simplified model, but it is useful for understanding why risk reduction often focuses </a:t>
            </a:r>
            <a:r>
              <a:rPr lang="en-US" b="0"/>
              <a:t>on fuel management (fuels), ignition prevention (heat), and rapid response (break the fire triangle).</a:t>
            </a:r>
            <a:endParaRPr/>
          </a:p>
          <a:p>
            <a:pPr marL="171450" lvl="0" indent="-95250" algn="l" rtl="0">
              <a:spcBef>
                <a:spcPts val="0"/>
              </a:spcBef>
              <a:spcAft>
                <a:spcPts val="0"/>
              </a:spcAft>
              <a:buClr>
                <a:schemeClr val="dk1"/>
              </a:buClr>
              <a:buSzPts val="1200"/>
              <a:buFont typeface="Arial"/>
              <a:buNone/>
            </a:pPr>
            <a:endParaRPr/>
          </a:p>
          <a:p>
            <a:pPr marL="0" marR="0" lvl="0" indent="0" algn="l" rtl="0">
              <a:lnSpc>
                <a:spcPct val="100000"/>
              </a:lnSpc>
              <a:spcBef>
                <a:spcPts val="0"/>
              </a:spcBef>
              <a:spcAft>
                <a:spcPts val="0"/>
              </a:spcAft>
              <a:buClr>
                <a:schemeClr val="dk1"/>
              </a:buClr>
              <a:buSzPts val="1200"/>
              <a:buFont typeface="Arial"/>
              <a:buNone/>
            </a:pPr>
            <a:r>
              <a:rPr lang="en-US"/>
              <a:t>Source: </a:t>
            </a:r>
            <a:endParaRPr/>
          </a:p>
          <a:p>
            <a:pPr marL="0" marR="0" lvl="0" indent="0" algn="l" rtl="0">
              <a:lnSpc>
                <a:spcPct val="100000"/>
              </a:lnSpc>
              <a:spcBef>
                <a:spcPts val="0"/>
              </a:spcBef>
              <a:spcAft>
                <a:spcPts val="0"/>
              </a:spcAft>
              <a:buClr>
                <a:schemeClr val="dk1"/>
              </a:buClr>
              <a:buSzPts val="1200"/>
              <a:buFont typeface="Arial"/>
              <a:buNone/>
            </a:pPr>
            <a:r>
              <a:rPr lang="en-US"/>
              <a:t>Northwest Fire Science (https://www.nwfirescience.org/sites/default/files/publications/FIREFACTS_Triangles.pdf)</a:t>
            </a:r>
            <a:endParaRPr/>
          </a:p>
          <a:p>
            <a:pPr marL="0" marR="0" lvl="0" indent="0" algn="l" rtl="0">
              <a:lnSpc>
                <a:spcPct val="100000"/>
              </a:lnSpc>
              <a:spcBef>
                <a:spcPts val="0"/>
              </a:spcBef>
              <a:spcAft>
                <a:spcPts val="0"/>
              </a:spcAft>
              <a:buClr>
                <a:schemeClr val="dk1"/>
              </a:buClr>
              <a:buSzPts val="1200"/>
              <a:buFont typeface="Arial"/>
              <a:buNone/>
            </a:pPr>
            <a:r>
              <a:rPr lang="en-US"/>
              <a:t>S-190 Introduction to Wildland Fire Behavior: https://apps.usfa.fema.gov/nfacourses/catalog/details/10623</a:t>
            </a:r>
            <a:endParaRPr/>
          </a:p>
          <a:p>
            <a:pPr marL="0" marR="0" lvl="0" indent="0" algn="l" rtl="0">
              <a:lnSpc>
                <a:spcPct val="100000"/>
              </a:lnSpc>
              <a:spcBef>
                <a:spcPts val="0"/>
              </a:spcBef>
              <a:spcAft>
                <a:spcPts val="0"/>
              </a:spcAft>
              <a:buClr>
                <a:schemeClr val="dk1"/>
              </a:buClr>
              <a:buSzPts val="12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2: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12: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i="1"/>
              <a:t>Photo credit: https://cpo.noaa.gov/unique-smoke-emissions-from-wildland-urban-interface-fires/</a:t>
            </a:r>
            <a:endParaRPr/>
          </a:p>
          <a:p>
            <a:pPr marL="0" lvl="0" indent="0" algn="l" rtl="0">
              <a:spcBef>
                <a:spcPts val="0"/>
              </a:spcBef>
              <a:spcAft>
                <a:spcPts val="0"/>
              </a:spcAft>
              <a:buNone/>
            </a:pPr>
            <a:endParaRPr/>
          </a:p>
          <a:p>
            <a:pPr marL="171450" lvl="0" indent="-171450" algn="l" rtl="0">
              <a:spcBef>
                <a:spcPts val="0"/>
              </a:spcBef>
              <a:spcAft>
                <a:spcPts val="0"/>
              </a:spcAft>
              <a:buClr>
                <a:schemeClr val="dk1"/>
              </a:buClr>
              <a:buSzPts val="1200"/>
              <a:buFont typeface="Arial"/>
              <a:buChar char="•"/>
            </a:pPr>
            <a:r>
              <a:rPr lang="en-US"/>
              <a:t>This slide introduces the Wildland-Urban Interface (WUI) as an important wildfire science concept, and an important element of overall wildfire risk.</a:t>
            </a:r>
            <a:endParaRPr/>
          </a:p>
          <a:p>
            <a:pPr marL="171450" lvl="0" indent="-171450" algn="l" rtl="0">
              <a:spcBef>
                <a:spcPts val="0"/>
              </a:spcBef>
              <a:spcAft>
                <a:spcPts val="0"/>
              </a:spcAft>
              <a:buClr>
                <a:schemeClr val="dk1"/>
              </a:buClr>
              <a:buSzPts val="1200"/>
              <a:buFont typeface="Arial"/>
              <a:buChar char="•"/>
            </a:pPr>
            <a:r>
              <a:rPr lang="en-US"/>
              <a:t>How is the WUI defined? </a:t>
            </a:r>
            <a:endParaRPr/>
          </a:p>
          <a:p>
            <a:pPr marL="628650" lvl="1" indent="-171450" algn="l" rtl="0">
              <a:spcBef>
                <a:spcPts val="0"/>
              </a:spcBef>
              <a:spcAft>
                <a:spcPts val="0"/>
              </a:spcAft>
              <a:buClr>
                <a:schemeClr val="dk1"/>
              </a:buClr>
              <a:buSzPts val="1200"/>
              <a:buFont typeface="Arial"/>
              <a:buChar char="•"/>
            </a:pPr>
            <a:r>
              <a:rPr lang="en-US"/>
              <a:t>WUI areas are often delineated using human presence (housing density), wildland vegetation (% of land coverage), and proximity to wildlands (buffer distance)</a:t>
            </a:r>
            <a:endParaRPr/>
          </a:p>
          <a:p>
            <a:pPr marL="628650" lvl="1" indent="-171450" algn="l" rtl="0">
              <a:spcBef>
                <a:spcPts val="0"/>
              </a:spcBef>
              <a:spcAft>
                <a:spcPts val="0"/>
              </a:spcAft>
              <a:buClr>
                <a:schemeClr val="dk1"/>
              </a:buClr>
              <a:buSzPts val="1200"/>
              <a:buFont typeface="Arial"/>
              <a:buChar char="•"/>
            </a:pPr>
            <a:r>
              <a:rPr lang="en-US"/>
              <a:t>There are three different types of WUI area: interface, intermix, and occluded </a:t>
            </a:r>
            <a:endParaRPr/>
          </a:p>
          <a:p>
            <a:pPr marL="628650" lvl="1" indent="-171450" algn="l" rtl="0">
              <a:spcBef>
                <a:spcPts val="0"/>
              </a:spcBef>
              <a:spcAft>
                <a:spcPts val="0"/>
              </a:spcAft>
              <a:buClr>
                <a:schemeClr val="dk1"/>
              </a:buClr>
              <a:buSzPts val="1200"/>
              <a:buFont typeface="Arial"/>
              <a:buChar char="•"/>
            </a:pPr>
            <a:r>
              <a:rPr lang="en-US"/>
              <a:t>These definitions consider human presence (housing density) and vegetation (% land covered)</a:t>
            </a:r>
            <a:endParaRPr/>
          </a:p>
          <a:p>
            <a:pPr marL="171450" lvl="0" indent="-171450" algn="l" rtl="0">
              <a:spcBef>
                <a:spcPts val="0"/>
              </a:spcBef>
              <a:spcAft>
                <a:spcPts val="0"/>
              </a:spcAft>
              <a:buClr>
                <a:schemeClr val="dk1"/>
              </a:buClr>
              <a:buSzPts val="1200"/>
              <a:buFont typeface="Arial"/>
              <a:buChar char="•"/>
            </a:pPr>
            <a:r>
              <a:rPr lang="en-US"/>
              <a:t>In this context, critical rail infrastructure, including rail corridors, stations, yards, access roads may be located in the WUI. </a:t>
            </a:r>
            <a:endParaRPr/>
          </a:p>
          <a:p>
            <a:pPr marL="628650" lvl="1" indent="-171450" algn="l" rtl="0">
              <a:spcBef>
                <a:spcPts val="0"/>
              </a:spcBef>
              <a:spcAft>
                <a:spcPts val="0"/>
              </a:spcAft>
              <a:buClr>
                <a:schemeClr val="dk1"/>
              </a:buClr>
              <a:buSzPts val="1200"/>
              <a:buFont typeface="Arial"/>
              <a:buChar char="•"/>
            </a:pPr>
            <a:r>
              <a:rPr lang="en-US"/>
              <a:t>Regardless of if stadiums are located in the WUI, important rail infrastructure might be, and if impacted, may lead to cascading impacts that can impact passenger safety, scheduling and delays/cancellation if maintenance is required or trains need to be rerouted (this leads into the visualization shown on the next slide) </a:t>
            </a:r>
            <a:endParaRPr/>
          </a:p>
          <a:p>
            <a:pPr marL="0" lvl="0" indent="0" algn="l" rtl="0">
              <a:spcBef>
                <a:spcPts val="0"/>
              </a:spcBef>
              <a:spcAft>
                <a:spcPts val="0"/>
              </a:spcAft>
              <a:buNone/>
            </a:pPr>
            <a:endParaRPr/>
          </a:p>
          <a:p>
            <a:pPr marL="0" lvl="0" indent="0" algn="l" rtl="0">
              <a:spcBef>
                <a:spcPts val="0"/>
              </a:spcBef>
              <a:spcAft>
                <a:spcPts val="0"/>
              </a:spcAft>
              <a:buNone/>
            </a:pPr>
            <a:r>
              <a:rPr lang="en-US"/>
              <a:t>Sources:</a:t>
            </a:r>
            <a:endParaRPr/>
          </a:p>
          <a:p>
            <a:pPr marL="0" marR="0" lvl="0" indent="0" algn="l" rtl="0">
              <a:lnSpc>
                <a:spcPct val="100000"/>
              </a:lnSpc>
              <a:spcBef>
                <a:spcPts val="0"/>
              </a:spcBef>
              <a:spcAft>
                <a:spcPts val="0"/>
              </a:spcAft>
              <a:buClr>
                <a:schemeClr val="dk1"/>
              </a:buClr>
              <a:buSzPts val="1200"/>
              <a:buFont typeface="Arial"/>
              <a:buNone/>
            </a:pPr>
            <a:r>
              <a:rPr lang="en-US"/>
              <a:t>United States Fire Administration- What is the WUI? (https://www.usfa.fema.gov/wui/what-is-the-wui/)</a:t>
            </a:r>
            <a:endParaRPr/>
          </a:p>
          <a:p>
            <a:pPr marL="0" marR="0" lvl="0" indent="0" algn="l" rtl="0">
              <a:lnSpc>
                <a:spcPct val="100000"/>
              </a:lnSpc>
              <a:spcBef>
                <a:spcPts val="0"/>
              </a:spcBef>
              <a:spcAft>
                <a:spcPts val="0"/>
              </a:spcAft>
              <a:buClr>
                <a:schemeClr val="dk1"/>
              </a:buClr>
              <a:buSzPts val="1200"/>
              <a:buFont typeface="Arial"/>
              <a:buNone/>
            </a:pPr>
            <a:r>
              <a:rPr lang="en-US"/>
              <a:t>National Institute of Science and Technology, Hazard Mitigation Methodology (https://www.nist.gov/programs-projects/wildland-urban-interface-wui-fire-data-collection-parcel-vulnerabilities/hazard-0)</a:t>
            </a:r>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en-US"/>
              <a:t>This slide shows a visualization of the difference between interface and intermix</a:t>
            </a:r>
            <a:endParaRPr/>
          </a:p>
          <a:p>
            <a:pPr marL="628650" lvl="1" indent="-171450" algn="l" rtl="0">
              <a:spcBef>
                <a:spcPts val="0"/>
              </a:spcBef>
              <a:spcAft>
                <a:spcPts val="0"/>
              </a:spcAft>
              <a:buClr>
                <a:schemeClr val="dk1"/>
              </a:buClr>
              <a:buSzPts val="1200"/>
              <a:buFont typeface="Arial"/>
              <a:buChar char="•"/>
            </a:pPr>
            <a:r>
              <a:rPr lang="en-US"/>
              <a:t>Interface = clear line of demarcation between residential, business, and public structures and wildland fuels; wildland fuels do not generally continue into the developed area</a:t>
            </a:r>
            <a:endParaRPr/>
          </a:p>
          <a:p>
            <a:pPr marL="628650" lvl="1" indent="-171450" algn="l" rtl="0">
              <a:spcBef>
                <a:spcPts val="0"/>
              </a:spcBef>
              <a:spcAft>
                <a:spcPts val="0"/>
              </a:spcAft>
              <a:buClr>
                <a:schemeClr val="dk1"/>
              </a:buClr>
              <a:buSzPts val="1200"/>
              <a:buFont typeface="Arial"/>
              <a:buChar char="•"/>
            </a:pPr>
            <a:r>
              <a:rPr lang="en-US"/>
              <a:t>Intermix = No clear line of demarcation; wildland fuels are continuous outside of and within the developed areas</a:t>
            </a:r>
            <a:endParaRPr/>
          </a:p>
          <a:p>
            <a:pPr marL="628650" lvl="1" indent="-171450" algn="l" rtl="0">
              <a:spcBef>
                <a:spcPts val="0"/>
              </a:spcBef>
              <a:spcAft>
                <a:spcPts val="0"/>
              </a:spcAft>
              <a:buClr>
                <a:schemeClr val="dk1"/>
              </a:buClr>
              <a:buSzPts val="1200"/>
              <a:buFont typeface="Arial"/>
              <a:buChar char="•"/>
            </a:pPr>
            <a:r>
              <a:rPr lang="en-US"/>
              <a:t>There is another type called Occluded (which refers to islands of wildland vegetation surrounded by developed areas)</a:t>
            </a:r>
            <a:endParaRPr/>
          </a:p>
          <a:p>
            <a:pPr marL="171450" lvl="0" indent="-95250" algn="l" rtl="0">
              <a:spcBef>
                <a:spcPts val="0"/>
              </a:spcBef>
              <a:spcAft>
                <a:spcPts val="0"/>
              </a:spcAft>
              <a:buClr>
                <a:schemeClr val="dk1"/>
              </a:buClr>
              <a:buSzPts val="1200"/>
              <a:buFont typeface="Arial"/>
              <a:buNone/>
            </a:pPr>
            <a:endParaRPr/>
          </a:p>
          <a:p>
            <a:pPr marL="171450" lvl="0" indent="-171450" algn="l" rtl="0">
              <a:spcBef>
                <a:spcPts val="0"/>
              </a:spcBef>
              <a:spcAft>
                <a:spcPts val="0"/>
              </a:spcAft>
              <a:buClr>
                <a:schemeClr val="dk1"/>
              </a:buClr>
              <a:buSzPts val="1200"/>
              <a:buFont typeface="Arial"/>
              <a:buChar char="•"/>
            </a:pPr>
            <a:r>
              <a:rPr lang="en-US"/>
              <a:t>Why is the WUI important for us to understand in the context of this training course?</a:t>
            </a:r>
            <a:endParaRPr/>
          </a:p>
          <a:p>
            <a:pPr marL="628650" lvl="1" indent="-171450" algn="l" rtl="0">
              <a:spcBef>
                <a:spcPts val="0"/>
              </a:spcBef>
              <a:spcAft>
                <a:spcPts val="0"/>
              </a:spcAft>
              <a:buClr>
                <a:schemeClr val="dk1"/>
              </a:buClr>
              <a:buSzPts val="1200"/>
              <a:buFont typeface="Arial"/>
              <a:buChar char="•"/>
            </a:pPr>
            <a:r>
              <a:rPr lang="en-US"/>
              <a:t>Rail lines pass through WUI zones that may experience fire in the days leading up to (or on) event day</a:t>
            </a:r>
            <a:endParaRPr/>
          </a:p>
          <a:p>
            <a:pPr marL="628650" lvl="1" indent="-171450" algn="l" rtl="0">
              <a:spcBef>
                <a:spcPts val="0"/>
              </a:spcBef>
              <a:spcAft>
                <a:spcPts val="0"/>
              </a:spcAft>
              <a:buClr>
                <a:schemeClr val="dk1"/>
              </a:buClr>
              <a:buSzPts val="1200"/>
              <a:buFont typeface="Arial"/>
              <a:buChar char="•"/>
            </a:pPr>
            <a:r>
              <a:rPr lang="en-US"/>
              <a:t>Depending on wind speed and direction, smoke from nearby wildfires occurring in WUI zones can travel and disrupt operations/pose a public health threat to riders</a:t>
            </a:r>
            <a:endParaRPr/>
          </a:p>
          <a:p>
            <a:pPr marL="628650" lvl="1" indent="-171450" algn="l" rtl="0">
              <a:spcBef>
                <a:spcPts val="0"/>
              </a:spcBef>
              <a:spcAft>
                <a:spcPts val="0"/>
              </a:spcAft>
              <a:buClr>
                <a:schemeClr val="dk1"/>
              </a:buClr>
              <a:buSzPts val="1200"/>
              <a:buFont typeface="Arial"/>
              <a:buChar char="•"/>
            </a:pPr>
            <a:r>
              <a:rPr lang="en-US"/>
              <a:t>Fires in nearby WUI zones may affect scheduling on game day, lead to forced rerouting, delays, cancellations</a:t>
            </a:r>
            <a:endParaRPr/>
          </a:p>
          <a:p>
            <a:pPr marL="628650" lvl="1" indent="-171450" algn="l" rtl="0">
              <a:spcBef>
                <a:spcPts val="0"/>
              </a:spcBef>
              <a:spcAft>
                <a:spcPts val="0"/>
              </a:spcAft>
              <a:buClr>
                <a:schemeClr val="dk1"/>
              </a:buClr>
              <a:buSzPts val="1200"/>
              <a:buFont typeface="Arial"/>
              <a:buChar char="•"/>
            </a:pPr>
            <a:r>
              <a:rPr lang="en-US"/>
              <a:t>Given a fire of sufficient size and the right wind speed and direction, all stadiums have some level of risk for exposure to wildfire smoke. </a:t>
            </a:r>
            <a:endParaRPr/>
          </a:p>
          <a:p>
            <a:pPr marL="0" lvl="0" indent="0" algn="l" rtl="0">
              <a:spcBef>
                <a:spcPts val="0"/>
              </a:spcBef>
              <a:spcAft>
                <a:spcPts val="0"/>
              </a:spcAft>
              <a:buNone/>
            </a:pPr>
            <a:endParaRPr/>
          </a:p>
          <a:p>
            <a:pPr marL="0" lvl="0" indent="0" algn="l" rtl="0">
              <a:spcBef>
                <a:spcPts val="0"/>
              </a:spcBef>
              <a:spcAft>
                <a:spcPts val="0"/>
              </a:spcAft>
              <a:buNone/>
            </a:pPr>
            <a:r>
              <a:rPr lang="en-US"/>
              <a:t>Sources:</a:t>
            </a:r>
            <a:endParaRPr/>
          </a:p>
          <a:p>
            <a:pPr marL="0" marR="0" lvl="0" indent="0" algn="l" rtl="0">
              <a:lnSpc>
                <a:spcPct val="100000"/>
              </a:lnSpc>
              <a:spcBef>
                <a:spcPts val="0"/>
              </a:spcBef>
              <a:spcAft>
                <a:spcPts val="0"/>
              </a:spcAft>
              <a:buClr>
                <a:schemeClr val="dk1"/>
              </a:buClr>
              <a:buSzPts val="1200"/>
              <a:buFont typeface="Arial"/>
              <a:buNone/>
            </a:pPr>
            <a:r>
              <a:rPr lang="en-US"/>
              <a:t>United States Fire Administration- What is the WUI? (https://www.usfa.fema.gov/wui/what-is-the-wui/)</a:t>
            </a:r>
            <a:endParaRPr/>
          </a:p>
          <a:p>
            <a:pPr marL="0" marR="0" lvl="0" indent="0" algn="l" rtl="0">
              <a:lnSpc>
                <a:spcPct val="100000"/>
              </a:lnSpc>
              <a:spcBef>
                <a:spcPts val="0"/>
              </a:spcBef>
              <a:spcAft>
                <a:spcPts val="0"/>
              </a:spcAft>
              <a:buClr>
                <a:schemeClr val="dk1"/>
              </a:buClr>
              <a:buSzPts val="1200"/>
              <a:buFont typeface="Arial"/>
              <a:buNone/>
            </a:pPr>
            <a:r>
              <a:rPr lang="en-US"/>
              <a:t>National Institute of Science and Technology, Hazard Mitigation Methodology (https://www.nist.gov/programs-projects/wildland-urban-interface-wui-fire-data-collection-parcel-vulnerabilities/hazard-0)</a:t>
            </a:r>
            <a:endParaRPr/>
          </a:p>
          <a:p>
            <a:pPr marL="0" lvl="0" indent="0" algn="l" rtl="0">
              <a:spcBef>
                <a:spcPts val="0"/>
              </a:spcBef>
              <a:spcAft>
                <a:spcPts val="0"/>
              </a:spcAft>
              <a:buNone/>
            </a:pPr>
            <a:endParaRPr/>
          </a:p>
        </p:txBody>
      </p:sp>
      <p:sp>
        <p:nvSpPr>
          <p:cNvPr id="222" name="Google Shape;22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4: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14: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This slide details the four fire spread pathways and the three mechanisms by which a fire can spread. </a:t>
            </a:r>
            <a:endParaRPr/>
          </a:p>
          <a:p>
            <a:pPr marL="628650" lvl="1" indent="-171450" algn="l" rtl="0">
              <a:spcBef>
                <a:spcPts val="0"/>
              </a:spcBef>
              <a:spcAft>
                <a:spcPts val="0"/>
              </a:spcAft>
              <a:buClr>
                <a:schemeClr val="dk1"/>
              </a:buClr>
              <a:buSzPts val="1200"/>
              <a:buFont typeface="Arial"/>
              <a:buChar char="•"/>
            </a:pPr>
            <a:r>
              <a:rPr lang="en-US"/>
              <a:t>Remember the fire triangle. In order for a material or fuel to combust, it has to meet the requirements for sustained combustion. If a fuel does not ignite, it cannot burn – which is a simple statement but has important implications for wildfire mitigation. </a:t>
            </a:r>
            <a:endParaRPr/>
          </a:p>
          <a:p>
            <a:pPr marL="628650" lvl="1" indent="-95250" algn="l" rtl="0">
              <a:spcBef>
                <a:spcPts val="0"/>
              </a:spcBef>
              <a:spcAft>
                <a:spcPts val="0"/>
              </a:spcAft>
              <a:buClr>
                <a:schemeClr val="dk1"/>
              </a:buClr>
              <a:buSzPts val="1200"/>
              <a:buFont typeface="Arial"/>
              <a:buNone/>
            </a:pPr>
            <a:endParaRPr/>
          </a:p>
          <a:p>
            <a:pPr marL="171450" lvl="0" indent="-171450" algn="l" rtl="0">
              <a:spcBef>
                <a:spcPts val="0"/>
              </a:spcBef>
              <a:spcAft>
                <a:spcPts val="0"/>
              </a:spcAft>
              <a:buClr>
                <a:schemeClr val="dk1"/>
              </a:buClr>
              <a:buSzPts val="1200"/>
              <a:buFont typeface="Arial"/>
              <a:buChar char="•"/>
            </a:pPr>
            <a:r>
              <a:rPr lang="en-US"/>
              <a:t>Vegetation and structures can ignite through radiant heat (the heat you feel standing next to a fire), direct flame contact, or embers.</a:t>
            </a:r>
            <a:endParaRPr/>
          </a:p>
          <a:p>
            <a:pPr marL="628650" marR="0" lvl="1" indent="-171450" algn="l" rtl="0">
              <a:lnSpc>
                <a:spcPct val="100000"/>
              </a:lnSpc>
              <a:spcBef>
                <a:spcPts val="0"/>
              </a:spcBef>
              <a:spcAft>
                <a:spcPts val="0"/>
              </a:spcAft>
              <a:buClr>
                <a:schemeClr val="dk1"/>
              </a:buClr>
              <a:buSzPts val="1200"/>
              <a:buFont typeface="Arial"/>
              <a:buChar char="•"/>
            </a:pPr>
            <a:r>
              <a:rPr lang="en-US"/>
              <a:t>Embers can travel several miles and initial low to moderate ember exposure can impact entire communities</a:t>
            </a:r>
            <a:endParaRPr/>
          </a:p>
          <a:p>
            <a:pPr marL="628650" marR="0" lvl="1" indent="-171450" algn="l" rtl="0">
              <a:lnSpc>
                <a:spcPct val="100000"/>
              </a:lnSpc>
              <a:spcBef>
                <a:spcPts val="0"/>
              </a:spcBef>
              <a:spcAft>
                <a:spcPts val="0"/>
              </a:spcAft>
              <a:buClr>
                <a:schemeClr val="dk1"/>
              </a:buClr>
              <a:buSzPts val="1200"/>
              <a:buFont typeface="Arial"/>
              <a:buChar char="•"/>
            </a:pPr>
            <a:r>
              <a:rPr lang="en-US" b="0"/>
              <a:t>Embers are the leading cause of ignition of structures – ignition </a:t>
            </a:r>
            <a:r>
              <a:rPr lang="en-US"/>
              <a:t>depends on vulnerabilities present on the structure and the intensity/duration of local ember exposure.</a:t>
            </a:r>
            <a:endParaRPr/>
          </a:p>
          <a:p>
            <a:pPr marL="628650" marR="0" lvl="1" indent="-171450" algn="l" rtl="0">
              <a:lnSpc>
                <a:spcPct val="100000"/>
              </a:lnSpc>
              <a:spcBef>
                <a:spcPts val="0"/>
              </a:spcBef>
              <a:spcAft>
                <a:spcPts val="0"/>
              </a:spcAft>
              <a:buClr>
                <a:schemeClr val="dk1"/>
              </a:buClr>
              <a:buSzPts val="1200"/>
              <a:buFont typeface="Arial"/>
              <a:buChar char="•"/>
            </a:pPr>
            <a:r>
              <a:rPr lang="en-US"/>
              <a:t>Fire exposures (radiant heat and direct flame) impact potential fuel in the range of tens of feet (unlike embers that can travel miles)</a:t>
            </a:r>
            <a:endParaRPr/>
          </a:p>
          <a:p>
            <a:pPr marL="628650" lvl="1" indent="-95250" algn="l" rtl="0">
              <a:spcBef>
                <a:spcPts val="0"/>
              </a:spcBef>
              <a:spcAft>
                <a:spcPts val="0"/>
              </a:spcAft>
              <a:buClr>
                <a:schemeClr val="dk1"/>
              </a:buClr>
              <a:buSzPts val="1200"/>
              <a:buFont typeface="Arial"/>
              <a:buNone/>
            </a:pPr>
            <a:endParaRPr/>
          </a:p>
          <a:p>
            <a:pPr marL="171450" lvl="0" indent="-171450" algn="l" rtl="0">
              <a:spcBef>
                <a:spcPts val="0"/>
              </a:spcBef>
              <a:spcAft>
                <a:spcPts val="0"/>
              </a:spcAft>
              <a:buClr>
                <a:schemeClr val="dk1"/>
              </a:buClr>
              <a:buSzPts val="1200"/>
              <a:buFont typeface="Arial"/>
              <a:buChar char="•"/>
            </a:pPr>
            <a:r>
              <a:rPr lang="en-US"/>
              <a:t>Fire spreads in one of four ways in the WUI (veg to vegetation, vegetation to structure, structure to vegetation, structure to structure)</a:t>
            </a:r>
            <a:endParaRPr/>
          </a:p>
          <a:p>
            <a:pPr marL="628650" lvl="1" indent="-171450" algn="l" rtl="0">
              <a:spcBef>
                <a:spcPts val="0"/>
              </a:spcBef>
              <a:spcAft>
                <a:spcPts val="0"/>
              </a:spcAft>
              <a:buClr>
                <a:schemeClr val="dk1"/>
              </a:buClr>
              <a:buSzPts val="1200"/>
              <a:buFont typeface="Arial"/>
              <a:buChar char="•"/>
            </a:pPr>
            <a:r>
              <a:rPr lang="en-US"/>
              <a:t>Structure survivability is the result of the relationship between structure construction and local intensity and duration of fire and ember exposure</a:t>
            </a:r>
            <a:endParaRPr/>
          </a:p>
          <a:p>
            <a:pPr marL="628650" lvl="1" indent="-171450" algn="l" rtl="0">
              <a:spcBef>
                <a:spcPts val="0"/>
              </a:spcBef>
              <a:spcAft>
                <a:spcPts val="0"/>
              </a:spcAft>
              <a:buClr>
                <a:schemeClr val="dk1"/>
              </a:buClr>
              <a:buSzPts val="1200"/>
              <a:buFont typeface="Arial"/>
              <a:buChar char="•"/>
            </a:pPr>
            <a:r>
              <a:rPr lang="en-US"/>
              <a:t>Wildfire mitigation is about hardening structures (roof, windows, gutters, eaves, doors, etc) to withstand high exposure (ember showers, radiant heat) and decoupling fuel sources from the asset (remove, reduce, relocate)</a:t>
            </a:r>
            <a:endParaRPr/>
          </a:p>
          <a:p>
            <a:pPr marL="171450" lvl="0" indent="-95250" algn="l" rtl="0">
              <a:spcBef>
                <a:spcPts val="0"/>
              </a:spcBef>
              <a:spcAft>
                <a:spcPts val="0"/>
              </a:spcAft>
              <a:buClr>
                <a:schemeClr val="dk1"/>
              </a:buClr>
              <a:buSzPts val="1200"/>
              <a:buFont typeface="Arial"/>
              <a:buNone/>
            </a:pPr>
            <a:endParaRPr/>
          </a:p>
          <a:p>
            <a:pPr marL="171450" lvl="0" indent="-171450" algn="l" rtl="0">
              <a:spcBef>
                <a:spcPts val="0"/>
              </a:spcBef>
              <a:spcAft>
                <a:spcPts val="0"/>
              </a:spcAft>
              <a:buClr>
                <a:schemeClr val="dk1"/>
              </a:buClr>
              <a:buSzPts val="1200"/>
              <a:buFont typeface="Arial"/>
              <a:buChar char="•"/>
            </a:pPr>
            <a:r>
              <a:rPr lang="en-US"/>
              <a:t>Key stations and rail/light rail track may not be located within defined WUI zones, but there may be physical characteristics about them that may increase the chance of ignition from embers </a:t>
            </a:r>
            <a:endParaRPr/>
          </a:p>
          <a:p>
            <a:pPr marL="628650" lvl="1" indent="-171450" algn="l" rtl="0">
              <a:spcBef>
                <a:spcPts val="0"/>
              </a:spcBef>
              <a:spcAft>
                <a:spcPts val="0"/>
              </a:spcAft>
              <a:buClr>
                <a:schemeClr val="dk1"/>
              </a:buClr>
              <a:buSzPts val="1200"/>
              <a:buFont typeface="Arial"/>
              <a:buChar char="•"/>
            </a:pPr>
            <a:r>
              <a:rPr lang="en-US"/>
              <a:t>Combustible materials used in construction, vegetation near station or track</a:t>
            </a:r>
            <a:endParaRPr/>
          </a:p>
          <a:p>
            <a:pPr marL="628650" lvl="1" indent="-171450" algn="l" rtl="0">
              <a:spcBef>
                <a:spcPts val="0"/>
              </a:spcBef>
              <a:spcAft>
                <a:spcPts val="0"/>
              </a:spcAft>
              <a:buClr>
                <a:schemeClr val="dk1"/>
              </a:buClr>
              <a:buSzPts val="1200"/>
              <a:buFont typeface="Arial"/>
              <a:buChar char="•"/>
            </a:pPr>
            <a:r>
              <a:rPr lang="en-US"/>
              <a:t>Fire can damage catenary lines and disrupt service</a:t>
            </a:r>
            <a:endParaRPr/>
          </a:p>
          <a:p>
            <a:pPr marL="628650" lvl="1"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None/>
            </a:pPr>
            <a:r>
              <a:rPr lang="en-US"/>
              <a:t>Sources:</a:t>
            </a:r>
            <a:endParaRPr/>
          </a:p>
          <a:p>
            <a:pPr marL="0" marR="0" lvl="0" indent="0" algn="l" rtl="0">
              <a:lnSpc>
                <a:spcPct val="100000"/>
              </a:lnSpc>
              <a:spcBef>
                <a:spcPts val="0"/>
              </a:spcBef>
              <a:spcAft>
                <a:spcPts val="0"/>
              </a:spcAft>
              <a:buClr>
                <a:schemeClr val="dk1"/>
              </a:buClr>
              <a:buSzPts val="1200"/>
              <a:buFont typeface="Arial"/>
              <a:buNone/>
            </a:pPr>
            <a:r>
              <a:rPr lang="en-US"/>
              <a:t>United States Fire Administration- What is the WUI? (https://www.usfa.fema.gov/wui/what-is-the-wui/)</a:t>
            </a:r>
            <a:endParaRPr/>
          </a:p>
          <a:p>
            <a:pPr marL="0" marR="0" lvl="0" indent="0" algn="l" rtl="0">
              <a:lnSpc>
                <a:spcPct val="100000"/>
              </a:lnSpc>
              <a:spcBef>
                <a:spcPts val="0"/>
              </a:spcBef>
              <a:spcAft>
                <a:spcPts val="0"/>
              </a:spcAft>
              <a:buClr>
                <a:schemeClr val="dk1"/>
              </a:buClr>
              <a:buSzPts val="1200"/>
              <a:buFont typeface="Arial"/>
              <a:buNone/>
            </a:pPr>
            <a:r>
              <a:rPr lang="en-US"/>
              <a:t>National Institute of Science and Technology, Hazard Mitigation Methodology (https://www.nist.gov/programs-projects/wildland-urban-interface-wui-fire-data-collection-parcel-vulnerabilities/hazard-0)</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5: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15: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Characterizing wildfire exposure requires gathering information on the location (area impacted), the frequency (consider previous occurrences and probability of future events), and the extent (magnitude or strength). </a:t>
            </a:r>
            <a:endParaRPr/>
          </a:p>
          <a:p>
            <a:pPr marL="171450" lvl="0" indent="-171450" algn="l" rtl="0">
              <a:spcBef>
                <a:spcPts val="0"/>
              </a:spcBef>
              <a:spcAft>
                <a:spcPts val="0"/>
              </a:spcAft>
              <a:buClr>
                <a:schemeClr val="dk1"/>
              </a:buClr>
              <a:buSzPts val="1200"/>
              <a:buFont typeface="Arial"/>
              <a:buChar char="•"/>
            </a:pPr>
            <a:r>
              <a:rPr lang="en-US"/>
              <a:t>Hazard forecasting</a:t>
            </a:r>
            <a:endParaRPr/>
          </a:p>
          <a:p>
            <a:pPr marL="628650" lvl="1" indent="-171450" algn="l" rtl="0">
              <a:spcBef>
                <a:spcPts val="0"/>
              </a:spcBef>
              <a:spcAft>
                <a:spcPts val="0"/>
              </a:spcAft>
              <a:buClr>
                <a:schemeClr val="dk1"/>
              </a:buClr>
              <a:buSzPts val="1200"/>
              <a:buFont typeface="Arial"/>
              <a:buChar char="•"/>
            </a:pPr>
            <a:r>
              <a:rPr lang="en-US"/>
              <a:t>The United States Geological Survey provides a 7 day fire danger forecast that combines forecast weather data and satellite observations to develop several products depicting the risk for large fire activity across the US</a:t>
            </a:r>
            <a:endParaRPr/>
          </a:p>
          <a:p>
            <a:pPr marL="628650" lvl="1" indent="-171450" algn="l" rtl="0">
              <a:spcBef>
                <a:spcPts val="0"/>
              </a:spcBef>
              <a:spcAft>
                <a:spcPts val="0"/>
              </a:spcAft>
              <a:buClr>
                <a:schemeClr val="dk1"/>
              </a:buClr>
              <a:buSzPts val="1200"/>
              <a:buFont typeface="Arial"/>
              <a:buChar char="•"/>
            </a:pPr>
            <a:r>
              <a:rPr lang="en-US"/>
              <a:t>The NWS provides an 8 day Fire Weather outlook that is intended to delineate areas of the continental US where pre-existing fuel conditions, combined with forecast weather conditions, will result in significant threat for the ignition and/or spread of wildfires. </a:t>
            </a:r>
            <a:endParaRPr/>
          </a:p>
          <a:p>
            <a:pPr marL="628650" lvl="1" indent="-171450" algn="l" rtl="0">
              <a:spcBef>
                <a:spcPts val="0"/>
              </a:spcBef>
              <a:spcAft>
                <a:spcPts val="0"/>
              </a:spcAft>
              <a:buClr>
                <a:schemeClr val="dk1"/>
              </a:buClr>
              <a:buSzPts val="1200"/>
              <a:buFont typeface="Arial"/>
              <a:buChar char="•"/>
            </a:pPr>
            <a:r>
              <a:rPr lang="en-US"/>
              <a:t>The National Interagency Fire Center provides two different wildfire outlooks, including the National Significant Fire Potential Outlook and the 7-Day Significant Fire Potential Outlook. </a:t>
            </a:r>
            <a:endParaRPr/>
          </a:p>
          <a:p>
            <a:pPr marL="171450" lvl="0" indent="-95250" algn="l" rtl="0">
              <a:spcBef>
                <a:spcPts val="0"/>
              </a:spcBef>
              <a:spcAft>
                <a:spcPts val="0"/>
              </a:spcAft>
              <a:buClr>
                <a:schemeClr val="dk1"/>
              </a:buClr>
              <a:buSzPts val="1200"/>
              <a:buFont typeface="Arial"/>
              <a:buNone/>
            </a:pPr>
            <a:endParaRPr/>
          </a:p>
          <a:p>
            <a:pPr marL="171450" lvl="0" indent="-171450" algn="l" rtl="0">
              <a:spcBef>
                <a:spcPts val="0"/>
              </a:spcBef>
              <a:spcAft>
                <a:spcPts val="0"/>
              </a:spcAft>
              <a:buClr>
                <a:schemeClr val="dk1"/>
              </a:buClr>
              <a:buSzPts val="1200"/>
              <a:buFont typeface="Arial"/>
              <a:buChar char="•"/>
            </a:pPr>
            <a:r>
              <a:rPr lang="en-US"/>
              <a:t>The National Weather Service use a series of weather indicators to identify and categorize adverse weather conditions:</a:t>
            </a:r>
            <a:endParaRPr/>
          </a:p>
          <a:p>
            <a:pPr marL="628650" lvl="1" indent="-171450" algn="l" rtl="0">
              <a:spcBef>
                <a:spcPts val="0"/>
              </a:spcBef>
              <a:spcAft>
                <a:spcPts val="0"/>
              </a:spcAft>
              <a:buClr>
                <a:schemeClr val="dk1"/>
              </a:buClr>
              <a:buSzPts val="1200"/>
              <a:buFont typeface="Arial"/>
              <a:buChar char="•"/>
            </a:pPr>
            <a:r>
              <a:rPr lang="en-US"/>
              <a:t>Weather Advisory -&gt; issued when a hazardous weather event is occurring or has a very high probability of occurrence. Advisories describe hazardous weather events that cause significant inconvenience but are not life threatening if caution is exercised.</a:t>
            </a:r>
            <a:endParaRPr/>
          </a:p>
          <a:p>
            <a:pPr marL="628650" lvl="1" indent="-171450" algn="l" rtl="0">
              <a:spcBef>
                <a:spcPts val="0"/>
              </a:spcBef>
              <a:spcAft>
                <a:spcPts val="0"/>
              </a:spcAft>
              <a:buClr>
                <a:schemeClr val="dk1"/>
              </a:buClr>
              <a:buSzPts val="1200"/>
              <a:buFont typeface="Arial"/>
              <a:buChar char="•"/>
            </a:pPr>
            <a:r>
              <a:rPr lang="en-US"/>
              <a:t>Weather Watch -&gt; issued when the risk of a hazardous or severe weather event has increased significantly, but its occurrence, location, and/or timing is still uncertain.</a:t>
            </a:r>
            <a:endParaRPr/>
          </a:p>
          <a:p>
            <a:pPr marL="628650" lvl="1" indent="-171450" algn="l" rtl="0">
              <a:spcBef>
                <a:spcPts val="0"/>
              </a:spcBef>
              <a:spcAft>
                <a:spcPts val="0"/>
              </a:spcAft>
              <a:buClr>
                <a:schemeClr val="dk1"/>
              </a:buClr>
              <a:buSzPts val="1200"/>
              <a:buFont typeface="Arial"/>
              <a:buChar char="•"/>
            </a:pPr>
            <a:r>
              <a:rPr lang="en-US"/>
              <a:t>Weather Warning -&gt; issued when a hazardous weather event is occurring, imminent, or has a high probability of occurring. Warnings are used for weather conditions posing a threat to life and property.</a:t>
            </a:r>
            <a:endParaRPr/>
          </a:p>
          <a:p>
            <a:pPr marL="628650" lvl="1" indent="-171450" algn="l" rtl="0">
              <a:spcBef>
                <a:spcPts val="0"/>
              </a:spcBef>
              <a:spcAft>
                <a:spcPts val="0"/>
              </a:spcAft>
              <a:buClr>
                <a:schemeClr val="dk1"/>
              </a:buClr>
              <a:buSzPts val="1200"/>
              <a:buFont typeface="Arial"/>
              <a:buChar char="•"/>
            </a:pPr>
            <a:r>
              <a:rPr lang="en-US"/>
              <a:t>Warnings, Watches, Advisories use location-specific criteria to mark thresholds for triggering alerts (e.g. Red Flag Warning)</a:t>
            </a:r>
            <a:endParaRPr/>
          </a:p>
          <a:p>
            <a:pPr marL="171450" lvl="0" indent="-95250" algn="l" rtl="0">
              <a:spcBef>
                <a:spcPts val="0"/>
              </a:spcBef>
              <a:spcAft>
                <a:spcPts val="0"/>
              </a:spcAft>
              <a:buClr>
                <a:schemeClr val="dk1"/>
              </a:buClr>
              <a:buSzPts val="1200"/>
              <a:buFont typeface="Arial"/>
              <a:buNone/>
            </a:pPr>
            <a:endParaRPr/>
          </a:p>
          <a:p>
            <a:pPr marL="171450" lvl="0" indent="-171450" algn="l" rtl="0">
              <a:spcBef>
                <a:spcPts val="0"/>
              </a:spcBef>
              <a:spcAft>
                <a:spcPts val="0"/>
              </a:spcAft>
              <a:buClr>
                <a:schemeClr val="dk1"/>
              </a:buClr>
              <a:buSzPts val="1200"/>
              <a:buFont typeface="Arial"/>
              <a:buChar char="•"/>
            </a:pPr>
            <a:r>
              <a:rPr lang="en-US"/>
              <a:t>Publicly available online tools</a:t>
            </a:r>
            <a:endParaRPr/>
          </a:p>
          <a:p>
            <a:pPr marL="628650" marR="0" lvl="1" indent="-171450" algn="l" rtl="0">
              <a:lnSpc>
                <a:spcPct val="100000"/>
              </a:lnSpc>
              <a:spcBef>
                <a:spcPts val="0"/>
              </a:spcBef>
              <a:spcAft>
                <a:spcPts val="0"/>
              </a:spcAft>
              <a:buClr>
                <a:schemeClr val="dk1"/>
              </a:buClr>
              <a:buSzPts val="1200"/>
              <a:buFont typeface="Arial"/>
              <a:buChar char="•"/>
            </a:pPr>
            <a:r>
              <a:rPr lang="en-US"/>
              <a:t>Modelled hazard simulations are typically conducted by university researchers, consultants, or government agencies (i.e., NOAA, USGS, or FEMA). This information is often publicly available and can be used in conducting your own hazard assessment. </a:t>
            </a:r>
            <a:endParaRPr/>
          </a:p>
          <a:p>
            <a:pPr marL="628650" lvl="1" indent="-171450" algn="l" rtl="0">
              <a:spcBef>
                <a:spcPts val="0"/>
              </a:spcBef>
              <a:spcAft>
                <a:spcPts val="0"/>
              </a:spcAft>
              <a:buClr>
                <a:schemeClr val="dk1"/>
              </a:buClr>
              <a:buSzPts val="1200"/>
              <a:buFont typeface="Arial"/>
              <a:buChar char="•"/>
            </a:pPr>
            <a:r>
              <a:rPr lang="en-US"/>
              <a:t>The Wildfire Risk to Communities data suite (hosted by USDA and USFS) is a free, easy to use website with interactive maps, charts, and resources to help communities understand, explore, and reduce wildfire risk. Available datasets include burn probability, risk to potential structures, exposure type, flame length, wildfire hazard potential, conditional risk to potential structures</a:t>
            </a:r>
            <a:endParaRPr/>
          </a:p>
          <a:p>
            <a:pPr marL="628650" lvl="1" indent="-171450" algn="l" rtl="0">
              <a:spcBef>
                <a:spcPts val="0"/>
              </a:spcBef>
              <a:spcAft>
                <a:spcPts val="0"/>
              </a:spcAft>
              <a:buClr>
                <a:schemeClr val="dk1"/>
              </a:buClr>
              <a:buSzPts val="1200"/>
              <a:buFont typeface="Arial"/>
              <a:buChar char="•"/>
            </a:pPr>
            <a:r>
              <a:rPr lang="en-US"/>
              <a:t>AirNow is a publicly available online tool that updates hourly using readings from thousands of monitors across the country (ozone, PM2.5 and PM10)</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Sources:</a:t>
            </a:r>
            <a:endParaRPr/>
          </a:p>
          <a:p>
            <a:pPr marL="0" lvl="0" indent="0" algn="l" rtl="0">
              <a:spcBef>
                <a:spcPts val="0"/>
              </a:spcBef>
              <a:spcAft>
                <a:spcPts val="0"/>
              </a:spcAft>
              <a:buClr>
                <a:schemeClr val="dk1"/>
              </a:buClr>
              <a:buSzPts val="1200"/>
              <a:buFont typeface="Arial"/>
              <a:buNone/>
            </a:pPr>
            <a:r>
              <a:rPr lang="en-US"/>
              <a:t>National Weather Service Advisories, Watches and Warnings: https://detroitmi.gov/departments/homeland-security-emergency-management-detroit/severe-weather-warnings-safety-tips-and-resources/national-weather-service-advisories-watches-and</a:t>
            </a:r>
            <a:endParaRPr/>
          </a:p>
          <a:p>
            <a:pPr marL="0" lvl="0" indent="0" algn="l" rtl="0">
              <a:spcBef>
                <a:spcPts val="0"/>
              </a:spcBef>
              <a:spcAft>
                <a:spcPts val="0"/>
              </a:spcAft>
              <a:buClr>
                <a:schemeClr val="dk1"/>
              </a:buClr>
              <a:buSzPts val="1200"/>
              <a:buFont typeface="Arial"/>
              <a:buNone/>
            </a:pPr>
            <a:r>
              <a:rPr lang="en-US"/>
              <a:t>National Weather Service Fire Weather Outlooks: https://www.drought.gov/data-maps-tools/national-weather-service-fire-weather-outlooks#:~:text=The%20National%20Weather%20Service%20(NWS,and/or%20spread%20of%20wildfires.</a:t>
            </a:r>
            <a:endParaRPr/>
          </a:p>
          <a:p>
            <a:pPr marL="0" lvl="0" indent="0" algn="l" rtl="0">
              <a:spcBef>
                <a:spcPts val="0"/>
              </a:spcBef>
              <a:spcAft>
                <a:spcPts val="0"/>
              </a:spcAft>
              <a:buClr>
                <a:schemeClr val="dk1"/>
              </a:buClr>
              <a:buSzPts val="1200"/>
              <a:buFont typeface="Arial"/>
              <a:buNone/>
            </a:pPr>
            <a:r>
              <a:rPr lang="en-US"/>
              <a:t>USGS Fire Danger Forecast: https://www.usgs.gov/fire-danger-forecast</a:t>
            </a:r>
            <a:endParaRPr/>
          </a:p>
          <a:p>
            <a:pPr marL="0" lvl="0" indent="0" algn="l" rtl="0">
              <a:spcBef>
                <a:spcPts val="0"/>
              </a:spcBef>
              <a:spcAft>
                <a:spcPts val="0"/>
              </a:spcAft>
              <a:buClr>
                <a:schemeClr val="dk1"/>
              </a:buClr>
              <a:buSzPts val="1200"/>
              <a:buFont typeface="Arial"/>
              <a:buNone/>
            </a:pPr>
            <a:r>
              <a:rPr lang="en-US"/>
              <a:t>National Interagency Fire Center Fire Outlooks: https://www.nifc.gov/nicc/predictive-services/outlooks</a:t>
            </a:r>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6: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p16: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The USGS is a federal agency that produces datasets that help us understand hazard exposure   </a:t>
            </a:r>
            <a:endParaRPr/>
          </a:p>
          <a:p>
            <a:pPr marL="171450" lvl="0" indent="-171450" algn="l" rtl="0">
              <a:spcBef>
                <a:spcPts val="0"/>
              </a:spcBef>
              <a:spcAft>
                <a:spcPts val="0"/>
              </a:spcAft>
              <a:buClr>
                <a:schemeClr val="dk1"/>
              </a:buClr>
              <a:buSzPts val="1200"/>
              <a:buFont typeface="Arial"/>
              <a:buChar char="•"/>
            </a:pPr>
            <a:r>
              <a:rPr lang="en-US"/>
              <a:t>One example is this 7 day wildfire danger forecast</a:t>
            </a:r>
            <a:endParaRPr/>
          </a:p>
          <a:p>
            <a:pPr marL="628650" lvl="1" indent="-171450" algn="l" rtl="0">
              <a:spcBef>
                <a:spcPts val="0"/>
              </a:spcBef>
              <a:spcAft>
                <a:spcPts val="0"/>
              </a:spcAft>
              <a:buClr>
                <a:schemeClr val="dk1"/>
              </a:buClr>
              <a:buSzPts val="1200"/>
              <a:buFont typeface="Arial"/>
              <a:buChar char="•"/>
            </a:pPr>
            <a:r>
              <a:rPr lang="en-US"/>
              <a:t>Wildland Fire Potential Index is developed using an algorithm that describes the ratio of live to dead fuel and includes variables for wind speed, dry bulb temperature, and rainfall.</a:t>
            </a:r>
            <a:endParaRPr/>
          </a:p>
          <a:p>
            <a:pPr marL="628650" lvl="1" indent="-171450" algn="l" rtl="0">
              <a:spcBef>
                <a:spcPts val="0"/>
              </a:spcBef>
              <a:spcAft>
                <a:spcPts val="0"/>
              </a:spcAft>
              <a:buClr>
                <a:schemeClr val="dk1"/>
              </a:buClr>
              <a:buSzPts val="1200"/>
              <a:buFont typeface="Arial"/>
              <a:buChar char="•"/>
            </a:pPr>
            <a:r>
              <a:rPr lang="en-US"/>
              <a:t>Unit-less number that ranges from 0-150 and relates to vegetation flammability</a:t>
            </a:r>
            <a:endParaRPr/>
          </a:p>
          <a:p>
            <a:pPr marL="628650" lvl="1" indent="-95250" algn="l" rtl="0">
              <a:spcBef>
                <a:spcPts val="0"/>
              </a:spcBef>
              <a:spcAft>
                <a:spcPts val="0"/>
              </a:spcAft>
              <a:buClr>
                <a:schemeClr val="dk1"/>
              </a:buClr>
              <a:buSzPts val="1200"/>
              <a:buFont typeface="Arial"/>
              <a:buNone/>
            </a:pPr>
            <a:endParaRPr/>
          </a:p>
          <a:p>
            <a:pPr marL="171450" lvl="0" indent="-171450" algn="l" rtl="0">
              <a:spcBef>
                <a:spcPts val="0"/>
              </a:spcBef>
              <a:spcAft>
                <a:spcPts val="0"/>
              </a:spcAft>
              <a:buClr>
                <a:schemeClr val="dk1"/>
              </a:buClr>
              <a:buSzPts val="1200"/>
              <a:buFont typeface="Arial"/>
              <a:buChar char="•"/>
            </a:pPr>
            <a:r>
              <a:rPr lang="en-US"/>
              <a:t>Historically, higher number of large fires (&gt;500 acres) have occurred at the highest levels of WFPI</a:t>
            </a:r>
            <a:endParaRPr/>
          </a:p>
          <a:p>
            <a:pPr marL="171450" lvl="0" indent="-95250" algn="l" rtl="0">
              <a:spcBef>
                <a:spcPts val="0"/>
              </a:spcBef>
              <a:spcAft>
                <a:spcPts val="0"/>
              </a:spcAft>
              <a:buClr>
                <a:schemeClr val="dk1"/>
              </a:buClr>
              <a:buSzPts val="1200"/>
              <a:buFont typeface="Arial"/>
              <a:buNone/>
            </a:pPr>
            <a:endParaRPr/>
          </a:p>
          <a:p>
            <a:pPr marL="171450" lvl="0" indent="-171450" algn="l" rtl="0">
              <a:spcBef>
                <a:spcPts val="0"/>
              </a:spcBef>
              <a:spcAft>
                <a:spcPts val="0"/>
              </a:spcAft>
              <a:buClr>
                <a:schemeClr val="dk1"/>
              </a:buClr>
              <a:buSzPts val="1200"/>
              <a:buFont typeface="Arial"/>
              <a:buChar char="•"/>
            </a:pPr>
            <a:r>
              <a:rPr lang="en-US"/>
              <a:t>Figure: shows an example day in August 2020 when much of the western US was lit up as high WFPI</a:t>
            </a:r>
            <a:endParaRPr/>
          </a:p>
          <a:p>
            <a:pPr marL="628650" lvl="1" indent="-171450" algn="l" rtl="0">
              <a:spcBef>
                <a:spcPts val="0"/>
              </a:spcBef>
              <a:spcAft>
                <a:spcPts val="0"/>
              </a:spcAft>
              <a:buClr>
                <a:schemeClr val="dk1"/>
              </a:buClr>
              <a:buSzPts val="1200"/>
              <a:buFont typeface="Arial"/>
              <a:buChar char="•"/>
            </a:pPr>
            <a:r>
              <a:rPr lang="en-US"/>
              <a:t>On August 15 2020, a dry lightning storm sparked hundreds of wildfires across California.  - https://www.fire.ca.gov/incidents/2020/</a:t>
            </a:r>
            <a:endParaRPr/>
          </a:p>
          <a:p>
            <a:pPr marL="628650" lvl="1" indent="-171450" algn="l" rtl="0">
              <a:spcBef>
                <a:spcPts val="0"/>
              </a:spcBef>
              <a:spcAft>
                <a:spcPts val="0"/>
              </a:spcAft>
              <a:buClr>
                <a:schemeClr val="dk1"/>
              </a:buClr>
              <a:buSzPts val="1200"/>
              <a:buFont typeface="Arial"/>
              <a:buChar char="•"/>
            </a:pPr>
            <a:r>
              <a:rPr lang="en-US"/>
              <a:t>2020 was a record-setting year for wildfires in California – 8,648 fires burned 4.3 million acres, 33 fatalities, and over 11k structures destroyed</a:t>
            </a:r>
            <a:endParaRPr/>
          </a:p>
          <a:p>
            <a:pPr marL="628650" lvl="1" indent="-171450" algn="l" rtl="0">
              <a:spcBef>
                <a:spcPts val="0"/>
              </a:spcBef>
              <a:spcAft>
                <a:spcPts val="0"/>
              </a:spcAft>
              <a:buClr>
                <a:schemeClr val="dk1"/>
              </a:buClr>
              <a:buSzPts val="1200"/>
              <a:buFont typeface="Arial"/>
              <a:buChar char="•"/>
            </a:pPr>
            <a:r>
              <a:rPr lang="en-US"/>
              <a:t>August Complex Fire burned over 1 million acres in 7 counties (started on August 16, 2020)</a:t>
            </a:r>
            <a:endParaRPr/>
          </a:p>
          <a:p>
            <a:pPr marL="0" lvl="0" indent="0" algn="l" rtl="0">
              <a:spcBef>
                <a:spcPts val="0"/>
              </a:spcBef>
              <a:spcAft>
                <a:spcPts val="0"/>
              </a:spcAft>
              <a:buNone/>
            </a:pPr>
            <a:endParaRPr/>
          </a:p>
          <a:p>
            <a:pPr marL="0" lvl="0" indent="0" algn="l" rtl="0">
              <a:spcBef>
                <a:spcPts val="0"/>
              </a:spcBef>
              <a:spcAft>
                <a:spcPts val="0"/>
              </a:spcAft>
              <a:buNone/>
            </a:pPr>
            <a:r>
              <a:rPr lang="en-US"/>
              <a:t>Source:</a:t>
            </a:r>
            <a:endParaRPr/>
          </a:p>
          <a:p>
            <a:pPr marL="0" lvl="0" indent="0" algn="l" rtl="0">
              <a:spcBef>
                <a:spcPts val="0"/>
              </a:spcBef>
              <a:spcAft>
                <a:spcPts val="0"/>
              </a:spcAft>
              <a:buNone/>
            </a:pPr>
            <a:r>
              <a:rPr lang="en-US"/>
              <a:t>USGS Fire Danger Forecast: https://www.usgs.gov/fire-danger-forecast/wildland-fire-potential-index-wfpi</a:t>
            </a:r>
            <a:endParaRPr/>
          </a:p>
          <a:p>
            <a:pPr marL="0" lvl="0" indent="0" algn="l" rtl="0">
              <a:spcBef>
                <a:spcPts val="0"/>
              </a:spcBef>
              <a:spcAft>
                <a:spcPts val="0"/>
              </a:spcAft>
              <a:buNone/>
            </a:pPr>
            <a:r>
              <a:rPr lang="en-US"/>
              <a:t>Article about 2020 Fire season in CA: https://www.gov.ca.gov/2025/08/15/five-years-since-devastating-2020-fire-siege-heres-how-california-is-better-prepared-for-catastrophic-wildfire/#:~:text=On%20August%2015%2C%202020%2C%20an,and%20ecosystems%20changed%20for%20generations.</a:t>
            </a:r>
            <a:endParaRPr/>
          </a:p>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en-US"/>
              <a:t>7-Day Outlook -&gt; defined as “the likelihood that a wildland fire event will require mobilization of additional resources from outside the area in which the fire situation originates (function of fuel conditions, weather, and resource availability). It assesses the daily probability for occurrence of a new large fire and/or the daily potential for significant new growth of existing fires.”</a:t>
            </a:r>
            <a:endParaRPr/>
          </a:p>
          <a:p>
            <a:pPr marL="171450" lvl="0" indent="-171450" algn="l" rtl="0">
              <a:spcBef>
                <a:spcPts val="0"/>
              </a:spcBef>
              <a:spcAft>
                <a:spcPts val="0"/>
              </a:spcAft>
              <a:buClr>
                <a:schemeClr val="dk1"/>
              </a:buClr>
              <a:buSzPts val="1200"/>
              <a:buFont typeface="Arial"/>
              <a:buChar char="•"/>
            </a:pPr>
            <a:r>
              <a:rPr lang="en-US"/>
              <a:t>National Significant Wildland Fire Potential Outlook -&gt; The outlook identifies areas by month for the next four months with above, below, and near normal significant fire potential.</a:t>
            </a:r>
            <a:endParaRPr/>
          </a:p>
          <a:p>
            <a:pPr marL="171450" marR="0" lvl="0" indent="-171450" algn="l" rtl="0">
              <a:lnSpc>
                <a:spcPct val="100000"/>
              </a:lnSpc>
              <a:spcBef>
                <a:spcPts val="0"/>
              </a:spcBef>
              <a:spcAft>
                <a:spcPts val="0"/>
              </a:spcAft>
              <a:buClr>
                <a:schemeClr val="dk1"/>
              </a:buClr>
              <a:buSzPts val="1200"/>
              <a:buFont typeface="Arial"/>
              <a:buChar char="•"/>
            </a:pPr>
            <a:r>
              <a:rPr lang="en-US"/>
              <a:t>Explain the map on the right. Red shading indicates areas that are anticipated to experience above average fire potential, green shading indicates below normal. </a:t>
            </a:r>
            <a:endParaRPr/>
          </a:p>
          <a:p>
            <a:pPr marL="171450" lvl="0" indent="-171450" algn="l" rtl="0">
              <a:spcBef>
                <a:spcPts val="0"/>
              </a:spcBef>
              <a:spcAft>
                <a:spcPts val="0"/>
              </a:spcAft>
              <a:buClr>
                <a:schemeClr val="dk1"/>
              </a:buClr>
              <a:buSzPts val="1200"/>
              <a:buFont typeface="Arial"/>
              <a:buChar char="•"/>
            </a:pPr>
            <a:r>
              <a:rPr lang="en-US"/>
              <a:t>The main objectives of the National Significant Wildland Fire Potential Outlooks are to improve information available to fire management decision makers. These assessments are designed to inform decision makers for proactive wildland fire management, thus better protecting lives and property, reducing firefighting costs and improving firefighting efficiency.</a:t>
            </a:r>
            <a:endParaRPr/>
          </a:p>
          <a:p>
            <a:pPr marL="171450" lvl="0" indent="-171450" algn="l" rtl="0">
              <a:spcBef>
                <a:spcPts val="0"/>
              </a:spcBef>
              <a:spcAft>
                <a:spcPts val="0"/>
              </a:spcAft>
              <a:buClr>
                <a:schemeClr val="dk1"/>
              </a:buClr>
              <a:buSzPts val="1200"/>
              <a:buFont typeface="Arial"/>
              <a:buChar char="•"/>
            </a:pPr>
            <a:r>
              <a:rPr lang="en-US"/>
              <a:t>These maps help translate regional fire weather, fuel conditions, and drought patterns into a planning-level fire forecast.</a:t>
            </a:r>
            <a:endParaRPr/>
          </a:p>
          <a:p>
            <a:pPr marL="171450" lvl="0" indent="-171450" algn="l" rtl="0">
              <a:spcBef>
                <a:spcPts val="0"/>
              </a:spcBef>
              <a:spcAft>
                <a:spcPts val="0"/>
              </a:spcAft>
              <a:buClr>
                <a:schemeClr val="dk1"/>
              </a:buClr>
              <a:buSzPts val="1200"/>
              <a:buFont typeface="Arial"/>
              <a:buChar char="•"/>
            </a:pPr>
            <a:r>
              <a:rPr lang="en-US"/>
              <a:t>They are useful for understanding whether the broader region around an event may face elevated wildfire activity.</a:t>
            </a:r>
            <a:endParaRPr/>
          </a:p>
          <a:p>
            <a:pPr marL="171450" lvl="0" indent="-171450" algn="l" rtl="0">
              <a:spcBef>
                <a:spcPts val="0"/>
              </a:spcBef>
              <a:spcAft>
                <a:spcPts val="0"/>
              </a:spcAft>
              <a:buClr>
                <a:schemeClr val="dk1"/>
              </a:buClr>
              <a:buSzPts val="1200"/>
              <a:buFont typeface="Arial"/>
              <a:buChar char="•"/>
            </a:pPr>
            <a:r>
              <a:rPr lang="en-US"/>
              <a:t>“Every state in the West is expected to face an above-normal threat of wildfire this summer. Citing an ongoing snow drought, rapid snowmelt, and a recent unprecedented heatwave, the latest maps show wildland fire potential above normal across the southwest and into the Rockies, PNW, and northern CA.” - </a:t>
            </a:r>
            <a:r>
              <a:rPr lang="en-US" u="sng">
                <a:solidFill>
                  <a:schemeClr val="hlink"/>
                </a:solidFill>
                <a:hlinkClick r:id="rId3"/>
              </a:rPr>
              <a:t>Terrifying New Maps Show the Entire West is Facing an Extreme Wildfire Threat This Summer</a:t>
            </a:r>
            <a:endParaRPr/>
          </a:p>
          <a:p>
            <a:pPr marL="0" lvl="0" indent="0" algn="l" rtl="0">
              <a:spcBef>
                <a:spcPts val="0"/>
              </a:spcBef>
              <a:spcAft>
                <a:spcPts val="0"/>
              </a:spcAft>
              <a:buNone/>
            </a:pPr>
            <a:endParaRPr/>
          </a:p>
          <a:p>
            <a:pPr marL="0" lvl="0" indent="0" algn="l" rtl="0">
              <a:spcBef>
                <a:spcPts val="0"/>
              </a:spcBef>
              <a:spcAft>
                <a:spcPts val="0"/>
              </a:spcAft>
              <a:buNone/>
            </a:pPr>
            <a:r>
              <a:rPr lang="en-US"/>
              <a:t>Source:</a:t>
            </a:r>
            <a:endParaRPr/>
          </a:p>
          <a:p>
            <a:pPr marL="0" marR="0" lvl="0" indent="0" algn="l" rtl="0">
              <a:lnSpc>
                <a:spcPct val="100000"/>
              </a:lnSpc>
              <a:spcBef>
                <a:spcPts val="0"/>
              </a:spcBef>
              <a:spcAft>
                <a:spcPts val="0"/>
              </a:spcAft>
              <a:buClr>
                <a:schemeClr val="dk1"/>
              </a:buClr>
              <a:buSzPts val="1200"/>
              <a:buFont typeface="Arial"/>
              <a:buNone/>
            </a:pPr>
            <a:r>
              <a:rPr lang="en-US"/>
              <a:t>National Interagency Fire Center Fire Outlooks: https://www.nifc.gov/nicc/predictive-services/outlooks</a:t>
            </a:r>
            <a:endParaRPr/>
          </a:p>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8: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p18: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i="1"/>
              <a:t>Photo from powerpoint image library</a:t>
            </a:r>
            <a:endParaRPr/>
          </a:p>
          <a:p>
            <a:pPr marL="0" lvl="0" indent="0" algn="l" rtl="0">
              <a:spcBef>
                <a:spcPts val="0"/>
              </a:spcBef>
              <a:spcAft>
                <a:spcPts val="0"/>
              </a:spcAft>
              <a:buNone/>
            </a:pPr>
            <a:endParaRPr/>
          </a:p>
          <a:p>
            <a:pPr marL="171450" lvl="0" indent="-171450" algn="l" rtl="0">
              <a:spcBef>
                <a:spcPts val="0"/>
              </a:spcBef>
              <a:spcAft>
                <a:spcPts val="0"/>
              </a:spcAft>
              <a:buClr>
                <a:schemeClr val="dk1"/>
              </a:buClr>
              <a:buSzPts val="1200"/>
              <a:buFont typeface="Arial"/>
              <a:buChar char="•"/>
            </a:pPr>
            <a:r>
              <a:rPr lang="en-US"/>
              <a:t>Understanding your agency’s wildfire hazard at key stations/assets requires evaluating exposure in those areas</a:t>
            </a:r>
            <a:endParaRPr/>
          </a:p>
          <a:p>
            <a:pPr marL="171450" lvl="0" indent="-171450" algn="l" rtl="0">
              <a:spcBef>
                <a:spcPts val="0"/>
              </a:spcBef>
              <a:spcAft>
                <a:spcPts val="0"/>
              </a:spcAft>
              <a:buClr>
                <a:schemeClr val="dk1"/>
              </a:buClr>
              <a:buSzPts val="1200"/>
              <a:buFont typeface="Arial"/>
              <a:buChar char="•"/>
            </a:pPr>
            <a:r>
              <a:rPr lang="en-US"/>
              <a:t>Hazard, Risk, and vulnerability assessments are often conducted using publicly available data and interactive online tools (data is generated by state/federal agencies, university researchers, others)</a:t>
            </a:r>
            <a:endParaRPr/>
          </a:p>
          <a:p>
            <a:pPr marL="171450" lvl="0" indent="-171450" algn="l" rtl="0">
              <a:spcBef>
                <a:spcPts val="0"/>
              </a:spcBef>
              <a:spcAft>
                <a:spcPts val="0"/>
              </a:spcAft>
              <a:buClr>
                <a:schemeClr val="dk1"/>
              </a:buClr>
              <a:buSzPts val="1200"/>
              <a:buFont typeface="Arial"/>
              <a:buChar char="•"/>
            </a:pPr>
            <a:r>
              <a:rPr lang="en-US"/>
              <a:t>The National Weather Service has forecast offices all over the country with region-specific Watch, Warnings, and Advisory criteria</a:t>
            </a:r>
            <a:endParaRPr/>
          </a:p>
          <a:p>
            <a:pPr marL="628650" lvl="1" indent="-171450" algn="l" rtl="0">
              <a:spcBef>
                <a:spcPts val="0"/>
              </a:spcBef>
              <a:spcAft>
                <a:spcPts val="0"/>
              </a:spcAft>
              <a:buClr>
                <a:schemeClr val="dk1"/>
              </a:buClr>
              <a:buSzPts val="1200"/>
              <a:buFont typeface="Arial"/>
              <a:buChar char="•"/>
            </a:pPr>
            <a:r>
              <a:rPr lang="en-US"/>
              <a:t>This RFW criteria is for the Los Angeles area</a:t>
            </a:r>
            <a:endParaRPr/>
          </a:p>
          <a:p>
            <a:pPr marL="628650" lvl="1" indent="-171450" algn="l" rtl="0">
              <a:spcBef>
                <a:spcPts val="0"/>
              </a:spcBef>
              <a:spcAft>
                <a:spcPts val="0"/>
              </a:spcAft>
              <a:buClr>
                <a:schemeClr val="dk1"/>
              </a:buClr>
              <a:buSzPts val="1200"/>
              <a:buFont typeface="Arial"/>
              <a:buChar char="•"/>
            </a:pPr>
            <a:r>
              <a:rPr lang="en-US"/>
              <a:t>If conditions with relative humidity AND wind AND a 6 hr duration occur, then a RFW is issued</a:t>
            </a:r>
            <a:endParaRPr/>
          </a:p>
          <a:p>
            <a:pPr marL="171450" lvl="0" indent="-171450" algn="l" rtl="0">
              <a:spcBef>
                <a:spcPts val="0"/>
              </a:spcBef>
              <a:spcAft>
                <a:spcPts val="0"/>
              </a:spcAft>
              <a:buClr>
                <a:schemeClr val="dk1"/>
              </a:buClr>
              <a:buSzPts val="1200"/>
              <a:buFont typeface="Arial"/>
              <a:buChar char="•"/>
            </a:pPr>
            <a:r>
              <a:rPr lang="en-US"/>
              <a:t>Red Flag warnings have different criteria depending on the location</a:t>
            </a:r>
            <a:endParaRPr/>
          </a:p>
          <a:p>
            <a:pPr marL="628650" lvl="1" indent="-171450" algn="l" rtl="0">
              <a:spcBef>
                <a:spcPts val="0"/>
              </a:spcBef>
              <a:spcAft>
                <a:spcPts val="0"/>
              </a:spcAft>
              <a:buClr>
                <a:schemeClr val="dk1"/>
              </a:buClr>
              <a:buSzPts val="1200"/>
              <a:buFont typeface="Arial"/>
              <a:buChar char="•"/>
            </a:pPr>
            <a:r>
              <a:rPr lang="en-US"/>
              <a:t>Related is the Fire Weather Watch which is issued when there is possible development of RFW conditions in the next 24-72 hours</a:t>
            </a:r>
            <a:endParaRPr/>
          </a:p>
          <a:p>
            <a:pPr marL="171450" lvl="0" indent="-171450" algn="l" rtl="0">
              <a:spcBef>
                <a:spcPts val="0"/>
              </a:spcBef>
              <a:spcAft>
                <a:spcPts val="0"/>
              </a:spcAft>
              <a:buClr>
                <a:schemeClr val="dk1"/>
              </a:buClr>
              <a:buSzPts val="1200"/>
              <a:buFont typeface="Arial"/>
              <a:buChar char="•"/>
            </a:pPr>
            <a:r>
              <a:rPr lang="en-US"/>
              <a:t>Another important implication of Red Flag Warnings are that utility companies use them when making decisions on implementation of Public Safety Power Shutoffs (PSPS), which can have indirect impacts on transit and stadium event operations. </a:t>
            </a:r>
            <a:endParaRPr/>
          </a:p>
          <a:p>
            <a:pPr marL="171450" lvl="0" indent="-171450" algn="l" rtl="0">
              <a:spcBef>
                <a:spcPts val="0"/>
              </a:spcBef>
              <a:spcAft>
                <a:spcPts val="0"/>
              </a:spcAft>
              <a:buClr>
                <a:schemeClr val="dk1"/>
              </a:buClr>
              <a:buSzPts val="1200"/>
              <a:buFont typeface="Arial"/>
              <a:buChar char="•"/>
            </a:pPr>
            <a:r>
              <a:rPr lang="en-US"/>
              <a:t>For urban rail operators, a Red Flag Warning can be used as a trigger to increase monitoring and readiness.</a:t>
            </a:r>
            <a:endParaRPr/>
          </a:p>
          <a:p>
            <a:pPr marL="171450" lvl="0" indent="-171450" algn="l" rtl="0">
              <a:spcBef>
                <a:spcPts val="0"/>
              </a:spcBef>
              <a:spcAft>
                <a:spcPts val="0"/>
              </a:spcAft>
              <a:buClr>
                <a:schemeClr val="dk1"/>
              </a:buClr>
              <a:buSzPts val="1200"/>
              <a:buFont typeface="Arial"/>
              <a:buChar char="•"/>
            </a:pPr>
            <a:r>
              <a:rPr lang="en-US"/>
              <a:t>Red Flag Warnings can also support public messaging about avoiding ignition sources, monitoring air quality, and preparing for possible service changes. </a:t>
            </a:r>
            <a:endParaRPr/>
          </a:p>
          <a:p>
            <a:pPr marL="171450" lvl="0"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None/>
            </a:pPr>
            <a:r>
              <a:rPr lang="en-US"/>
              <a:t>Source:</a:t>
            </a:r>
            <a:endParaRPr/>
          </a:p>
          <a:p>
            <a:pPr marL="0" marR="0" lvl="0" indent="0" algn="l" rtl="0">
              <a:lnSpc>
                <a:spcPct val="100000"/>
              </a:lnSpc>
              <a:spcBef>
                <a:spcPts val="0"/>
              </a:spcBef>
              <a:spcAft>
                <a:spcPts val="0"/>
              </a:spcAft>
              <a:buClr>
                <a:schemeClr val="dk1"/>
              </a:buClr>
              <a:buSzPts val="1200"/>
              <a:buFont typeface="Arial"/>
              <a:buNone/>
            </a:pPr>
            <a:r>
              <a:rPr lang="en-US"/>
              <a:t>NWS, Fire Warnings: https://www.weather.gov/lot/firewx_definition#:~:text=A%20Fire%20Weather%20Watch%20or,watches%20and%20red%20flag%20warnings.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9: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19: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Many of the stadiums hosting World Cup games are located outside of WUI and high fire danger zones. </a:t>
            </a:r>
            <a:endParaRPr/>
          </a:p>
          <a:p>
            <a:pPr marL="171450" lvl="0" indent="-171450" algn="l" rtl="0">
              <a:spcBef>
                <a:spcPts val="0"/>
              </a:spcBef>
              <a:spcAft>
                <a:spcPts val="0"/>
              </a:spcAft>
              <a:buClr>
                <a:schemeClr val="dk1"/>
              </a:buClr>
              <a:buSzPts val="1200"/>
              <a:buFont typeface="Arial"/>
              <a:buChar char="•"/>
            </a:pPr>
            <a:r>
              <a:rPr lang="en-US"/>
              <a:t>However, in a scenario where a wildfire is occurring in the region, participants at the game and in transit could experience impacts from wildfire smoke </a:t>
            </a:r>
            <a:endParaRPr/>
          </a:p>
          <a:p>
            <a:pPr marL="628650" lvl="1" indent="-171450" algn="l" rtl="0">
              <a:spcBef>
                <a:spcPts val="0"/>
              </a:spcBef>
              <a:spcAft>
                <a:spcPts val="0"/>
              </a:spcAft>
              <a:buClr>
                <a:schemeClr val="dk1"/>
              </a:buClr>
              <a:buSzPts val="1200"/>
              <a:buFont typeface="Arial"/>
              <a:buChar char="•"/>
            </a:pPr>
            <a:r>
              <a:rPr lang="en-US"/>
              <a:t>Wildfire smoke can travel hundreds of miles (well outside the immediate fire zone) and can linger for weeks</a:t>
            </a:r>
            <a:endParaRPr/>
          </a:p>
          <a:p>
            <a:pPr marL="628650" lvl="1" indent="-171450" algn="l" rtl="0">
              <a:spcBef>
                <a:spcPts val="0"/>
              </a:spcBef>
              <a:spcAft>
                <a:spcPts val="0"/>
              </a:spcAft>
              <a:buClr>
                <a:schemeClr val="dk1"/>
              </a:buClr>
              <a:buSzPts val="1200"/>
              <a:buFont typeface="Arial"/>
              <a:buChar char="•"/>
            </a:pPr>
            <a:r>
              <a:rPr lang="en-US"/>
              <a:t>Impact of wildfire smoke on health can be significant, especially for vulnerable populations (elderly, children, people active outdoors, athletes)</a:t>
            </a:r>
            <a:endParaRPr/>
          </a:p>
          <a:p>
            <a:pPr marL="628650" lvl="1" indent="-95250" algn="l" rtl="0">
              <a:spcBef>
                <a:spcPts val="0"/>
              </a:spcBef>
              <a:spcAft>
                <a:spcPts val="0"/>
              </a:spcAft>
              <a:buClr>
                <a:schemeClr val="dk1"/>
              </a:buClr>
              <a:buSzPts val="1200"/>
              <a:buFont typeface="Arial"/>
              <a:buNone/>
            </a:pPr>
            <a:endParaRPr/>
          </a:p>
          <a:p>
            <a:pPr marL="171450" lvl="0" indent="-171450" algn="l" rtl="0">
              <a:spcBef>
                <a:spcPts val="0"/>
              </a:spcBef>
              <a:spcAft>
                <a:spcPts val="0"/>
              </a:spcAft>
              <a:buClr>
                <a:schemeClr val="dk1"/>
              </a:buClr>
              <a:buSzPts val="1200"/>
              <a:buFont typeface="Arial"/>
              <a:buChar char="•"/>
            </a:pPr>
            <a:r>
              <a:rPr lang="en-US"/>
              <a:t>Air Quality Index (AQI) is EPA’s tool for communicating outdoor air quality and health.</a:t>
            </a:r>
            <a:endParaRPr/>
          </a:p>
          <a:p>
            <a:pPr marL="628650" lvl="1" indent="-171450" algn="l" rtl="0">
              <a:spcBef>
                <a:spcPts val="0"/>
              </a:spcBef>
              <a:spcAft>
                <a:spcPts val="0"/>
              </a:spcAft>
              <a:buClr>
                <a:schemeClr val="dk1"/>
              </a:buClr>
              <a:buSzPts val="1200"/>
              <a:buFont typeface="Arial"/>
              <a:buChar char="•"/>
            </a:pPr>
            <a:r>
              <a:rPr lang="en-US"/>
              <a:t>a standard public health metric tied to public health impacts – </a:t>
            </a:r>
            <a:r>
              <a:rPr lang="en-US" b="1"/>
              <a:t>helps support health messaging and protective actions</a:t>
            </a:r>
            <a:endParaRPr/>
          </a:p>
          <a:p>
            <a:pPr marL="628650" lvl="1" indent="-171450" algn="l" rtl="0">
              <a:spcBef>
                <a:spcPts val="0"/>
              </a:spcBef>
              <a:spcAft>
                <a:spcPts val="0"/>
              </a:spcAft>
              <a:buClr>
                <a:schemeClr val="dk1"/>
              </a:buClr>
              <a:buSzPts val="1200"/>
              <a:buFont typeface="Arial"/>
              <a:buChar char="•"/>
            </a:pPr>
            <a:r>
              <a:rPr lang="en-US"/>
              <a:t>Five major pollutants include: ground-level ozone, particulate pollution (PM2.5 and PM10 – this is where wildfire smoke falls), carbon monoxide, sulfur dioxide, and nitrogen dioxide</a:t>
            </a:r>
            <a:endParaRPr/>
          </a:p>
          <a:p>
            <a:pPr marL="628650" lvl="1" indent="-171450" algn="l" rtl="0">
              <a:spcBef>
                <a:spcPts val="0"/>
              </a:spcBef>
              <a:spcAft>
                <a:spcPts val="0"/>
              </a:spcAft>
              <a:buClr>
                <a:schemeClr val="dk1"/>
              </a:buClr>
              <a:buSzPts val="1200"/>
              <a:buFont typeface="Arial"/>
              <a:buChar char="•"/>
            </a:pPr>
            <a:r>
              <a:rPr lang="en-US"/>
              <a:t>Bubbles shown in slide are based on NCAA guidelines that state that you should shorten outdoor activities at 150, move indoors at 200, and cancel (if you cannot relocate) at 300. </a:t>
            </a:r>
            <a:endParaRPr/>
          </a:p>
          <a:p>
            <a:pPr marL="628650" lvl="1" indent="-95250" algn="l" rtl="0">
              <a:spcBef>
                <a:spcPts val="0"/>
              </a:spcBef>
              <a:spcAft>
                <a:spcPts val="0"/>
              </a:spcAft>
              <a:buClr>
                <a:schemeClr val="dk1"/>
              </a:buClr>
              <a:buSzPts val="1200"/>
              <a:buFont typeface="Arial"/>
              <a:buNone/>
            </a:pPr>
            <a:endParaRPr/>
          </a:p>
          <a:p>
            <a:pPr marL="171450" lvl="0" indent="-171450" algn="l" rtl="0">
              <a:spcBef>
                <a:spcPts val="0"/>
              </a:spcBef>
              <a:spcAft>
                <a:spcPts val="0"/>
              </a:spcAft>
              <a:buClr>
                <a:schemeClr val="dk1"/>
              </a:buClr>
              <a:buSzPts val="1200"/>
              <a:buFont typeface="Arial"/>
              <a:buChar char="•"/>
            </a:pPr>
            <a:r>
              <a:rPr lang="en-US"/>
              <a:t>Changes in AQI related to wildfire activity are heavily dependent on wind speed and direction </a:t>
            </a:r>
            <a:endParaRPr/>
          </a:p>
          <a:p>
            <a:pPr marL="628650" lvl="1" indent="-171450" algn="l" rtl="0">
              <a:spcBef>
                <a:spcPts val="0"/>
              </a:spcBef>
              <a:spcAft>
                <a:spcPts val="0"/>
              </a:spcAft>
              <a:buClr>
                <a:schemeClr val="dk1"/>
              </a:buClr>
              <a:buSzPts val="1200"/>
              <a:buFont typeface="Arial"/>
              <a:buChar char="•"/>
            </a:pPr>
            <a:r>
              <a:rPr lang="en-US"/>
              <a:t>AQI thresholds can help agencies decide when to increase monitoring, adjust staffing, issue health messages, or activate protective actions.</a:t>
            </a:r>
            <a:endParaRPr/>
          </a:p>
          <a:p>
            <a:pPr marL="628650" lvl="1" indent="-171450" algn="l" rtl="0">
              <a:spcBef>
                <a:spcPts val="0"/>
              </a:spcBef>
              <a:spcAft>
                <a:spcPts val="0"/>
              </a:spcAft>
              <a:buClr>
                <a:schemeClr val="dk1"/>
              </a:buClr>
              <a:buSzPts val="1200"/>
              <a:buFont typeface="Arial"/>
              <a:buChar char="•"/>
            </a:pPr>
            <a:r>
              <a:rPr lang="en-US"/>
              <a:t>For urban rail, poor air quality can affect passengers, outdoor staff, platform operations, and first and last mile movement.</a:t>
            </a:r>
            <a:endParaRPr/>
          </a:p>
          <a:p>
            <a:pPr marL="628650" lvl="1" indent="-171450" algn="l" rtl="0">
              <a:spcBef>
                <a:spcPts val="0"/>
              </a:spcBef>
              <a:spcAft>
                <a:spcPts val="0"/>
              </a:spcAft>
              <a:buClr>
                <a:schemeClr val="dk1"/>
              </a:buClr>
              <a:buSzPts val="1200"/>
              <a:buFont typeface="Arial"/>
              <a:buChar char="•"/>
            </a:pPr>
            <a:r>
              <a:rPr lang="en-US"/>
              <a:t>Example decision markers may include AQI levels that trigger staff briefings, mask availability, adjusted outdoor work, or public alerts.</a:t>
            </a:r>
            <a:endParaRPr/>
          </a:p>
          <a:p>
            <a:pPr marL="0" lvl="0" indent="0" algn="l" rtl="0">
              <a:spcBef>
                <a:spcPts val="0"/>
              </a:spcBef>
              <a:spcAft>
                <a:spcPts val="0"/>
              </a:spcAft>
              <a:buNone/>
            </a:pPr>
            <a:endParaRPr/>
          </a:p>
          <a:p>
            <a:pPr marL="0" lvl="0" indent="0" algn="l" rtl="0">
              <a:spcBef>
                <a:spcPts val="0"/>
              </a:spcBef>
              <a:spcAft>
                <a:spcPts val="0"/>
              </a:spcAft>
              <a:buNone/>
            </a:pPr>
            <a:r>
              <a:rPr lang="en-US"/>
              <a:t>Sources:</a:t>
            </a:r>
            <a:endParaRPr/>
          </a:p>
          <a:p>
            <a:pPr marL="0" lvl="0" indent="0" algn="l" rtl="0">
              <a:spcBef>
                <a:spcPts val="0"/>
              </a:spcBef>
              <a:spcAft>
                <a:spcPts val="0"/>
              </a:spcAft>
              <a:buNone/>
            </a:pPr>
            <a:r>
              <a:rPr lang="en-US"/>
              <a:t>Western Fire Chief’s Association, How Far Can Wildfire Smoke Travel?: https://wfca.com/wildfire-articles/how-far-can-wildfire-smoke-travel/#:~:text=Although%20it%20depends%20on%20the,and%20can%20linger%20for%20weeks.&amp;text=The%20impact%20of%20wildfire%20smoke%20on%20one's%20health%20can%20be%20significant.</a:t>
            </a:r>
            <a:endParaRPr/>
          </a:p>
          <a:p>
            <a:pPr marL="0" lvl="0" indent="0" algn="l" rtl="0">
              <a:spcBef>
                <a:spcPts val="0"/>
              </a:spcBef>
              <a:spcAft>
                <a:spcPts val="0"/>
              </a:spcAft>
              <a:buNone/>
            </a:pPr>
            <a:r>
              <a:rPr lang="en-US"/>
              <a:t>AQI guidelines from NCAA: https://www.ncaa.org/sports/2017/9/14/air-quality.aspx</a:t>
            </a:r>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p2: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Provide introductions for the instructors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20: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p20: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This slide connects the earlier forecasting discussion to practical decision-making. The goal is to turn forecast information into a readiness framework.</a:t>
            </a:r>
            <a:endParaRPr/>
          </a:p>
          <a:p>
            <a:pPr marL="171450" lvl="0" indent="-171450" algn="l" rtl="0">
              <a:spcBef>
                <a:spcPts val="0"/>
              </a:spcBef>
              <a:spcAft>
                <a:spcPts val="0"/>
              </a:spcAft>
              <a:buClr>
                <a:schemeClr val="dk1"/>
              </a:buClr>
              <a:buSzPts val="1200"/>
              <a:buFont typeface="Arial"/>
              <a:buChar char="•"/>
            </a:pPr>
            <a:r>
              <a:rPr lang="en-US"/>
              <a:t>Linking timeframes to actions helps agencies know what to do, when to do it, and who needs to be involved. </a:t>
            </a:r>
            <a:endParaRPr/>
          </a:p>
          <a:p>
            <a:pPr marL="171450" lvl="0" indent="-171450" algn="l" rtl="0">
              <a:spcBef>
                <a:spcPts val="0"/>
              </a:spcBef>
              <a:spcAft>
                <a:spcPts val="0"/>
              </a:spcAft>
              <a:buClr>
                <a:schemeClr val="dk1"/>
              </a:buClr>
              <a:buSzPts val="1200"/>
              <a:buFont typeface="Arial"/>
              <a:buChar char="•"/>
            </a:pPr>
            <a:r>
              <a:rPr lang="en-US"/>
              <a:t>This framing as an action ladder also helps to manage uncertainty, as early forecasts are often less precise, but can still be used to support planning and readiness. </a:t>
            </a:r>
            <a:endParaRPr/>
          </a:p>
          <a:p>
            <a:pPr marL="628650" lvl="1" indent="-171450" algn="l" rtl="0">
              <a:spcBef>
                <a:spcPts val="0"/>
              </a:spcBef>
              <a:spcAft>
                <a:spcPts val="0"/>
              </a:spcAft>
              <a:buClr>
                <a:schemeClr val="dk1"/>
              </a:buClr>
              <a:buSzPts val="1200"/>
              <a:buFont typeface="Arial"/>
              <a:buChar char="•"/>
            </a:pPr>
            <a:r>
              <a:rPr lang="en-US"/>
              <a:t>Think about “what should we be ready to do given particular forecasts?”</a:t>
            </a:r>
            <a:endParaRPr/>
          </a:p>
          <a:p>
            <a:pPr marL="171450" lvl="0" indent="-171450" algn="l" rtl="0">
              <a:spcBef>
                <a:spcPts val="0"/>
              </a:spcBef>
              <a:spcAft>
                <a:spcPts val="0"/>
              </a:spcAft>
              <a:buClr>
                <a:schemeClr val="dk1"/>
              </a:buClr>
              <a:buSzPts val="1200"/>
              <a:buFont typeface="Arial"/>
              <a:buChar char="•"/>
            </a:pPr>
            <a:r>
              <a:rPr lang="en-US"/>
              <a:t>We discussed different forecasting tools that are available for different periods of time into the future (ie forecast window or lead time)</a:t>
            </a:r>
            <a:endParaRPr/>
          </a:p>
          <a:p>
            <a:pPr marL="171450" lvl="0" indent="-171450" algn="l" rtl="0">
              <a:spcBef>
                <a:spcPts val="0"/>
              </a:spcBef>
              <a:spcAft>
                <a:spcPts val="0"/>
              </a:spcAft>
              <a:buClr>
                <a:schemeClr val="dk1"/>
              </a:buClr>
              <a:buSzPts val="1200"/>
              <a:buFont typeface="Arial"/>
              <a:buChar char="•"/>
            </a:pPr>
            <a:r>
              <a:rPr lang="en-US"/>
              <a:t>At longer timeframes, such as 1-3 months out, agencies can monitor seasonal wildfire outlooks and start/refine event-specific trigger points, update air quality communication protocols, and coordinate with local emergency management.</a:t>
            </a:r>
            <a:endParaRPr/>
          </a:p>
          <a:p>
            <a:pPr marL="171450" lvl="0" indent="-171450" algn="l" rtl="0">
              <a:spcBef>
                <a:spcPts val="0"/>
              </a:spcBef>
              <a:spcAft>
                <a:spcPts val="0"/>
              </a:spcAft>
              <a:buClr>
                <a:schemeClr val="dk1"/>
              </a:buClr>
              <a:buSzPts val="1200"/>
              <a:buFont typeface="Arial"/>
              <a:buChar char="•"/>
            </a:pPr>
            <a:r>
              <a:rPr lang="en-US"/>
              <a:t>10 days out, certain forecasts become more confident, and agencies can continue checking localized fire weather outlooks, alert staff to increased readiness, and prepare public messaging templates</a:t>
            </a:r>
            <a:endParaRPr/>
          </a:p>
          <a:p>
            <a:pPr marL="171450" lvl="0" indent="-171450" algn="l" rtl="0">
              <a:spcBef>
                <a:spcPts val="0"/>
              </a:spcBef>
              <a:spcAft>
                <a:spcPts val="0"/>
              </a:spcAft>
              <a:buClr>
                <a:schemeClr val="dk1"/>
              </a:buClr>
              <a:buSzPts val="1200"/>
              <a:buFont typeface="Arial"/>
              <a:buChar char="•"/>
            </a:pPr>
            <a:r>
              <a:rPr lang="en-US"/>
              <a:t>1-3 days out agencies can coordinate with public health officials and start to stockpile PPE.</a:t>
            </a:r>
            <a:endParaRPr/>
          </a:p>
          <a:p>
            <a:pPr marL="171450" lvl="0" indent="-171450" algn="l" rtl="0">
              <a:spcBef>
                <a:spcPts val="0"/>
              </a:spcBef>
              <a:spcAft>
                <a:spcPts val="0"/>
              </a:spcAft>
              <a:buClr>
                <a:schemeClr val="dk1"/>
              </a:buClr>
              <a:buSzPts val="1200"/>
              <a:buFont typeface="Arial"/>
              <a:buChar char="•"/>
            </a:pPr>
            <a:r>
              <a:rPr lang="en-US"/>
              <a:t>In the hours before, given conditions that warrant, activate air quality monitoring inside/outside and issue real-time alerts to all staff/attendees. </a:t>
            </a:r>
            <a:endParaRPr/>
          </a:p>
          <a:p>
            <a:pPr marL="171450" lvl="0"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Sources: </a:t>
            </a:r>
            <a:endParaRPr/>
          </a:p>
          <a:p>
            <a:pPr marL="0" lvl="0" indent="0" algn="l" rtl="0">
              <a:spcBef>
                <a:spcPts val="0"/>
              </a:spcBef>
              <a:spcAft>
                <a:spcPts val="0"/>
              </a:spcAft>
              <a:buClr>
                <a:schemeClr val="dk1"/>
              </a:buClr>
              <a:buSzPts val="1200"/>
              <a:buFont typeface="Arial"/>
              <a:buNone/>
            </a:pPr>
            <a:r>
              <a:rPr lang="en-US"/>
              <a:t>LA Metro Special Event Transportation – Guidance and Opportunities (SetGo) Playbook: https://aptapassengertransport.com/la-metro-setgo-playbook-helps-agencies-plan-for-mega-events/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1: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21: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i="1"/>
              <a:t>Photo: Severe storm in New York delays Yankees-Mets Subway Series matchup (June 2024)</a:t>
            </a:r>
            <a:endParaRPr/>
          </a:p>
          <a:p>
            <a:pPr marL="0" lvl="0" indent="0" algn="l" rtl="0">
              <a:spcBef>
                <a:spcPts val="0"/>
              </a:spcBef>
              <a:spcAft>
                <a:spcPts val="0"/>
              </a:spcAft>
              <a:buNone/>
            </a:pPr>
            <a:r>
              <a:rPr lang="en-US" i="1"/>
              <a:t>https://thelistwire.usatoday.com/story/news/2024/06/27/storm-new-york-yankees-mets-subway-series-thunderstorm-rain-delay-mlb/80920363007/</a:t>
            </a:r>
            <a:endParaRPr/>
          </a:p>
          <a:p>
            <a:pPr marL="0" lvl="0" indent="0" algn="l" rtl="0">
              <a:spcBef>
                <a:spcPts val="0"/>
              </a:spcBef>
              <a:spcAft>
                <a:spcPts val="0"/>
              </a:spcAft>
              <a:buNone/>
            </a:pPr>
            <a:endParaRPr/>
          </a:p>
          <a:p>
            <a:pPr marL="0" lvl="0" indent="0" algn="l" rtl="0">
              <a:spcBef>
                <a:spcPts val="0"/>
              </a:spcBef>
              <a:spcAft>
                <a:spcPts val="0"/>
              </a:spcAft>
              <a:buNone/>
            </a:pPr>
            <a:r>
              <a:rPr lang="en-US"/>
              <a:t>Goals:</a:t>
            </a:r>
            <a:endParaRPr/>
          </a:p>
          <a:p>
            <a:pPr marL="171450" lvl="0" indent="-171450" algn="l" rtl="0">
              <a:spcBef>
                <a:spcPts val="0"/>
              </a:spcBef>
              <a:spcAft>
                <a:spcPts val="0"/>
              </a:spcAft>
              <a:buClr>
                <a:schemeClr val="dk1"/>
              </a:buClr>
              <a:buSzPts val="1200"/>
              <a:buFont typeface="Arial"/>
              <a:buChar char="•"/>
            </a:pPr>
            <a:r>
              <a:rPr lang="en-US"/>
              <a:t>Engage with peers and discuss personal experience with wildfire smoke and fire-related service disruptions. What did you do? Was your agency prepared?</a:t>
            </a:r>
            <a:endParaRPr/>
          </a:p>
          <a:p>
            <a:pPr marL="171450" lvl="0" indent="-171450" algn="l" rtl="0">
              <a:spcBef>
                <a:spcPts val="0"/>
              </a:spcBef>
              <a:spcAft>
                <a:spcPts val="0"/>
              </a:spcAft>
              <a:buClr>
                <a:schemeClr val="dk1"/>
              </a:buClr>
              <a:buSzPts val="1200"/>
              <a:buFont typeface="Arial"/>
              <a:buChar char="•"/>
            </a:pPr>
            <a:r>
              <a:rPr lang="en-US"/>
              <a:t>Peer learning, identify common pain points, and set the stage for the preparedness strategies later in the course</a:t>
            </a:r>
            <a:endParaRPr/>
          </a:p>
          <a:p>
            <a:pPr marL="171450" lvl="0" indent="-171450" algn="l" rtl="0">
              <a:spcBef>
                <a:spcPts val="0"/>
              </a:spcBef>
              <a:spcAft>
                <a:spcPts val="0"/>
              </a:spcAft>
              <a:buClr>
                <a:schemeClr val="dk1"/>
              </a:buClr>
              <a:buSzPts val="1200"/>
              <a:buFont typeface="Arial"/>
              <a:buChar char="•"/>
            </a:pPr>
            <a:r>
              <a:rPr lang="en-US"/>
              <a:t>Identify large event factors – surge, bottlenecks, messaging</a:t>
            </a:r>
            <a:endParaRPr/>
          </a:p>
          <a:p>
            <a:pPr marL="171450" lvl="0" indent="-171450" algn="l" rtl="0">
              <a:spcBef>
                <a:spcPts val="0"/>
              </a:spcBef>
              <a:spcAft>
                <a:spcPts val="0"/>
              </a:spcAft>
              <a:buClr>
                <a:schemeClr val="dk1"/>
              </a:buClr>
              <a:buSzPts val="1200"/>
              <a:buFont typeface="Arial"/>
              <a:buChar char="•"/>
            </a:pPr>
            <a:r>
              <a:rPr lang="en-US"/>
              <a:t>Bring the group back together and ask for people to provide a brief read-out from their group. </a:t>
            </a:r>
            <a:endParaRPr/>
          </a:p>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22: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22: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a:t>Objective: understand how wildfire hazards affect rail systems and service continuity, with emphasis on urban rail/WUI environments and the added consequence of serving large stadium venues.</a:t>
            </a:r>
            <a:endParaRPr/>
          </a:p>
          <a:p>
            <a:pPr marL="0" lvl="0" indent="0" algn="l" rtl="0">
              <a:spcBef>
                <a:spcPts val="0"/>
              </a:spcBef>
              <a:spcAft>
                <a:spcPts val="0"/>
              </a:spcAft>
              <a:buNone/>
            </a:pPr>
            <a:endParaRPr/>
          </a:p>
          <a:p>
            <a:pPr marL="171450" lvl="0" indent="-171450" algn="l" rtl="0">
              <a:spcBef>
                <a:spcPts val="0"/>
              </a:spcBef>
              <a:spcAft>
                <a:spcPts val="0"/>
              </a:spcAft>
              <a:buClr>
                <a:schemeClr val="dk1"/>
              </a:buClr>
              <a:buSzPts val="1200"/>
              <a:buFont typeface="Arial"/>
              <a:buChar char="•"/>
            </a:pPr>
            <a:r>
              <a:rPr lang="en-US"/>
              <a:t>This module discusses what makes rail infrastructure sensitive to the impacts of wildfire and how direct impacts can lead to operational challenges (scheduling, crowd management, and health and safety)</a:t>
            </a:r>
            <a:endParaRPr/>
          </a:p>
          <a:p>
            <a:pPr marL="628650" lvl="1" indent="-171450" algn="l" rtl="0">
              <a:spcBef>
                <a:spcPts val="0"/>
              </a:spcBef>
              <a:spcAft>
                <a:spcPts val="0"/>
              </a:spcAft>
              <a:buClr>
                <a:schemeClr val="dk1"/>
              </a:buClr>
              <a:buSzPts val="1200"/>
              <a:buFont typeface="Arial"/>
              <a:buChar char="•"/>
            </a:pPr>
            <a:r>
              <a:rPr lang="en-US"/>
              <a:t>We will dive into the two way risk relationship between rail infrastructure and wildfire (wildfire risk to and risk from)</a:t>
            </a:r>
            <a:endParaRPr/>
          </a:p>
          <a:p>
            <a:pPr marL="628650" lvl="1" indent="-171450" algn="l" rtl="0">
              <a:spcBef>
                <a:spcPts val="0"/>
              </a:spcBef>
              <a:spcAft>
                <a:spcPts val="0"/>
              </a:spcAft>
              <a:buClr>
                <a:schemeClr val="dk1"/>
              </a:buClr>
              <a:buSzPts val="1200"/>
              <a:buFont typeface="Arial"/>
              <a:buChar char="•"/>
            </a:pPr>
            <a:r>
              <a:rPr lang="en-US"/>
              <a:t>We will explore what characteristics of the rail system are sensitive to wildfire (and extreme fire weather – which includes an extreme heat component), as well as the downstream effects of a wildfire on operations (especially during surge conditions)</a:t>
            </a:r>
            <a:endParaRPr/>
          </a:p>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23: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23: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We will discuss three primary wildfire risks relevant to the rail system – these include:</a:t>
            </a:r>
            <a:endParaRPr/>
          </a:p>
          <a:p>
            <a:pPr marL="628650" lvl="1" indent="-171450" algn="l" rtl="0">
              <a:spcBef>
                <a:spcPts val="0"/>
              </a:spcBef>
              <a:spcAft>
                <a:spcPts val="0"/>
              </a:spcAft>
              <a:buClr>
                <a:schemeClr val="dk1"/>
              </a:buClr>
              <a:buSzPts val="1200"/>
              <a:buFont typeface="Arial"/>
              <a:buChar char="•"/>
            </a:pPr>
            <a:r>
              <a:rPr lang="en-US"/>
              <a:t>Tracks and rail components (wooden ties and bridges, metal/steel rails warping in extreme heat)</a:t>
            </a:r>
            <a:endParaRPr/>
          </a:p>
          <a:p>
            <a:pPr marL="628650" lvl="1" indent="-171450" algn="l" rtl="0">
              <a:spcBef>
                <a:spcPts val="0"/>
              </a:spcBef>
              <a:spcAft>
                <a:spcPts val="0"/>
              </a:spcAft>
              <a:buClr>
                <a:schemeClr val="dk1"/>
              </a:buClr>
              <a:buSzPts val="1200"/>
              <a:buFont typeface="Arial"/>
              <a:buChar char="•"/>
            </a:pPr>
            <a:r>
              <a:rPr lang="en-US"/>
              <a:t>Electrical systems and electrified rail (catenary lines melting/sagging, overheating electrical equipment)</a:t>
            </a:r>
            <a:endParaRPr/>
          </a:p>
          <a:p>
            <a:pPr marL="628650" lvl="1" indent="-171450" algn="l" rtl="0">
              <a:spcBef>
                <a:spcPts val="0"/>
              </a:spcBef>
              <a:spcAft>
                <a:spcPts val="0"/>
              </a:spcAft>
              <a:buClr>
                <a:schemeClr val="dk1"/>
              </a:buClr>
              <a:buSzPts val="1200"/>
              <a:buFont typeface="Arial"/>
              <a:buChar char="•"/>
            </a:pPr>
            <a:r>
              <a:rPr lang="en-US"/>
              <a:t>Indirect impacts: power outages, damage to cell towers and comms that interrupts service, ashfall on equipment can damage it</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Sources:</a:t>
            </a:r>
            <a:endParaRPr/>
          </a:p>
          <a:p>
            <a:pPr marL="0" lvl="0" indent="0" algn="l" rtl="0">
              <a:spcBef>
                <a:spcPts val="0"/>
              </a:spcBef>
              <a:spcAft>
                <a:spcPts val="0"/>
              </a:spcAft>
              <a:buClr>
                <a:schemeClr val="dk1"/>
              </a:buClr>
              <a:buSzPts val="1200"/>
              <a:buFont typeface="Arial"/>
              <a:buNone/>
            </a:pPr>
            <a:r>
              <a:rPr lang="en-US"/>
              <a:t>Los Angeles County Climate Vulnerability Assessment: https://ceo.lacounty.gov/wp-content/uploads/2021/10/LA-County-Climate-Vulnerability-Assessment-1.pdf</a:t>
            </a:r>
            <a:endParaRPr/>
          </a:p>
          <a:p>
            <a:pPr marL="0" lvl="0" indent="0" algn="l" rtl="0">
              <a:spcBef>
                <a:spcPts val="0"/>
              </a:spcBef>
              <a:spcAft>
                <a:spcPts val="0"/>
              </a:spcAft>
              <a:buClr>
                <a:schemeClr val="dk1"/>
              </a:buClr>
              <a:buSzPts val="1200"/>
              <a:buFont typeface="Arial"/>
              <a:buNone/>
            </a:pPr>
            <a:r>
              <a:rPr lang="en-US"/>
              <a:t>Los Angeles County Metropolitan Transportation Authority Climate Action and Adaptation Plan: https://libraryarchives.metro.net/DB_Attachments/2019-0489_Attachment_A_Draft_Final_2019_CAAP.pdf</a:t>
            </a:r>
            <a:endParaRPr/>
          </a:p>
          <a:p>
            <a:pPr marL="0" lvl="0" indent="0" algn="l" rtl="0">
              <a:spcBef>
                <a:spcPts val="0"/>
              </a:spcBef>
              <a:spcAft>
                <a:spcPts val="0"/>
              </a:spcAft>
              <a:buClr>
                <a:schemeClr val="dk1"/>
              </a:buClr>
              <a:buSzPts val="1200"/>
              <a:buFont typeface="Arial"/>
              <a:buNone/>
            </a:pPr>
            <a:r>
              <a:rPr lang="en-US"/>
              <a:t>Federal Transit Administration Sound Transit Climate Risk Reduction Project: https://rosap.ntl.bts.gov/view/dot/29294/dot_29294_DS1.pdf</a:t>
            </a:r>
            <a:endParaRPr/>
          </a:p>
          <a:p>
            <a:pPr marL="0" lvl="0" indent="0" algn="l" rtl="0">
              <a:spcBef>
                <a:spcPts val="0"/>
              </a:spcBef>
              <a:spcAft>
                <a:spcPts val="0"/>
              </a:spcAft>
              <a:buNone/>
            </a:pPr>
            <a:r>
              <a:rPr lang="en-US"/>
              <a:t>Santa Clara Valley Transportation Authority Climate Action and Adaptation Plan: Appendix D Climate Vulnerability Assessment and Adaptation Analysis: https://www.vta.org/sites/default/files/documents/2020-06/Appendix%20D%20Climate%20Vulnerability%20Assessment%20and%20Adaptation%20Analysis.pdf</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24: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p24: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i="1"/>
              <a:t>Photo credit: https://rstrackinc.com/which-railroad-ties-to-use/</a:t>
            </a:r>
            <a:endParaRPr/>
          </a:p>
          <a:p>
            <a:pPr marL="0" lvl="0" indent="0" algn="l" rtl="0">
              <a:spcBef>
                <a:spcPts val="0"/>
              </a:spcBef>
              <a:spcAft>
                <a:spcPts val="0"/>
              </a:spcAft>
              <a:buNone/>
            </a:pPr>
            <a:endParaRPr sz="1200" b="0" i="1" u="none" strike="noStrike">
              <a:solidFill>
                <a:schemeClr val="dk1"/>
              </a:solidFill>
              <a:latin typeface="Arial"/>
              <a:ea typeface="Arial"/>
              <a:cs typeface="Arial"/>
              <a:sym typeface="Arial"/>
            </a:endParaRPr>
          </a:p>
          <a:p>
            <a:pPr marL="171450" lvl="0" indent="-171450" algn="l" rtl="0">
              <a:spcBef>
                <a:spcPts val="0"/>
              </a:spcBef>
              <a:spcAft>
                <a:spcPts val="0"/>
              </a:spcAft>
              <a:buClr>
                <a:schemeClr val="dk1"/>
              </a:buClr>
              <a:buSzPts val="1200"/>
              <a:buFont typeface="Arial"/>
              <a:buChar char="•"/>
            </a:pPr>
            <a:r>
              <a:rPr lang="en-US" sz="1200" b="0" i="0" u="none" strike="noStrike">
                <a:solidFill>
                  <a:schemeClr val="dk1"/>
                </a:solidFill>
                <a:latin typeface="Arial"/>
                <a:ea typeface="Arial"/>
                <a:cs typeface="Arial"/>
                <a:sym typeface="Arial"/>
              </a:rPr>
              <a:t>This slide highlights how wildfire and extreme heat can affect the physical rail.</a:t>
            </a:r>
            <a:endParaRPr/>
          </a:p>
          <a:p>
            <a:pPr marL="171450" lvl="0" indent="-171450" algn="l" rtl="0">
              <a:spcBef>
                <a:spcPts val="0"/>
              </a:spcBef>
              <a:spcAft>
                <a:spcPts val="0"/>
              </a:spcAft>
              <a:buClr>
                <a:schemeClr val="dk1"/>
              </a:buClr>
              <a:buSzPts val="1200"/>
              <a:buFont typeface="Arial"/>
              <a:buChar char="•"/>
            </a:pPr>
            <a:r>
              <a:rPr lang="en-US" sz="1200" b="0" i="0" u="none" strike="noStrike">
                <a:solidFill>
                  <a:schemeClr val="dk1"/>
                </a:solidFill>
                <a:latin typeface="Arial"/>
                <a:ea typeface="Arial"/>
                <a:cs typeface="Arial"/>
                <a:sym typeface="Arial"/>
              </a:rPr>
              <a:t>Rail assets are exposed to both direct fire impacts and heat-related stress.</a:t>
            </a:r>
            <a:endParaRPr/>
          </a:p>
          <a:p>
            <a:pPr marL="171450" lvl="0" indent="-171450" algn="l" rtl="0">
              <a:spcBef>
                <a:spcPts val="0"/>
              </a:spcBef>
              <a:spcAft>
                <a:spcPts val="0"/>
              </a:spcAft>
              <a:buClr>
                <a:schemeClr val="dk1"/>
              </a:buClr>
              <a:buSzPts val="1200"/>
              <a:buFont typeface="Arial"/>
              <a:buChar char="•"/>
            </a:pPr>
            <a:r>
              <a:rPr lang="en-US" sz="1200" b="0" i="0" u="none" strike="noStrike">
                <a:solidFill>
                  <a:schemeClr val="dk1"/>
                </a:solidFill>
                <a:latin typeface="Arial"/>
                <a:ea typeface="Arial"/>
                <a:cs typeface="Arial"/>
                <a:sym typeface="Arial"/>
              </a:rPr>
              <a:t>Direct flame contact and radiant heat can damage combustible components, especially wooden rail ties, bridges, and nearby vegetation.</a:t>
            </a:r>
            <a:endParaRPr/>
          </a:p>
          <a:p>
            <a:pPr marL="171450" lvl="0" indent="-171450" algn="l" rtl="0">
              <a:spcBef>
                <a:spcPts val="0"/>
              </a:spcBef>
              <a:spcAft>
                <a:spcPts val="0"/>
              </a:spcAft>
              <a:buClr>
                <a:schemeClr val="dk1"/>
              </a:buClr>
              <a:buSzPts val="1200"/>
              <a:buFont typeface="Arial"/>
              <a:buChar char="•"/>
            </a:pPr>
            <a:r>
              <a:rPr lang="en-US" sz="1200" b="0" i="0" u="none" strike="noStrike">
                <a:solidFill>
                  <a:schemeClr val="dk1"/>
                </a:solidFill>
                <a:latin typeface="Arial"/>
                <a:ea typeface="Arial"/>
                <a:cs typeface="Arial"/>
                <a:sym typeface="Arial"/>
              </a:rPr>
              <a:t>Poorly maintained fuels along the right-of-way can allow fire to spread toward or away from track areas.</a:t>
            </a:r>
            <a:endParaRPr/>
          </a:p>
          <a:p>
            <a:pPr marL="171450" lvl="0" indent="-171450" algn="l" rtl="0">
              <a:spcBef>
                <a:spcPts val="0"/>
              </a:spcBef>
              <a:spcAft>
                <a:spcPts val="0"/>
              </a:spcAft>
              <a:buClr>
                <a:schemeClr val="dk1"/>
              </a:buClr>
              <a:buSzPts val="1200"/>
              <a:buFont typeface="Arial"/>
              <a:buChar char="•"/>
            </a:pPr>
            <a:r>
              <a:rPr lang="en-US" sz="1200" b="0" i="0" u="none" strike="noStrike">
                <a:solidFill>
                  <a:schemeClr val="dk1"/>
                </a:solidFill>
                <a:latin typeface="Arial"/>
                <a:ea typeface="Arial"/>
                <a:cs typeface="Arial"/>
                <a:sym typeface="Arial"/>
              </a:rPr>
              <a:t>Extreme heat can cause rails to expand, kink, warp, or buckle.</a:t>
            </a:r>
            <a:endParaRPr/>
          </a:p>
          <a:p>
            <a:pPr marL="171450" lvl="0" indent="-171450" algn="l" rtl="0">
              <a:spcBef>
                <a:spcPts val="0"/>
              </a:spcBef>
              <a:spcAft>
                <a:spcPts val="0"/>
              </a:spcAft>
              <a:buClr>
                <a:schemeClr val="dk1"/>
              </a:buClr>
              <a:buSzPts val="1200"/>
              <a:buFont typeface="Arial"/>
              <a:buChar char="•"/>
            </a:pPr>
            <a:r>
              <a:rPr lang="en-US" sz="1200" b="0" i="0" u="none" strike="noStrike">
                <a:solidFill>
                  <a:schemeClr val="dk1"/>
                </a:solidFill>
                <a:latin typeface="Arial"/>
                <a:ea typeface="Arial"/>
                <a:cs typeface="Arial"/>
                <a:sym typeface="Arial"/>
              </a:rPr>
              <a:t>Heat-related track deformities are often called sun kinks and can create derailment risks if not identified and managed.</a:t>
            </a:r>
            <a:endParaRPr/>
          </a:p>
          <a:p>
            <a:pPr marL="171450" lvl="0" indent="-171450" algn="l" rtl="0">
              <a:spcBef>
                <a:spcPts val="0"/>
              </a:spcBef>
              <a:spcAft>
                <a:spcPts val="0"/>
              </a:spcAft>
              <a:buClr>
                <a:schemeClr val="dk1"/>
              </a:buClr>
              <a:buSzPts val="1200"/>
              <a:buFont typeface="Arial"/>
              <a:buChar char="•"/>
            </a:pPr>
            <a:r>
              <a:rPr lang="en-US" sz="1200" b="0" i="0" u="none" strike="noStrike">
                <a:solidFill>
                  <a:schemeClr val="dk1"/>
                </a:solidFill>
                <a:latin typeface="Arial"/>
                <a:ea typeface="Arial"/>
                <a:cs typeface="Arial"/>
                <a:sym typeface="Arial"/>
              </a:rPr>
              <a:t>Rail buckling can lead to speed restrictions, increased inspections, repairs, service delays, or temporary closures.</a:t>
            </a:r>
            <a:endParaRPr/>
          </a:p>
          <a:p>
            <a:pPr marL="171450" lvl="0" indent="-171450" algn="l" rtl="0">
              <a:spcBef>
                <a:spcPts val="0"/>
              </a:spcBef>
              <a:spcAft>
                <a:spcPts val="0"/>
              </a:spcAft>
              <a:buClr>
                <a:schemeClr val="dk1"/>
              </a:buClr>
              <a:buSzPts val="1200"/>
              <a:buFont typeface="Arial"/>
              <a:buChar char="•"/>
            </a:pPr>
            <a:r>
              <a:rPr lang="en-US" sz="1200" b="0" i="0" u="none" strike="noStrike">
                <a:solidFill>
                  <a:schemeClr val="dk1"/>
                </a:solidFill>
                <a:latin typeface="Arial"/>
                <a:ea typeface="Arial"/>
                <a:cs typeface="Arial"/>
                <a:sym typeface="Arial"/>
              </a:rPr>
              <a:t>Heat can also stress supporting components, including ties, ballast, rail anchors, expansion joints, and special trackwork.</a:t>
            </a:r>
            <a:endParaRPr/>
          </a:p>
          <a:p>
            <a:pPr marL="171450" lvl="0" indent="-171450" algn="l" rtl="0">
              <a:spcBef>
                <a:spcPts val="0"/>
              </a:spcBef>
              <a:spcAft>
                <a:spcPts val="0"/>
              </a:spcAft>
              <a:buClr>
                <a:schemeClr val="dk1"/>
              </a:buClr>
              <a:buSzPts val="1200"/>
              <a:buFont typeface="Arial"/>
              <a:buChar char="•"/>
            </a:pPr>
            <a:r>
              <a:rPr lang="en-US" sz="1200" b="0" i="0" u="none" strike="noStrike">
                <a:solidFill>
                  <a:schemeClr val="dk1"/>
                </a:solidFill>
                <a:latin typeface="Arial"/>
                <a:ea typeface="Arial"/>
                <a:cs typeface="Arial"/>
                <a:sym typeface="Arial"/>
              </a:rPr>
              <a:t>Transportation agency assessments show that exposed, at-grade, aboveground, and high-sun areas may be more sensitive to heat-related track impacts.</a:t>
            </a:r>
            <a:endParaRPr/>
          </a:p>
          <a:p>
            <a:pPr marL="171450" lvl="0" indent="-171450" algn="l" rtl="0">
              <a:spcBef>
                <a:spcPts val="0"/>
              </a:spcBef>
              <a:spcAft>
                <a:spcPts val="0"/>
              </a:spcAft>
              <a:buClr>
                <a:schemeClr val="dk1"/>
              </a:buClr>
              <a:buSzPts val="1200"/>
              <a:buFont typeface="Arial"/>
              <a:buChar char="•"/>
            </a:pPr>
            <a:r>
              <a:rPr lang="en-US" sz="1200" b="0" i="0" u="none" strike="noStrike">
                <a:solidFill>
                  <a:schemeClr val="dk1"/>
                </a:solidFill>
                <a:latin typeface="Arial"/>
                <a:ea typeface="Arial"/>
                <a:cs typeface="Arial"/>
                <a:sym typeface="Arial"/>
              </a:rPr>
              <a:t>During a stadium event, even a localized track issue can have larger consequences because of high passenger volumes and limited tolerance for delay.</a:t>
            </a:r>
            <a:endParaRPr/>
          </a:p>
          <a:p>
            <a:pPr marL="0" lvl="0" indent="0" algn="l" rtl="0">
              <a:spcBef>
                <a:spcPts val="0"/>
              </a:spcBef>
              <a:spcAft>
                <a:spcPts val="0"/>
              </a:spcAft>
              <a:buClr>
                <a:schemeClr val="dk1"/>
              </a:buClr>
              <a:buSzPts val="1200"/>
              <a:buFont typeface="Arial"/>
              <a:buNone/>
            </a:pPr>
            <a:endParaRPr sz="1200" b="0" i="0" u="none" strike="noStrike">
              <a:solidFill>
                <a:schemeClr val="dk1"/>
              </a:solidFill>
              <a:latin typeface="Arial"/>
              <a:ea typeface="Arial"/>
              <a:cs typeface="Arial"/>
              <a:sym typeface="Arial"/>
            </a:endParaRPr>
          </a:p>
          <a:p>
            <a:pPr marL="0" lvl="0" indent="0" algn="l" rtl="0">
              <a:spcBef>
                <a:spcPts val="0"/>
              </a:spcBef>
              <a:spcAft>
                <a:spcPts val="0"/>
              </a:spcAft>
              <a:buClr>
                <a:schemeClr val="dk1"/>
              </a:buClr>
              <a:buSzPts val="1200"/>
              <a:buFont typeface="Arial"/>
              <a:buNone/>
            </a:pPr>
            <a:r>
              <a:rPr lang="en-US"/>
              <a:t>Sources:</a:t>
            </a:r>
            <a:endParaRPr/>
          </a:p>
          <a:p>
            <a:pPr marL="0" lvl="0" indent="0" algn="l" rtl="0">
              <a:spcBef>
                <a:spcPts val="0"/>
              </a:spcBef>
              <a:spcAft>
                <a:spcPts val="0"/>
              </a:spcAft>
              <a:buClr>
                <a:schemeClr val="dk1"/>
              </a:buClr>
              <a:buSzPts val="1200"/>
              <a:buFont typeface="Arial"/>
              <a:buNone/>
            </a:pPr>
            <a:r>
              <a:rPr lang="en-US"/>
              <a:t>Los Angeles County Climate Vulnerability Assessment: https://ceo.lacounty.gov/wp-content/uploads/2021/10/LA-County-Climate-Vulnerability-Assessment-1.pdf</a:t>
            </a:r>
            <a:endParaRPr/>
          </a:p>
          <a:p>
            <a:pPr marL="0" lvl="0" indent="0" algn="l" rtl="0">
              <a:spcBef>
                <a:spcPts val="0"/>
              </a:spcBef>
              <a:spcAft>
                <a:spcPts val="0"/>
              </a:spcAft>
              <a:buClr>
                <a:schemeClr val="dk1"/>
              </a:buClr>
              <a:buSzPts val="1200"/>
              <a:buFont typeface="Arial"/>
              <a:buNone/>
            </a:pPr>
            <a:r>
              <a:rPr lang="en-US"/>
              <a:t>Los Angeles County Metropolitan Transportation Authority Climate Action and Adaptation Plan: https://libraryarchives.metro.net/DB_Attachments/2019-0489_Attachment_A_Draft_Final_2019_CAAP.pdf</a:t>
            </a:r>
            <a:endParaRPr/>
          </a:p>
          <a:p>
            <a:pPr marL="0" lvl="0" indent="0" algn="l" rtl="0">
              <a:spcBef>
                <a:spcPts val="0"/>
              </a:spcBef>
              <a:spcAft>
                <a:spcPts val="0"/>
              </a:spcAft>
              <a:buClr>
                <a:schemeClr val="dk1"/>
              </a:buClr>
              <a:buSzPts val="1200"/>
              <a:buFont typeface="Arial"/>
              <a:buNone/>
            </a:pPr>
            <a:r>
              <a:rPr lang="en-US"/>
              <a:t>Federal Transit Administration Sound Transit Climate Risk Reduction Project: https://rosap.ntl.bts.gov/view/dot/29294/dot_29294_DS1.pdf</a:t>
            </a:r>
            <a:endParaRPr/>
          </a:p>
          <a:p>
            <a:pPr marL="0" lvl="0" indent="0" algn="l" rtl="0">
              <a:spcBef>
                <a:spcPts val="0"/>
              </a:spcBef>
              <a:spcAft>
                <a:spcPts val="0"/>
              </a:spcAft>
              <a:buNone/>
            </a:pPr>
            <a:r>
              <a:rPr lang="en-US"/>
              <a:t>Santa Clara Valley Transportation Authority Climate Action and Adaptation Plan: Appendix D Climate Vulnerability Assessment and Adaptation Analysis: https://www.vta.org/sites/default/files/documents/2020-06/Appendix%20D%20Climate%20Vulnerability%20Assessment%20and%20Adaptation%20Analysis.pdf</a:t>
            </a:r>
            <a:endParaRPr/>
          </a:p>
          <a:p>
            <a:pPr marL="0" lvl="0" indent="0" algn="l" rtl="0">
              <a:spcBef>
                <a:spcPts val="0"/>
              </a:spcBef>
              <a:spcAft>
                <a:spcPts val="0"/>
              </a:spcAft>
              <a:buClr>
                <a:schemeClr val="dk1"/>
              </a:buClr>
              <a:buSzPts val="1200"/>
              <a:buFont typeface="Arial"/>
              <a:buNone/>
            </a:pPr>
            <a:endParaRPr sz="1200" b="0" i="0" u="none" strike="noStrike">
              <a:solidFill>
                <a:schemeClr val="dk1"/>
              </a:solidFill>
              <a:latin typeface="Arial"/>
              <a:ea typeface="Arial"/>
              <a:cs typeface="Arial"/>
              <a:sym typeface="Arial"/>
            </a:endParaRPr>
          </a:p>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25: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25: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i="1"/>
              <a:t>Photo Source: https://www.freightwaves.com/news/is-electrifying-the-freight-rail-network-cost-prohibitive</a:t>
            </a:r>
            <a:endParaRPr/>
          </a:p>
          <a:p>
            <a:pPr marL="0" lvl="0" indent="0" algn="l" rtl="0">
              <a:spcBef>
                <a:spcPts val="0"/>
              </a:spcBef>
              <a:spcAft>
                <a:spcPts val="0"/>
              </a:spcAft>
              <a:buNone/>
            </a:pPr>
            <a:endParaRPr/>
          </a:p>
          <a:p>
            <a:pPr marL="171450" lvl="0" indent="-171450" algn="l" rtl="0">
              <a:spcBef>
                <a:spcPts val="0"/>
              </a:spcBef>
              <a:spcAft>
                <a:spcPts val="0"/>
              </a:spcAft>
              <a:buClr>
                <a:schemeClr val="dk1"/>
              </a:buClr>
              <a:buSzPts val="1200"/>
              <a:buFont typeface="Arial"/>
              <a:buChar char="•"/>
            </a:pPr>
            <a:r>
              <a:rPr lang="en-US"/>
              <a:t>Light rail systems are highly dependent on electricity, so wildfire-related power outages can have significant service impacts.</a:t>
            </a:r>
            <a:endParaRPr/>
          </a:p>
          <a:p>
            <a:pPr marL="171450" lvl="0" indent="-171450" algn="l" rtl="0">
              <a:spcBef>
                <a:spcPts val="0"/>
              </a:spcBef>
              <a:spcAft>
                <a:spcPts val="0"/>
              </a:spcAft>
              <a:buClr>
                <a:schemeClr val="dk1"/>
              </a:buClr>
              <a:buSzPts val="1200"/>
              <a:buFont typeface="Arial"/>
              <a:buChar char="•"/>
            </a:pPr>
            <a:r>
              <a:rPr lang="en-US"/>
              <a:t>Extreme heat can affect key electrified rail components, including the overhead catenary system, brakes, track, signal equipment, and traction power systems.</a:t>
            </a:r>
            <a:endParaRPr/>
          </a:p>
          <a:p>
            <a:pPr marL="171450" lvl="0" indent="-171450" algn="l" rtl="0">
              <a:spcBef>
                <a:spcPts val="0"/>
              </a:spcBef>
              <a:spcAft>
                <a:spcPts val="0"/>
              </a:spcAft>
              <a:buClr>
                <a:schemeClr val="dk1"/>
              </a:buClr>
              <a:buSzPts val="1200"/>
              <a:buFont typeface="Arial"/>
              <a:buChar char="•"/>
            </a:pPr>
            <a:r>
              <a:rPr lang="en-US"/>
              <a:t>Heat-related impacts may include catenary sagging, brake system overheating, sun kinks, and equipment failures.</a:t>
            </a:r>
            <a:endParaRPr/>
          </a:p>
          <a:p>
            <a:pPr marL="171450" lvl="0" indent="-171450" algn="l" rtl="0">
              <a:spcBef>
                <a:spcPts val="0"/>
              </a:spcBef>
              <a:spcAft>
                <a:spcPts val="0"/>
              </a:spcAft>
              <a:buClr>
                <a:schemeClr val="dk1"/>
              </a:buClr>
              <a:buSzPts val="1200"/>
              <a:buFont typeface="Arial"/>
              <a:buChar char="•"/>
            </a:pPr>
            <a:r>
              <a:rPr lang="en-US"/>
              <a:t>Wildfires can damage light rail infrastructure by melting catenary lines, burning sensitive equipment, and damaging track work.</a:t>
            </a:r>
            <a:endParaRPr/>
          </a:p>
          <a:p>
            <a:pPr marL="171450" lvl="0" indent="-171450" algn="l" rtl="0">
              <a:spcBef>
                <a:spcPts val="0"/>
              </a:spcBef>
              <a:spcAft>
                <a:spcPts val="0"/>
              </a:spcAft>
              <a:buClr>
                <a:schemeClr val="dk1"/>
              </a:buClr>
              <a:buSzPts val="1200"/>
              <a:buFont typeface="Arial"/>
              <a:buChar char="•"/>
            </a:pPr>
            <a:r>
              <a:rPr lang="en-US"/>
              <a:t>Most of the rail system may not be highly exposed to wildfire, but exposed segments can be high risk.</a:t>
            </a:r>
            <a:endParaRPr/>
          </a:p>
          <a:p>
            <a:pPr marL="171450" lvl="0" indent="-171450" algn="l" rtl="0">
              <a:spcBef>
                <a:spcPts val="0"/>
              </a:spcBef>
              <a:spcAft>
                <a:spcPts val="0"/>
              </a:spcAft>
              <a:buClr>
                <a:schemeClr val="dk1"/>
              </a:buClr>
              <a:buSzPts val="1200"/>
              <a:buFont typeface="Arial"/>
              <a:buChar char="•"/>
            </a:pPr>
            <a:r>
              <a:rPr lang="en-US"/>
              <a:t>Power outages can disrupt rail operations, elevator service at stations, cooling systems, safety systems, and monitoring equipment.</a:t>
            </a:r>
            <a:endParaRPr/>
          </a:p>
          <a:p>
            <a:pPr marL="171450" lvl="0" indent="-171450" algn="l" rtl="0">
              <a:spcBef>
                <a:spcPts val="0"/>
              </a:spcBef>
              <a:spcAft>
                <a:spcPts val="0"/>
              </a:spcAft>
              <a:buClr>
                <a:schemeClr val="dk1"/>
              </a:buClr>
              <a:buSzPts val="1200"/>
              <a:buFont typeface="Arial"/>
              <a:buChar char="•"/>
            </a:pPr>
            <a:r>
              <a:rPr lang="en-US"/>
              <a:t>Signal houses, signal bungalows, small signal boxes, traction power substations, uninterruptible power supply batteries, ticket vending machines, and other naturally ventilated or sun-exposed equipment may be sensitive to heat.</a:t>
            </a:r>
            <a:endParaRPr/>
          </a:p>
          <a:p>
            <a:pPr marL="171450" lvl="0" indent="-171450" algn="l" rtl="0">
              <a:spcBef>
                <a:spcPts val="0"/>
              </a:spcBef>
              <a:spcAft>
                <a:spcPts val="0"/>
              </a:spcAft>
              <a:buClr>
                <a:schemeClr val="dk1"/>
              </a:buClr>
              <a:buSzPts val="1200"/>
              <a:buFont typeface="Arial"/>
              <a:buChar char="•"/>
            </a:pPr>
            <a:r>
              <a:rPr lang="en-US"/>
              <a:t>Loss of power and damage to cell towers can also disrupt communications during and after a wildfire event.</a:t>
            </a:r>
            <a:endParaRPr/>
          </a:p>
          <a:p>
            <a:pPr marL="171450" lvl="0" indent="-171450" algn="l" rtl="0">
              <a:spcBef>
                <a:spcPts val="0"/>
              </a:spcBef>
              <a:spcAft>
                <a:spcPts val="0"/>
              </a:spcAft>
              <a:buClr>
                <a:schemeClr val="dk1"/>
              </a:buClr>
              <a:buSzPts val="1200"/>
              <a:buFont typeface="Arial"/>
              <a:buChar char="•"/>
            </a:pPr>
            <a:r>
              <a:rPr lang="en-US"/>
              <a:t>Expected operational impacts may include more frequent inspections, increased cooling demand, higher maintenance costs, slow orders, short-term cancellations, and service disruptions during repairs.</a:t>
            </a:r>
            <a:endParaRPr/>
          </a:p>
          <a:p>
            <a:pPr marL="171450" lvl="0" indent="-171450" algn="l" rtl="0">
              <a:spcBef>
                <a:spcPts val="0"/>
              </a:spcBef>
              <a:spcAft>
                <a:spcPts val="0"/>
              </a:spcAft>
              <a:buClr>
                <a:schemeClr val="dk1"/>
              </a:buClr>
              <a:buSzPts val="1200"/>
              <a:buFont typeface="Arial"/>
              <a:buChar char="•"/>
            </a:pPr>
            <a:r>
              <a:rPr lang="en-US"/>
              <a:t>Potential adaptation actions include more frequent testing and maintenance, passive cooling measures, increased ventilation, OCS monitoring, OCS set point adjustments, longer guide rods, taller poles, and climate-informed asset management metrics.</a:t>
            </a:r>
            <a:endParaRPr/>
          </a:p>
          <a:p>
            <a:pPr marL="171450" lvl="0"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Sources:</a:t>
            </a:r>
            <a:endParaRPr/>
          </a:p>
          <a:p>
            <a:pPr marL="0" lvl="0" indent="0" algn="l" rtl="0">
              <a:spcBef>
                <a:spcPts val="0"/>
              </a:spcBef>
              <a:spcAft>
                <a:spcPts val="0"/>
              </a:spcAft>
              <a:buClr>
                <a:schemeClr val="dk1"/>
              </a:buClr>
              <a:buSzPts val="1200"/>
              <a:buFont typeface="Arial"/>
              <a:buNone/>
            </a:pPr>
            <a:r>
              <a:rPr lang="en-US"/>
              <a:t>Los Angeles County Climate Vulnerability Assessment: https://ceo.lacounty.gov/wp-content/uploads/2021/10/LA-County-Climate-Vulnerability-Assessment-1.pdf</a:t>
            </a:r>
            <a:endParaRPr/>
          </a:p>
          <a:p>
            <a:pPr marL="0" lvl="0" indent="0" algn="l" rtl="0">
              <a:spcBef>
                <a:spcPts val="0"/>
              </a:spcBef>
              <a:spcAft>
                <a:spcPts val="0"/>
              </a:spcAft>
              <a:buClr>
                <a:schemeClr val="dk1"/>
              </a:buClr>
              <a:buSzPts val="1200"/>
              <a:buFont typeface="Arial"/>
              <a:buNone/>
            </a:pPr>
            <a:r>
              <a:rPr lang="en-US"/>
              <a:t>Los Angeles County Metropolitan Transportation Authority Climate Action and Adaptation Plan: https://libraryarchives.metro.net/DB_Attachments/2019-0489_Attachment_A_Draft_Final_2019_CAAP.pdf</a:t>
            </a:r>
            <a:endParaRPr/>
          </a:p>
          <a:p>
            <a:pPr marL="0" lvl="0" indent="0" algn="l" rtl="0">
              <a:spcBef>
                <a:spcPts val="0"/>
              </a:spcBef>
              <a:spcAft>
                <a:spcPts val="0"/>
              </a:spcAft>
              <a:buClr>
                <a:schemeClr val="dk1"/>
              </a:buClr>
              <a:buSzPts val="1200"/>
              <a:buFont typeface="Arial"/>
              <a:buNone/>
            </a:pPr>
            <a:r>
              <a:rPr lang="en-US"/>
              <a:t>Federal Transit Administration Sound Transit Climate Risk Reduction Project: https://rosap.ntl.bts.gov/view/dot/29294/dot_29294_DS1.pdf</a:t>
            </a:r>
            <a:endParaRPr/>
          </a:p>
          <a:p>
            <a:pPr marL="0" lvl="0" indent="0" algn="l" rtl="0">
              <a:spcBef>
                <a:spcPts val="0"/>
              </a:spcBef>
              <a:spcAft>
                <a:spcPts val="0"/>
              </a:spcAft>
              <a:buNone/>
            </a:pPr>
            <a:r>
              <a:rPr lang="en-US"/>
              <a:t>Santa Clara Valley Transportation Authority Climate Action and Adaptation Plan: Appendix D Climate Vulnerability Assessment and Adaptation Analysis: https://www.vta.org/sites/default/files/documents/2020-06/Appendix%20D%20Climate%20Vulnerability%20Assessment%20and%20Adaptation%20Analysis.pdf</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26: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26: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Wildfire impacts are not limited to direct flame contact. Indirect effects can also disrupt rail operations and passenger safety.</a:t>
            </a:r>
            <a:endParaRPr/>
          </a:p>
          <a:p>
            <a:pPr marL="171450" lvl="0" indent="-171450" algn="l" rtl="0">
              <a:spcBef>
                <a:spcPts val="0"/>
              </a:spcBef>
              <a:spcAft>
                <a:spcPts val="0"/>
              </a:spcAft>
              <a:buClr>
                <a:schemeClr val="dk1"/>
              </a:buClr>
              <a:buSzPts val="1200"/>
              <a:buFont typeface="Arial"/>
              <a:buChar char="•"/>
            </a:pPr>
            <a:r>
              <a:rPr lang="en-US"/>
              <a:t>Extreme heat and Red Flag conditions can trigger Public Safety Power Shutoffs or rolling blackouts.</a:t>
            </a:r>
            <a:endParaRPr/>
          </a:p>
          <a:p>
            <a:pPr marL="171450" lvl="0" indent="-171450" algn="l" rtl="0">
              <a:spcBef>
                <a:spcPts val="0"/>
              </a:spcBef>
              <a:spcAft>
                <a:spcPts val="0"/>
              </a:spcAft>
              <a:buClr>
                <a:schemeClr val="dk1"/>
              </a:buClr>
              <a:buSzPts val="1200"/>
              <a:buFont typeface="Arial"/>
              <a:buChar char="•"/>
            </a:pPr>
            <a:r>
              <a:rPr lang="en-US"/>
              <a:t>Power disruptions may affect emergency lighting, elevators, escalators, public address systems, CCTV systems, and other station systems.</a:t>
            </a:r>
            <a:endParaRPr/>
          </a:p>
          <a:p>
            <a:pPr marL="171450" lvl="0" indent="-171450" algn="l" rtl="0">
              <a:spcBef>
                <a:spcPts val="0"/>
              </a:spcBef>
              <a:spcAft>
                <a:spcPts val="0"/>
              </a:spcAft>
              <a:buClr>
                <a:schemeClr val="dk1"/>
              </a:buClr>
              <a:buSzPts val="1200"/>
              <a:buFont typeface="Arial"/>
              <a:buChar char="•"/>
            </a:pPr>
            <a:r>
              <a:rPr lang="en-US"/>
              <a:t>These impacts are especially important at larger platforms and grade-separated stations where emergency egress may depend on powered systems.</a:t>
            </a:r>
            <a:endParaRPr/>
          </a:p>
          <a:p>
            <a:pPr marL="628650" lvl="1" indent="-171450" algn="l" rtl="0">
              <a:spcBef>
                <a:spcPts val="0"/>
              </a:spcBef>
              <a:spcAft>
                <a:spcPts val="0"/>
              </a:spcAft>
              <a:buClr>
                <a:schemeClr val="dk1"/>
              </a:buClr>
              <a:buSzPts val="1200"/>
              <a:buFont typeface="Arial"/>
              <a:buChar char="•"/>
            </a:pPr>
            <a:r>
              <a:rPr lang="en-US"/>
              <a:t>Loss of power to facilities and charging stations can also ground all-electric fleets.</a:t>
            </a:r>
            <a:endParaRPr/>
          </a:p>
          <a:p>
            <a:pPr marL="171450" lvl="0" indent="-171450" algn="l" rtl="0">
              <a:spcBef>
                <a:spcPts val="0"/>
              </a:spcBef>
              <a:spcAft>
                <a:spcPts val="0"/>
              </a:spcAft>
              <a:buClr>
                <a:schemeClr val="dk1"/>
              </a:buClr>
              <a:buSzPts val="1200"/>
              <a:buFont typeface="Arial"/>
              <a:buChar char="•"/>
            </a:pPr>
            <a:r>
              <a:rPr lang="en-US"/>
              <a:t>Wildfire smoke may affect electrical equipment in cabinets. If traffic signal controllers go down, delays can occur.</a:t>
            </a:r>
            <a:endParaRPr/>
          </a:p>
          <a:p>
            <a:pPr marL="628650" lvl="1" indent="-171450" algn="l" rtl="0">
              <a:spcBef>
                <a:spcPts val="0"/>
              </a:spcBef>
              <a:spcAft>
                <a:spcPts val="0"/>
              </a:spcAft>
              <a:buClr>
                <a:schemeClr val="dk1"/>
              </a:buClr>
              <a:buSzPts val="1200"/>
              <a:buFont typeface="Arial"/>
              <a:buChar char="•"/>
            </a:pPr>
            <a:r>
              <a:rPr lang="en-US"/>
              <a:t>Ash buildup at stations and transit centers can affect equipment performance and require additional cleaning.</a:t>
            </a:r>
            <a:endParaRPr/>
          </a:p>
          <a:p>
            <a:pPr marL="171450" lvl="0" indent="-171450" algn="l" rtl="0">
              <a:spcBef>
                <a:spcPts val="0"/>
              </a:spcBef>
              <a:spcAft>
                <a:spcPts val="0"/>
              </a:spcAft>
              <a:buClr>
                <a:schemeClr val="dk1"/>
              </a:buClr>
              <a:buSzPts val="1200"/>
              <a:buFont typeface="Arial"/>
              <a:buChar char="•"/>
            </a:pPr>
            <a:r>
              <a:rPr lang="en-US"/>
              <a:t>Some rail systems have redundancy for essential rail operations, but backup power may be limited for support buildings or behind-the-scenes operational systems.</a:t>
            </a:r>
            <a:endParaRPr/>
          </a:p>
          <a:p>
            <a:pPr marL="171450" lvl="0" indent="-171450" algn="l" rtl="0">
              <a:spcBef>
                <a:spcPts val="0"/>
              </a:spcBef>
              <a:spcAft>
                <a:spcPts val="0"/>
              </a:spcAft>
              <a:buClr>
                <a:schemeClr val="dk1"/>
              </a:buClr>
              <a:buSzPts val="1200"/>
              <a:buFont typeface="Arial"/>
              <a:buChar char="•"/>
            </a:pPr>
            <a:r>
              <a:rPr lang="en-US"/>
              <a:t>Power outages can also disrupt safety and monitoring equipment at construction sites.</a:t>
            </a:r>
            <a:endParaRPr/>
          </a:p>
          <a:p>
            <a:pPr marL="171450" marR="0" lvl="0" indent="-95250" algn="l" rtl="0">
              <a:lnSpc>
                <a:spcPct val="100000"/>
              </a:lnSpc>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Sources:</a:t>
            </a:r>
            <a:endParaRPr/>
          </a:p>
          <a:p>
            <a:pPr marL="0" lvl="0" indent="0" algn="l" rtl="0">
              <a:spcBef>
                <a:spcPts val="0"/>
              </a:spcBef>
              <a:spcAft>
                <a:spcPts val="0"/>
              </a:spcAft>
              <a:buClr>
                <a:schemeClr val="dk1"/>
              </a:buClr>
              <a:buSzPts val="1200"/>
              <a:buFont typeface="Arial"/>
              <a:buNone/>
            </a:pPr>
            <a:r>
              <a:rPr lang="en-US"/>
              <a:t>Los Angeles County Climate Vulnerability Assessment: https://ceo.lacounty.gov/wp-content/uploads/2021/10/LA-County-Climate-Vulnerability-Assessment-1.pdf</a:t>
            </a:r>
            <a:endParaRPr/>
          </a:p>
          <a:p>
            <a:pPr marL="0" lvl="0" indent="0" algn="l" rtl="0">
              <a:spcBef>
                <a:spcPts val="0"/>
              </a:spcBef>
              <a:spcAft>
                <a:spcPts val="0"/>
              </a:spcAft>
              <a:buClr>
                <a:schemeClr val="dk1"/>
              </a:buClr>
              <a:buSzPts val="1200"/>
              <a:buFont typeface="Arial"/>
              <a:buNone/>
            </a:pPr>
            <a:r>
              <a:rPr lang="en-US"/>
              <a:t>Los Angeles County Metropolitan Transportation Authority Climate Action and Adaptation Plan: https://libraryarchives.metro.net/DB_Attachments/2019-0489_Attachment_A_Draft_Final_2019_CAAP.pdf</a:t>
            </a:r>
            <a:endParaRPr/>
          </a:p>
          <a:p>
            <a:pPr marL="0" lvl="0" indent="0" algn="l" rtl="0">
              <a:spcBef>
                <a:spcPts val="0"/>
              </a:spcBef>
              <a:spcAft>
                <a:spcPts val="0"/>
              </a:spcAft>
              <a:buClr>
                <a:schemeClr val="dk1"/>
              </a:buClr>
              <a:buSzPts val="1200"/>
              <a:buFont typeface="Arial"/>
              <a:buNone/>
            </a:pPr>
            <a:r>
              <a:rPr lang="en-US"/>
              <a:t>Federal Transit Administration Sound Transit Climate Risk Reduction Project: https://rosap.ntl.bts.gov/view/dot/29294/dot_29294_DS1.pdf</a:t>
            </a:r>
            <a:endParaRPr/>
          </a:p>
          <a:p>
            <a:pPr marL="0" lvl="0" indent="0" algn="l" rtl="0">
              <a:spcBef>
                <a:spcPts val="0"/>
              </a:spcBef>
              <a:spcAft>
                <a:spcPts val="0"/>
              </a:spcAft>
              <a:buNone/>
            </a:pPr>
            <a:r>
              <a:rPr lang="en-US"/>
              <a:t>Santa Clara Valley Transportation Authority Climate Action and Adaptation Plan: Appendix D Climate Vulnerability Assessment and Adaptation Analysis: https://www.vta.org/sites/default/files/documents/2020-06/Appendix%20D%20Climate%20Vulnerability%20Assessment%20and%20Adaptation%20Analysis.pdf</a:t>
            </a:r>
            <a:endParaRPr/>
          </a:p>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27: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2" name="Google Shape;402;p27: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This section shifts from infrastructure impacts to how wildfire and smoke conditions can affect day-to-day operations.</a:t>
            </a:r>
            <a:endParaRPr/>
          </a:p>
          <a:p>
            <a:pPr marL="171450" lvl="0" indent="-171450" algn="l" rtl="0">
              <a:spcBef>
                <a:spcPts val="0"/>
              </a:spcBef>
              <a:spcAft>
                <a:spcPts val="0"/>
              </a:spcAft>
              <a:buClr>
                <a:schemeClr val="dk1"/>
              </a:buClr>
              <a:buSzPts val="1200"/>
              <a:buFont typeface="Arial"/>
              <a:buChar char="•"/>
            </a:pPr>
            <a:r>
              <a:rPr lang="en-US"/>
              <a:t>The focus is on what these hazards mean for people, service delivery, and crowd movement.</a:t>
            </a:r>
            <a:endParaRPr/>
          </a:p>
          <a:p>
            <a:pPr marL="171450" lvl="0" indent="-171450" algn="l" rtl="0">
              <a:spcBef>
                <a:spcPts val="0"/>
              </a:spcBef>
              <a:spcAft>
                <a:spcPts val="0"/>
              </a:spcAft>
              <a:buClr>
                <a:schemeClr val="dk1"/>
              </a:buClr>
              <a:buSzPts val="1200"/>
              <a:buFont typeface="Arial"/>
              <a:buChar char="•"/>
            </a:pPr>
            <a:r>
              <a:rPr lang="en-US"/>
              <a:t>First, wildfire smoke can create health risks for passengers and workers, especially people with respiratory conditions or other vulnerabilities.</a:t>
            </a:r>
            <a:endParaRPr/>
          </a:p>
          <a:p>
            <a:pPr marL="171450" lvl="0" indent="-171450" algn="l" rtl="0">
              <a:spcBef>
                <a:spcPts val="0"/>
              </a:spcBef>
              <a:spcAft>
                <a:spcPts val="0"/>
              </a:spcAft>
              <a:buClr>
                <a:schemeClr val="dk1"/>
              </a:buClr>
              <a:buSzPts val="1200"/>
              <a:buFont typeface="Arial"/>
              <a:buChar char="•"/>
            </a:pPr>
            <a:r>
              <a:rPr lang="en-US"/>
              <a:t>Second, wildfire and smoke conditions can create operational challenges, including reduced visibility, service disruptions, re-routing, detours, or cancellations.</a:t>
            </a:r>
            <a:endParaRPr/>
          </a:p>
          <a:p>
            <a:pPr marL="171450" lvl="0" indent="-171450" algn="l" rtl="0">
              <a:spcBef>
                <a:spcPts val="0"/>
              </a:spcBef>
              <a:spcAft>
                <a:spcPts val="0"/>
              </a:spcAft>
              <a:buClr>
                <a:schemeClr val="dk1"/>
              </a:buClr>
              <a:buSzPts val="1200"/>
              <a:buFont typeface="Arial"/>
              <a:buChar char="•"/>
            </a:pPr>
            <a:r>
              <a:rPr lang="en-US"/>
              <a:t>Third, smoke, poor visibility, stress, and service changes can affect crowd safety during station access, transfers, and event egress.</a:t>
            </a:r>
            <a:endParaRPr/>
          </a:p>
          <a:p>
            <a:pPr marL="171450" lvl="0" indent="-171450" algn="l" rtl="0">
              <a:spcBef>
                <a:spcPts val="0"/>
              </a:spcBef>
              <a:spcAft>
                <a:spcPts val="0"/>
              </a:spcAft>
              <a:buClr>
                <a:schemeClr val="dk1"/>
              </a:buClr>
              <a:buSzPts val="1200"/>
              <a:buFont typeface="Arial"/>
              <a:buChar char="•"/>
            </a:pPr>
            <a:r>
              <a:rPr lang="en-US"/>
              <a:t>These impacts are especially important during stadium events because large crowds, fixed event times, and limited travel routes can reduce flexibility.</a:t>
            </a:r>
            <a:endParaRPr/>
          </a:p>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28: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28: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i="1"/>
              <a:t>Photo cred: https://www.statnews.com/2023/06/07/air-quality-canadian-wildfires-protection/</a:t>
            </a:r>
            <a:endParaRPr/>
          </a:p>
          <a:p>
            <a:pPr marL="0" lvl="0" indent="0" algn="l" rtl="0">
              <a:spcBef>
                <a:spcPts val="0"/>
              </a:spcBef>
              <a:spcAft>
                <a:spcPts val="0"/>
              </a:spcAft>
              <a:buNone/>
            </a:pPr>
            <a:endParaRPr/>
          </a:p>
          <a:p>
            <a:pPr marL="171450" lvl="0" indent="-171450" algn="l" rtl="0">
              <a:spcBef>
                <a:spcPts val="0"/>
              </a:spcBef>
              <a:spcAft>
                <a:spcPts val="0"/>
              </a:spcAft>
              <a:buClr>
                <a:schemeClr val="dk1"/>
              </a:buClr>
              <a:buSzPts val="1200"/>
              <a:buFont typeface="Arial"/>
              <a:buChar char="•"/>
            </a:pPr>
            <a:r>
              <a:rPr lang="en-US"/>
              <a:t>Wildfire smoke and extreme heat (a common factor in extreme fire weather) can create health risks for both passengers and employees.</a:t>
            </a:r>
            <a:endParaRPr/>
          </a:p>
          <a:p>
            <a:pPr marL="171450" lvl="0" indent="-171450" algn="l" rtl="0">
              <a:spcBef>
                <a:spcPts val="0"/>
              </a:spcBef>
              <a:spcAft>
                <a:spcPts val="0"/>
              </a:spcAft>
              <a:buClr>
                <a:schemeClr val="dk1"/>
              </a:buClr>
              <a:buSzPts val="1200"/>
              <a:buFont typeface="Arial"/>
              <a:buChar char="•"/>
            </a:pPr>
            <a:r>
              <a:rPr lang="en-US"/>
              <a:t>Smoke can affect air quality in stations, vehicles, and surrounding areas, especially as doors open and close during service.</a:t>
            </a:r>
            <a:endParaRPr/>
          </a:p>
          <a:p>
            <a:pPr marL="171450" lvl="0" indent="-171450" algn="l" rtl="0">
              <a:spcBef>
                <a:spcPts val="0"/>
              </a:spcBef>
              <a:spcAft>
                <a:spcPts val="0"/>
              </a:spcAft>
              <a:buClr>
                <a:schemeClr val="dk1"/>
              </a:buClr>
              <a:buSzPts val="1200"/>
              <a:buFont typeface="Arial"/>
              <a:buChar char="•"/>
            </a:pPr>
            <a:r>
              <a:rPr lang="en-US"/>
              <a:t>HVAC and filtration systems may need more frequent maintenance as smoke and poor air quality increase system demand.</a:t>
            </a:r>
            <a:endParaRPr/>
          </a:p>
          <a:p>
            <a:pPr marL="171450" lvl="0" indent="-171450" algn="l" rtl="0">
              <a:spcBef>
                <a:spcPts val="0"/>
              </a:spcBef>
              <a:spcAft>
                <a:spcPts val="0"/>
              </a:spcAft>
              <a:buClr>
                <a:schemeClr val="dk1"/>
              </a:buClr>
              <a:buSzPts val="1200"/>
              <a:buFont typeface="Arial"/>
              <a:buChar char="•"/>
            </a:pPr>
            <a:r>
              <a:rPr lang="en-US"/>
              <a:t>Riders walking to stations or waiting without shade may face heat-related health impacts or be exposed to wildfire smoke. </a:t>
            </a:r>
            <a:endParaRPr/>
          </a:p>
          <a:p>
            <a:pPr marL="171450" lvl="0" indent="-171450" algn="l" rtl="0">
              <a:spcBef>
                <a:spcPts val="0"/>
              </a:spcBef>
              <a:spcAft>
                <a:spcPts val="0"/>
              </a:spcAft>
              <a:buClr>
                <a:schemeClr val="dk1"/>
              </a:buClr>
              <a:buSzPts val="1200"/>
              <a:buFont typeface="Arial"/>
              <a:buChar char="•"/>
            </a:pPr>
            <a:r>
              <a:rPr lang="en-US"/>
              <a:t>Hazards may have greater impacts on riders with disabilities or access and functional needs, especially those who depend on paratransit.</a:t>
            </a:r>
            <a:endParaRPr/>
          </a:p>
          <a:p>
            <a:pPr marL="171450" lvl="0" indent="-171450" algn="l" rtl="0">
              <a:spcBef>
                <a:spcPts val="0"/>
              </a:spcBef>
              <a:spcAft>
                <a:spcPts val="0"/>
              </a:spcAft>
              <a:buClr>
                <a:schemeClr val="dk1"/>
              </a:buClr>
              <a:buSzPts val="1200"/>
              <a:buFont typeface="Arial"/>
              <a:buChar char="•"/>
            </a:pPr>
            <a:r>
              <a:rPr lang="en-US"/>
              <a:t>Agencies may also see increased requests for paratransit or other support services during hazard events.</a:t>
            </a:r>
            <a:endParaRPr/>
          </a:p>
          <a:p>
            <a:pPr marL="171450" lvl="0" indent="-171450" algn="l" rtl="0">
              <a:spcBef>
                <a:spcPts val="0"/>
              </a:spcBef>
              <a:spcAft>
                <a:spcPts val="0"/>
              </a:spcAft>
              <a:buClr>
                <a:schemeClr val="dk1"/>
              </a:buClr>
              <a:buSzPts val="1200"/>
              <a:buFont typeface="Arial"/>
              <a:buChar char="•"/>
            </a:pPr>
            <a:r>
              <a:rPr lang="en-US"/>
              <a:t>Workforce impacts may include slower outdoor work, heat-related illness, work-related injuries, and challenges reporting to work safely (exposure to wildfire smoke)</a:t>
            </a:r>
            <a:endParaRPr/>
          </a:p>
          <a:p>
            <a:pPr marL="171450" lvl="0" indent="-171450" algn="l" rtl="0">
              <a:spcBef>
                <a:spcPts val="0"/>
              </a:spcBef>
              <a:spcAft>
                <a:spcPts val="0"/>
              </a:spcAft>
              <a:buClr>
                <a:schemeClr val="dk1"/>
              </a:buClr>
              <a:buSzPts val="1200"/>
              <a:buFont typeface="Arial"/>
              <a:buChar char="•"/>
            </a:pPr>
            <a:r>
              <a:rPr lang="en-US"/>
              <a:t>Staff may also face increased stress or difficult interactions with the public during disruptions.</a:t>
            </a:r>
            <a:endParaRPr/>
          </a:p>
          <a:p>
            <a:pPr marL="171450" lvl="0"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Sources:</a:t>
            </a:r>
            <a:endParaRPr/>
          </a:p>
          <a:p>
            <a:pPr marL="0" lvl="0" indent="0" algn="l" rtl="0">
              <a:spcBef>
                <a:spcPts val="0"/>
              </a:spcBef>
              <a:spcAft>
                <a:spcPts val="0"/>
              </a:spcAft>
              <a:buClr>
                <a:schemeClr val="dk1"/>
              </a:buClr>
              <a:buSzPts val="1200"/>
              <a:buFont typeface="Arial"/>
              <a:buNone/>
            </a:pPr>
            <a:r>
              <a:rPr lang="en-US"/>
              <a:t>Los Angeles County Climate Vulnerability Assessment: https://ceo.lacounty.gov/wp-content/uploads/2021/10/LA-County-Climate-Vulnerability-Assessment-1.pdf</a:t>
            </a:r>
            <a:endParaRPr/>
          </a:p>
          <a:p>
            <a:pPr marL="0" lvl="0" indent="0" algn="l" rtl="0">
              <a:spcBef>
                <a:spcPts val="0"/>
              </a:spcBef>
              <a:spcAft>
                <a:spcPts val="0"/>
              </a:spcAft>
              <a:buClr>
                <a:schemeClr val="dk1"/>
              </a:buClr>
              <a:buSzPts val="1200"/>
              <a:buFont typeface="Arial"/>
              <a:buNone/>
            </a:pPr>
            <a:r>
              <a:rPr lang="en-US"/>
              <a:t>Los Angeles County Metropolitan Transportation Authority Climate Action and Adaptation Plan: https://libraryarchives.metro.net/DB_Attachments/2019-0489_Attachment_A_Draft_Final_2019_CAAP.pdf</a:t>
            </a:r>
            <a:endParaRPr/>
          </a:p>
          <a:p>
            <a:pPr marL="0" lvl="0" indent="0" algn="l" rtl="0">
              <a:spcBef>
                <a:spcPts val="0"/>
              </a:spcBef>
              <a:spcAft>
                <a:spcPts val="0"/>
              </a:spcAft>
              <a:buClr>
                <a:schemeClr val="dk1"/>
              </a:buClr>
              <a:buSzPts val="1200"/>
              <a:buFont typeface="Arial"/>
              <a:buNone/>
            </a:pPr>
            <a:r>
              <a:rPr lang="en-US"/>
              <a:t>Federal Transit Administration Sound Transit Climate Risk Reduction Project: https://rosap.ntl.bts.gov/view/dot/29294/dot_29294_DS1.pdf</a:t>
            </a:r>
            <a:endParaRPr/>
          </a:p>
          <a:p>
            <a:pPr marL="0" lvl="0" indent="0" algn="l" rtl="0">
              <a:spcBef>
                <a:spcPts val="0"/>
              </a:spcBef>
              <a:spcAft>
                <a:spcPts val="0"/>
              </a:spcAft>
              <a:buNone/>
            </a:pPr>
            <a:r>
              <a:rPr lang="en-US"/>
              <a:t>Santa Clara Valley Transportation Authority Climate Action and Adaptation Plan: Appendix D Climate Vulnerability Assessment and Adaptation Analysis: https://www.vta.org/sites/default/files/documents/2020-06/Appendix%20D%20Climate%20Vulnerability%20Assessment%20and%20Adaptation%20Analysis.pdf</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29: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p29: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i="1"/>
              <a:t>Photo cred: https://www.amny.com/news/smoke-canadian-wildfires-nyc-days/</a:t>
            </a:r>
            <a:endParaRPr/>
          </a:p>
          <a:p>
            <a:pPr marL="0" lvl="0" indent="0" algn="l" rtl="0">
              <a:spcBef>
                <a:spcPts val="0"/>
              </a:spcBef>
              <a:spcAft>
                <a:spcPts val="0"/>
              </a:spcAft>
              <a:buNone/>
            </a:pPr>
            <a:endParaRPr/>
          </a:p>
          <a:p>
            <a:pPr marL="171450" lvl="0" indent="-171450" algn="l" rtl="0">
              <a:spcBef>
                <a:spcPts val="0"/>
              </a:spcBef>
              <a:spcAft>
                <a:spcPts val="0"/>
              </a:spcAft>
              <a:buClr>
                <a:schemeClr val="dk1"/>
              </a:buClr>
              <a:buSzPts val="1200"/>
              <a:buFont typeface="Arial"/>
              <a:buChar char="•"/>
            </a:pPr>
            <a:r>
              <a:rPr lang="en-US"/>
              <a:t>Wildfire, smoke, and heat can affect an agency’s ability to deliver normal service.</a:t>
            </a:r>
            <a:endParaRPr/>
          </a:p>
          <a:p>
            <a:pPr marL="171450" lvl="0" indent="-171450" algn="l" rtl="0">
              <a:spcBef>
                <a:spcPts val="0"/>
              </a:spcBef>
              <a:spcAft>
                <a:spcPts val="0"/>
              </a:spcAft>
              <a:buClr>
                <a:schemeClr val="dk1"/>
              </a:buClr>
              <a:buSzPts val="1200"/>
              <a:buFont typeface="Arial"/>
              <a:buChar char="•"/>
            </a:pPr>
            <a:r>
              <a:rPr lang="en-US"/>
              <a:t>Loss of operational facilities can limit the ability to put service into operation or perform repairs.</a:t>
            </a:r>
            <a:endParaRPr/>
          </a:p>
          <a:p>
            <a:pPr marL="171450" lvl="0" indent="-171450" algn="l" rtl="0">
              <a:spcBef>
                <a:spcPts val="0"/>
              </a:spcBef>
              <a:spcAft>
                <a:spcPts val="0"/>
              </a:spcAft>
              <a:buClr>
                <a:schemeClr val="dk1"/>
              </a:buClr>
              <a:buSzPts val="1200"/>
              <a:buFont typeface="Arial"/>
              <a:buChar char="•"/>
            </a:pPr>
            <a:r>
              <a:rPr lang="en-US"/>
              <a:t>Smoke and poor air quality can affect platforms, bus stops, field staff, and service workers.</a:t>
            </a:r>
            <a:endParaRPr/>
          </a:p>
          <a:p>
            <a:pPr marL="171450" lvl="0" indent="-171450" algn="l" rtl="0">
              <a:spcBef>
                <a:spcPts val="0"/>
              </a:spcBef>
              <a:spcAft>
                <a:spcPts val="0"/>
              </a:spcAft>
              <a:buClr>
                <a:schemeClr val="dk1"/>
              </a:buClr>
              <a:buSzPts val="1200"/>
              <a:buFont typeface="Arial"/>
              <a:buChar char="•"/>
            </a:pPr>
            <a:r>
              <a:rPr lang="en-US"/>
              <a:t>Opening vehicle doors during service makes it difficult to fully keep smoke out of vehicles.</a:t>
            </a:r>
            <a:endParaRPr/>
          </a:p>
          <a:p>
            <a:pPr marL="171450" lvl="0" indent="-95250" algn="l" rtl="0">
              <a:spcBef>
                <a:spcPts val="0"/>
              </a:spcBef>
              <a:spcAft>
                <a:spcPts val="0"/>
              </a:spcAft>
              <a:buClr>
                <a:schemeClr val="dk1"/>
              </a:buClr>
              <a:buSzPts val="1200"/>
              <a:buFont typeface="Arial"/>
              <a:buNone/>
            </a:pPr>
            <a:endParaRPr/>
          </a:p>
          <a:p>
            <a:pPr marL="171450" lvl="0" indent="-171450" algn="l" rtl="0">
              <a:spcBef>
                <a:spcPts val="0"/>
              </a:spcBef>
              <a:spcAft>
                <a:spcPts val="0"/>
              </a:spcAft>
              <a:buClr>
                <a:schemeClr val="dk1"/>
              </a:buClr>
              <a:buSzPts val="1200"/>
              <a:buFont typeface="Arial"/>
              <a:buChar char="•"/>
            </a:pPr>
            <a:r>
              <a:rPr lang="en-US"/>
              <a:t>Agencies may face increased operating costs, including costs for N95 masks for operators and field staff.</a:t>
            </a:r>
            <a:endParaRPr/>
          </a:p>
          <a:p>
            <a:pPr marL="171450" lvl="0" indent="-171450" algn="l" rtl="0">
              <a:spcBef>
                <a:spcPts val="0"/>
              </a:spcBef>
              <a:spcAft>
                <a:spcPts val="0"/>
              </a:spcAft>
              <a:buClr>
                <a:schemeClr val="dk1"/>
              </a:buClr>
              <a:buSzPts val="1200"/>
              <a:buFont typeface="Arial"/>
              <a:buChar char="•"/>
            </a:pPr>
            <a:r>
              <a:rPr lang="en-US"/>
              <a:t>Transit agencies may also be asked to support mutual aid or evacuation operations during wildfire events.</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Sources:</a:t>
            </a:r>
            <a:endParaRPr/>
          </a:p>
          <a:p>
            <a:pPr marL="0" marR="0" lvl="0" indent="0" algn="l" rtl="0">
              <a:lnSpc>
                <a:spcPct val="100000"/>
              </a:lnSpc>
              <a:spcBef>
                <a:spcPts val="0"/>
              </a:spcBef>
              <a:spcAft>
                <a:spcPts val="0"/>
              </a:spcAft>
              <a:buClr>
                <a:schemeClr val="dk1"/>
              </a:buClr>
              <a:buSzPts val="1200"/>
              <a:buFont typeface="Arial"/>
              <a:buNone/>
            </a:pPr>
            <a:r>
              <a:rPr lang="en-US"/>
              <a:t>Santa Clara Valley Transportation Authority Climate Action and Adaptation Plan: Appendix D Climate Vulnerability Assessment and Adaptation Analysis: https://www.vta.org/sites/default/files/documents/2020-06/Appendix%20D%20Climate%20Vulnerability%20Assessment%20and%20Adaptation%20Analysis.pdf</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3: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State who the course is designed for and the overall objective of the course</a:t>
            </a:r>
            <a:endParaRPr/>
          </a:p>
          <a:p>
            <a:pPr marL="171450" lvl="0" indent="-171450" algn="l" rtl="0">
              <a:spcBef>
                <a:spcPts val="0"/>
              </a:spcBef>
              <a:spcAft>
                <a:spcPts val="0"/>
              </a:spcAft>
              <a:buClr>
                <a:schemeClr val="dk1"/>
              </a:buClr>
              <a:buSzPts val="1200"/>
              <a:buFont typeface="Arial"/>
              <a:buChar char="•"/>
            </a:pPr>
            <a:r>
              <a:rPr lang="en-US"/>
              <a:t>The content of this course applies to all large stadium events (football, soccer, baseball, concerts, etc.), however there is a focus here on the upcoming World Cup games.</a:t>
            </a:r>
            <a:endParaRPr/>
          </a:p>
          <a:p>
            <a:pPr marL="171450" lvl="0" indent="-171450" algn="l" rtl="0">
              <a:spcBef>
                <a:spcPts val="0"/>
              </a:spcBef>
              <a:spcAft>
                <a:spcPts val="0"/>
              </a:spcAft>
              <a:buClr>
                <a:schemeClr val="dk1"/>
              </a:buClr>
              <a:buSzPts val="1200"/>
              <a:buFont typeface="Arial"/>
              <a:buChar char="•"/>
            </a:pPr>
            <a:r>
              <a:rPr lang="en-US"/>
              <a:t>Goal of this course is to introduce participants to foundational concepts of wildfire science that will help them understand on a deeper level the risks that wildfire poses to rail infrastructure. Building on these concepts, participants will then learn how wildfire hazards may impact urban rail transit operations/infrastructure during large stadium events (with an emphasis on preparedness, situational awareness, and response/evacuation). </a:t>
            </a:r>
            <a:endParaRPr/>
          </a:p>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30: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p30: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i="1"/>
              <a:t>Photo cred: https://www.seattletimes.com/seattle-news/transportation/light-rail-grand-opening-in-redmond-draws-big-crowds/</a:t>
            </a:r>
            <a:endParaRPr/>
          </a:p>
          <a:p>
            <a:pPr marL="0" lvl="0" indent="0" algn="l" rtl="0">
              <a:spcBef>
                <a:spcPts val="0"/>
              </a:spcBef>
              <a:spcAft>
                <a:spcPts val="0"/>
              </a:spcAft>
              <a:buNone/>
            </a:pPr>
            <a:endParaRPr/>
          </a:p>
          <a:p>
            <a:pPr marL="171450" lvl="0" indent="-171450" algn="l" rtl="0">
              <a:spcBef>
                <a:spcPts val="0"/>
              </a:spcBef>
              <a:spcAft>
                <a:spcPts val="0"/>
              </a:spcAft>
              <a:buClr>
                <a:schemeClr val="dk1"/>
              </a:buClr>
              <a:buSzPts val="1200"/>
              <a:buFont typeface="Arial"/>
              <a:buChar char="•"/>
            </a:pPr>
            <a:r>
              <a:rPr lang="en-US"/>
              <a:t>Wildfire, smoke, and extreme heat can affect how crowds move through stations, platforms, and transfer points.</a:t>
            </a:r>
            <a:endParaRPr/>
          </a:p>
          <a:p>
            <a:pPr marL="171450" lvl="0" indent="-171450" algn="l" rtl="0">
              <a:spcBef>
                <a:spcPts val="0"/>
              </a:spcBef>
              <a:spcAft>
                <a:spcPts val="0"/>
              </a:spcAft>
              <a:buClr>
                <a:schemeClr val="dk1"/>
              </a:buClr>
              <a:buSzPts val="1200"/>
              <a:buFont typeface="Arial"/>
              <a:buChar char="•"/>
            </a:pPr>
            <a:r>
              <a:rPr lang="en-US"/>
              <a:t>If light rail service is disrupted, agencies may need to rely more on bus bridges or regular bus service.</a:t>
            </a:r>
            <a:endParaRPr/>
          </a:p>
          <a:p>
            <a:pPr marL="628650" lvl="1" indent="-171450" algn="l" rtl="0">
              <a:spcBef>
                <a:spcPts val="0"/>
              </a:spcBef>
              <a:spcAft>
                <a:spcPts val="0"/>
              </a:spcAft>
              <a:buClr>
                <a:schemeClr val="dk1"/>
              </a:buClr>
              <a:buSzPts val="1200"/>
              <a:buFont typeface="Arial"/>
              <a:buChar char="•"/>
            </a:pPr>
            <a:r>
              <a:rPr lang="en-US"/>
              <a:t>Bus service may not be able to replace all rail routes and may require substantial operator resources.</a:t>
            </a:r>
            <a:endParaRPr/>
          </a:p>
          <a:p>
            <a:pPr marL="628650" lvl="1" indent="-171450" algn="l" rtl="0">
              <a:spcBef>
                <a:spcPts val="0"/>
              </a:spcBef>
              <a:spcAft>
                <a:spcPts val="0"/>
              </a:spcAft>
              <a:buClr>
                <a:schemeClr val="dk1"/>
              </a:buClr>
              <a:buSzPts val="1200"/>
              <a:buFont typeface="Arial"/>
              <a:buChar char="•"/>
            </a:pPr>
            <a:r>
              <a:rPr lang="en-US"/>
              <a:t>Increased bus demand can also affect regular bus service.</a:t>
            </a:r>
            <a:endParaRPr/>
          </a:p>
          <a:p>
            <a:pPr marL="171450" lvl="0" indent="-171450" algn="l" rtl="0">
              <a:spcBef>
                <a:spcPts val="0"/>
              </a:spcBef>
              <a:spcAft>
                <a:spcPts val="0"/>
              </a:spcAft>
              <a:buClr>
                <a:schemeClr val="dk1"/>
              </a:buClr>
              <a:buSzPts val="1200"/>
              <a:buFont typeface="Arial"/>
              <a:buChar char="•"/>
            </a:pPr>
            <a:r>
              <a:rPr lang="en-US"/>
              <a:t>Smoke and heat can make waiting at platforms and stations less comfortable, which may affect ridership and crowd behavior.</a:t>
            </a:r>
            <a:endParaRPr/>
          </a:p>
          <a:p>
            <a:pPr marL="171450" lvl="0" indent="-171450" algn="l" rtl="0">
              <a:spcBef>
                <a:spcPts val="0"/>
              </a:spcBef>
              <a:spcAft>
                <a:spcPts val="0"/>
              </a:spcAft>
              <a:buClr>
                <a:schemeClr val="dk1"/>
              </a:buClr>
              <a:buSzPts val="1200"/>
              <a:buFont typeface="Arial"/>
              <a:buChar char="•"/>
            </a:pPr>
            <a:r>
              <a:rPr lang="en-US"/>
              <a:t>Children, older adults, and other at-risk riders may be more affected by heat, smoke, delays, or crowding.</a:t>
            </a:r>
            <a:endParaRPr/>
          </a:p>
          <a:p>
            <a:pPr marL="171450" lvl="0" indent="-171450" algn="l" rtl="0">
              <a:spcBef>
                <a:spcPts val="0"/>
              </a:spcBef>
              <a:spcAft>
                <a:spcPts val="0"/>
              </a:spcAft>
              <a:buClr>
                <a:schemeClr val="dk1"/>
              </a:buClr>
              <a:buSzPts val="1200"/>
              <a:buFont typeface="Arial"/>
              <a:buChar char="•"/>
            </a:pPr>
            <a:r>
              <a:rPr lang="en-US"/>
              <a:t>Slower rail speeds can increase missed connections and create passenger buildup at stations.</a:t>
            </a:r>
            <a:endParaRPr/>
          </a:p>
          <a:p>
            <a:pPr marL="171450" lvl="0" indent="-171450" algn="l" rtl="0">
              <a:spcBef>
                <a:spcPts val="0"/>
              </a:spcBef>
              <a:spcAft>
                <a:spcPts val="0"/>
              </a:spcAft>
              <a:buClr>
                <a:schemeClr val="dk1"/>
              </a:buClr>
              <a:buSzPts val="1200"/>
              <a:buFont typeface="Arial"/>
              <a:buChar char="•"/>
            </a:pPr>
            <a:r>
              <a:rPr lang="en-US"/>
              <a:t>Service changes may shift peak loads to different times of day, including more evening ridership.</a:t>
            </a:r>
            <a:endParaRPr/>
          </a:p>
          <a:p>
            <a:pPr marL="171450" lvl="0" indent="-171450" algn="l" rtl="0">
              <a:spcBef>
                <a:spcPts val="0"/>
              </a:spcBef>
              <a:spcAft>
                <a:spcPts val="0"/>
              </a:spcAft>
              <a:buClr>
                <a:schemeClr val="dk1"/>
              </a:buClr>
              <a:buSzPts val="1200"/>
              <a:buFont typeface="Arial"/>
              <a:buChar char="•"/>
            </a:pPr>
            <a:r>
              <a:rPr lang="en-US"/>
              <a:t>Clear communication is essential so riders can plan around service disruptions and climate-driven service changes.</a:t>
            </a:r>
            <a:endParaRPr/>
          </a:p>
          <a:p>
            <a:pPr marL="171450" lvl="0"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Sources:</a:t>
            </a:r>
            <a:endParaRPr/>
          </a:p>
          <a:p>
            <a:pPr marL="0" lvl="0" indent="0" algn="l" rtl="0">
              <a:spcBef>
                <a:spcPts val="0"/>
              </a:spcBef>
              <a:spcAft>
                <a:spcPts val="0"/>
              </a:spcAft>
              <a:buClr>
                <a:schemeClr val="dk1"/>
              </a:buClr>
              <a:buSzPts val="1200"/>
              <a:buFont typeface="Arial"/>
              <a:buNone/>
            </a:pPr>
            <a:r>
              <a:rPr lang="en-US"/>
              <a:t>Los Angeles County Climate Vulnerability Assessment: https://ceo.lacounty.gov/wp-content/uploads/2021/10/LA-County-Climate-Vulnerability-Assessment-1.pdf</a:t>
            </a:r>
            <a:endParaRPr/>
          </a:p>
          <a:p>
            <a:pPr marL="0" lvl="0" indent="0" algn="l" rtl="0">
              <a:spcBef>
                <a:spcPts val="0"/>
              </a:spcBef>
              <a:spcAft>
                <a:spcPts val="0"/>
              </a:spcAft>
              <a:buClr>
                <a:schemeClr val="dk1"/>
              </a:buClr>
              <a:buSzPts val="1200"/>
              <a:buFont typeface="Arial"/>
              <a:buNone/>
            </a:pPr>
            <a:r>
              <a:rPr lang="en-US"/>
              <a:t>Los Angeles County Metropolitan Transportation Authority Climate Action and Adaptation Plan: https://libraryarchives.metro.net/DB_Attachments/2019-0489_Attachment_A_Draft_Final_2019_CAAP.pdf</a:t>
            </a:r>
            <a:endParaRPr/>
          </a:p>
          <a:p>
            <a:pPr marL="0" lvl="0" indent="0" algn="l" rtl="0">
              <a:spcBef>
                <a:spcPts val="0"/>
              </a:spcBef>
              <a:spcAft>
                <a:spcPts val="0"/>
              </a:spcAft>
              <a:buClr>
                <a:schemeClr val="dk1"/>
              </a:buClr>
              <a:buSzPts val="1200"/>
              <a:buFont typeface="Arial"/>
              <a:buNone/>
            </a:pPr>
            <a:r>
              <a:rPr lang="en-US"/>
              <a:t>Federal Transit Administration Sound Transit Climate Risk Reduction Project: https://rosap.ntl.bts.gov/view/dot/29294/dot_29294_DS1.pdf</a:t>
            </a:r>
            <a:endParaRPr/>
          </a:p>
          <a:p>
            <a:pPr marL="0" lvl="0" indent="0" algn="l" rtl="0">
              <a:spcBef>
                <a:spcPts val="0"/>
              </a:spcBef>
              <a:spcAft>
                <a:spcPts val="0"/>
              </a:spcAft>
              <a:buNone/>
            </a:pPr>
            <a:r>
              <a:rPr lang="en-US"/>
              <a:t>Santa Clara Valley Transportation Authority Climate Action and Adaptation Plan: Appendix D Climate Vulnerability Assessment and Adaptation Analysis: https://www.vta.org/sites/default/files/documents/2020-06/Appendix%20D%20Climate%20Vulnerability%20Assessment%20and%20Adaptation%20Analysis.pdf</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31: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8" name="Google Shape;468;p31: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i="1"/>
              <a:t>Source for photo: Does light rail reduce traffic? The case of LA Expo line</a:t>
            </a:r>
            <a:endParaRPr/>
          </a:p>
          <a:p>
            <a:pPr marL="0" lvl="0" indent="0" algn="l" rtl="0">
              <a:spcBef>
                <a:spcPts val="0"/>
              </a:spcBef>
              <a:spcAft>
                <a:spcPts val="0"/>
              </a:spcAft>
              <a:buNone/>
            </a:pPr>
            <a:r>
              <a:rPr lang="en-US" i="1"/>
              <a:t>https://transfersmagazine.org/magazine-article/issue-2/does-light-rail-reduce-traffic/</a:t>
            </a:r>
            <a:endParaRPr/>
          </a:p>
          <a:p>
            <a:pPr marL="0" lvl="0" indent="0" algn="l" rtl="0">
              <a:spcBef>
                <a:spcPts val="0"/>
              </a:spcBef>
              <a:spcAft>
                <a:spcPts val="0"/>
              </a:spcAft>
              <a:buNone/>
            </a:pPr>
            <a:endParaRPr/>
          </a:p>
          <a:p>
            <a:pPr marL="171450" lvl="0" indent="-171450" algn="l" rtl="0">
              <a:spcBef>
                <a:spcPts val="0"/>
              </a:spcBef>
              <a:spcAft>
                <a:spcPts val="0"/>
              </a:spcAft>
              <a:buClr>
                <a:schemeClr val="dk1"/>
              </a:buClr>
              <a:buSzPts val="1200"/>
              <a:buFont typeface="Arial"/>
              <a:buChar char="•"/>
            </a:pPr>
            <a:r>
              <a:rPr lang="en-US"/>
              <a:t>This breakout is meant to connect the technical concepts from the previous slides to participants’ own systems and operating environments.</a:t>
            </a:r>
            <a:endParaRPr/>
          </a:p>
          <a:p>
            <a:pPr marL="628650" lvl="1" indent="-171450" algn="l" rtl="0">
              <a:spcBef>
                <a:spcPts val="0"/>
              </a:spcBef>
              <a:spcAft>
                <a:spcPts val="0"/>
              </a:spcAft>
              <a:buClr>
                <a:schemeClr val="dk1"/>
              </a:buClr>
              <a:buSzPts val="1200"/>
              <a:buFont typeface="Arial"/>
              <a:buChar char="•"/>
            </a:pPr>
            <a:r>
              <a:rPr lang="en-US"/>
              <a:t>Move from general wildfire impacts to agency-specific strengths, sensitivities, and planning gaps.</a:t>
            </a:r>
            <a:endParaRPr/>
          </a:p>
          <a:p>
            <a:pPr marL="171450" lvl="0" indent="-171450" algn="l" rtl="0">
              <a:spcBef>
                <a:spcPts val="0"/>
              </a:spcBef>
              <a:spcAft>
                <a:spcPts val="0"/>
              </a:spcAft>
              <a:buClr>
                <a:schemeClr val="dk1"/>
              </a:buClr>
              <a:buSzPts val="1200"/>
              <a:buFont typeface="Arial"/>
              <a:buChar char="•"/>
            </a:pPr>
            <a:r>
              <a:rPr lang="en-US"/>
              <a:t>Encourage participants to think about both direct impacts, such as infrastructure damage, and indirect impacts, such as power loss, smoke, staffing challenges, and service disruptions.</a:t>
            </a:r>
            <a:endParaRPr/>
          </a:p>
          <a:p>
            <a:pPr marL="171450" lvl="0" indent="-171450" algn="l" rtl="0">
              <a:spcBef>
                <a:spcPts val="0"/>
              </a:spcBef>
              <a:spcAft>
                <a:spcPts val="0"/>
              </a:spcAft>
              <a:buClr>
                <a:schemeClr val="dk1"/>
              </a:buClr>
              <a:buSzPts val="1200"/>
              <a:buFont typeface="Arial"/>
              <a:buChar char="•"/>
            </a:pPr>
            <a:r>
              <a:rPr lang="en-US"/>
              <a:t>The discussion should also identify which assets or functions are most sensitive during wildfire smoke or extreme fire weather.</a:t>
            </a:r>
            <a:endParaRPr/>
          </a:p>
          <a:p>
            <a:pPr marL="171450" lvl="0" indent="-171450" algn="l" rtl="0">
              <a:spcBef>
                <a:spcPts val="0"/>
              </a:spcBef>
              <a:spcAft>
                <a:spcPts val="0"/>
              </a:spcAft>
              <a:buClr>
                <a:schemeClr val="dk1"/>
              </a:buClr>
              <a:buSzPts val="1200"/>
              <a:buFont typeface="Arial"/>
              <a:buChar char="•"/>
            </a:pPr>
            <a:r>
              <a:rPr lang="en-US"/>
              <a:t>For the crowd management question, focus on what happens when service changes, stations become crowded, visibility drops, or passengers need clear direction during stressful conditions.</a:t>
            </a:r>
            <a:endParaRPr/>
          </a:p>
          <a:p>
            <a:pPr marL="171450" lvl="0" indent="-171450" algn="l" rtl="0">
              <a:spcBef>
                <a:spcPts val="0"/>
              </a:spcBef>
              <a:spcAft>
                <a:spcPts val="0"/>
              </a:spcAft>
              <a:buClr>
                <a:schemeClr val="dk1"/>
              </a:buClr>
              <a:buSzPts val="1200"/>
              <a:buFont typeface="Arial"/>
              <a:buChar char="•"/>
            </a:pPr>
            <a:r>
              <a:rPr lang="en-US"/>
              <a:t>Participants should consider how wildfire risk changes during large events, when ridership is higher and fewer disruptions can be absorbed.</a:t>
            </a:r>
            <a:endParaRPr/>
          </a:p>
          <a:p>
            <a:pPr marL="171450" lvl="0" indent="-171450" algn="l" rtl="0">
              <a:spcBef>
                <a:spcPts val="0"/>
              </a:spcBef>
              <a:spcAft>
                <a:spcPts val="0"/>
              </a:spcAft>
              <a:buClr>
                <a:schemeClr val="dk1"/>
              </a:buClr>
              <a:buSzPts val="1200"/>
              <a:buFont typeface="Arial"/>
              <a:buChar char="•"/>
            </a:pPr>
            <a:r>
              <a:rPr lang="en-US"/>
              <a:t>The desired outcome is to identify practical lessons, common challenges, and areas where additional planning or coordination may be needed.</a:t>
            </a:r>
            <a:endParaRPr/>
          </a:p>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32: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5" name="Google Shape;485;p32: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a:t>This slide is for introducing Module 3 and briefly highlighting the main topics that will be covered.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33: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2" name="Google Shape;502;p33: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This slide shifts from identifying impacts to preparing for them before wildfire season and before major events.</a:t>
            </a:r>
            <a:endParaRPr/>
          </a:p>
          <a:p>
            <a:pPr marL="171450" lvl="0" indent="-171450" algn="l" rtl="0">
              <a:spcBef>
                <a:spcPts val="0"/>
              </a:spcBef>
              <a:spcAft>
                <a:spcPts val="0"/>
              </a:spcAft>
              <a:buClr>
                <a:schemeClr val="dk1"/>
              </a:buClr>
              <a:buSzPts val="1200"/>
              <a:buFont typeface="Arial"/>
              <a:buChar char="•"/>
            </a:pPr>
            <a:r>
              <a:rPr lang="en-US"/>
              <a:t>A key step is </a:t>
            </a:r>
            <a:r>
              <a:rPr lang="en-US" b="0"/>
              <a:t>identifying event-critical assets: stations, control centers, communications systems, yards, choke points, and other locations that are essential to service delivery.</a:t>
            </a:r>
            <a:endParaRPr/>
          </a:p>
          <a:p>
            <a:pPr marL="171450" lvl="0" indent="-171450" algn="l" rtl="0">
              <a:spcBef>
                <a:spcPts val="0"/>
              </a:spcBef>
              <a:spcAft>
                <a:spcPts val="0"/>
              </a:spcAft>
              <a:buClr>
                <a:schemeClr val="dk1"/>
              </a:buClr>
              <a:buSzPts val="1200"/>
              <a:buFont typeface="Arial"/>
              <a:buChar char="•"/>
            </a:pPr>
            <a:r>
              <a:rPr lang="en-US" b="0"/>
              <a:t>Criticality depends on ridership, transit dependency, connectivity, redundancy, emergency response value, and economic importance.</a:t>
            </a:r>
            <a:endParaRPr/>
          </a:p>
          <a:p>
            <a:pPr marL="171450" lvl="0" indent="-171450" algn="l" rtl="0">
              <a:spcBef>
                <a:spcPts val="0"/>
              </a:spcBef>
              <a:spcAft>
                <a:spcPts val="0"/>
              </a:spcAft>
              <a:buClr>
                <a:schemeClr val="dk1"/>
              </a:buClr>
              <a:buSzPts val="1200"/>
              <a:buFont typeface="Arial"/>
              <a:buChar char="•"/>
            </a:pPr>
            <a:r>
              <a:rPr lang="en-US" b="0"/>
              <a:t>For stadium events, assets with limited redundancy or high crowd volumes may need extra attention in preparedness planning.</a:t>
            </a:r>
            <a:endParaRPr/>
          </a:p>
          <a:p>
            <a:pPr marL="0" lvl="0" indent="0" algn="l" rtl="0">
              <a:spcBef>
                <a:spcPts val="0"/>
              </a:spcBef>
              <a:spcAft>
                <a:spcPts val="0"/>
              </a:spcAft>
              <a:buClr>
                <a:schemeClr val="dk1"/>
              </a:buClr>
              <a:buSzPts val="1200"/>
              <a:buFont typeface="Arial"/>
              <a:buNone/>
            </a:pPr>
            <a:endParaRPr b="0"/>
          </a:p>
          <a:p>
            <a:pPr marL="171450" lvl="0" indent="-171450" algn="l" rtl="0">
              <a:spcBef>
                <a:spcPts val="0"/>
              </a:spcBef>
              <a:spcAft>
                <a:spcPts val="0"/>
              </a:spcAft>
              <a:buClr>
                <a:schemeClr val="dk1"/>
              </a:buClr>
              <a:buSzPts val="1200"/>
              <a:buFont typeface="Arial"/>
              <a:buChar char="•"/>
            </a:pPr>
            <a:r>
              <a:rPr lang="en-US" b="0"/>
              <a:t>Trigger points are predefined, measurable cues that tell an agency when to reassess conditions and consider action.</a:t>
            </a:r>
            <a:endParaRPr/>
          </a:p>
          <a:p>
            <a:pPr marL="171450" lvl="0" indent="-171450" algn="l" rtl="0">
              <a:spcBef>
                <a:spcPts val="0"/>
              </a:spcBef>
              <a:spcAft>
                <a:spcPts val="0"/>
              </a:spcAft>
              <a:buClr>
                <a:schemeClr val="dk1"/>
              </a:buClr>
              <a:buSzPts val="1200"/>
              <a:buFont typeface="Arial"/>
              <a:buChar char="•"/>
            </a:pPr>
            <a:r>
              <a:rPr lang="en-US" b="0"/>
              <a:t>Examples of trigger points could </a:t>
            </a:r>
            <a:r>
              <a:rPr lang="en-US"/>
              <a:t>relate to forecast conditions (such as the examples shown in the slide which relate to Red Flag Warnings), air quality (AQI), power reliability, asset status, or crowding conditions.</a:t>
            </a:r>
            <a:endParaRPr/>
          </a:p>
          <a:p>
            <a:pPr marL="628650" lvl="1" indent="-171450" algn="l" rtl="0">
              <a:spcBef>
                <a:spcPts val="0"/>
              </a:spcBef>
              <a:spcAft>
                <a:spcPts val="0"/>
              </a:spcAft>
              <a:buClr>
                <a:schemeClr val="dk1"/>
              </a:buClr>
              <a:buSzPts val="1200"/>
              <a:buFont typeface="Arial"/>
              <a:buChar char="•"/>
            </a:pPr>
            <a:r>
              <a:rPr lang="en-US"/>
              <a:t>Could also involve using a geographic landmark such as a freeway or particular intersection or structure</a:t>
            </a:r>
            <a:endParaRPr/>
          </a:p>
          <a:p>
            <a:pPr marL="628650" lvl="1" indent="-171450" algn="l" rtl="0">
              <a:spcBef>
                <a:spcPts val="0"/>
              </a:spcBef>
              <a:spcAft>
                <a:spcPts val="0"/>
              </a:spcAft>
              <a:buClr>
                <a:schemeClr val="dk1"/>
              </a:buClr>
              <a:buSzPts val="1200"/>
              <a:buFont typeface="Arial"/>
              <a:buChar char="•"/>
            </a:pPr>
            <a:r>
              <a:rPr lang="en-US"/>
              <a:t>Ask the participants at some point to consider if there are other kinds of trigger points.</a:t>
            </a:r>
            <a:endParaRPr/>
          </a:p>
          <a:p>
            <a:pPr marL="171450" lvl="0" indent="-171450" algn="l" rtl="0">
              <a:spcBef>
                <a:spcPts val="0"/>
              </a:spcBef>
              <a:spcAft>
                <a:spcPts val="0"/>
              </a:spcAft>
              <a:buClr>
                <a:schemeClr val="dk1"/>
              </a:buClr>
              <a:buSzPts val="1200"/>
              <a:buFont typeface="Arial"/>
              <a:buChar char="•"/>
            </a:pPr>
            <a:r>
              <a:rPr lang="en-US"/>
              <a:t>Pre-season planning gives agencies time to address actions that cannot be completed during an event week.</a:t>
            </a:r>
            <a:endParaRPr/>
          </a:p>
          <a:p>
            <a:pPr marL="171450" lvl="0" indent="-171450" algn="l" rtl="0">
              <a:spcBef>
                <a:spcPts val="0"/>
              </a:spcBef>
              <a:spcAft>
                <a:spcPts val="0"/>
              </a:spcAft>
              <a:buClr>
                <a:schemeClr val="dk1"/>
              </a:buClr>
              <a:buSzPts val="1200"/>
              <a:buFont typeface="Arial"/>
              <a:buChar char="•"/>
            </a:pPr>
            <a:r>
              <a:rPr lang="en-US"/>
              <a:t>Longer-term actions may include inspections, maintenance, weather monitoring, plan updates, shade improvements, power redundancy, backup generators, microgrids, and improved rider communication.</a:t>
            </a:r>
            <a:endParaRPr/>
          </a:p>
          <a:p>
            <a:pPr marL="171450" lvl="0" indent="-171450" algn="l" rtl="0">
              <a:spcBef>
                <a:spcPts val="0"/>
              </a:spcBef>
              <a:spcAft>
                <a:spcPts val="0"/>
              </a:spcAft>
              <a:buClr>
                <a:schemeClr val="dk1"/>
              </a:buClr>
              <a:buSzPts val="1200"/>
              <a:buFont typeface="Arial"/>
              <a:buChar char="•"/>
            </a:pPr>
            <a:r>
              <a:rPr lang="en-US"/>
              <a:t>Event readiness focuses on confirming that plans, roles, communication channels, and partner coordination are ready before conditions become urgent.</a:t>
            </a:r>
            <a:endParaRPr/>
          </a:p>
          <a:p>
            <a:pPr marL="0" lvl="0" indent="0" algn="l" rtl="0">
              <a:spcBef>
                <a:spcPts val="0"/>
              </a:spcBef>
              <a:spcAft>
                <a:spcPts val="0"/>
              </a:spcAft>
              <a:buNone/>
            </a:pPr>
            <a:endParaRPr/>
          </a:p>
          <a:p>
            <a:pPr marL="0" lvl="0" indent="0" algn="l" rtl="0">
              <a:spcBef>
                <a:spcPts val="0"/>
              </a:spcBef>
              <a:spcAft>
                <a:spcPts val="0"/>
              </a:spcAft>
              <a:buNone/>
            </a:pPr>
            <a:r>
              <a:rPr lang="en-US"/>
              <a:t>Source:</a:t>
            </a:r>
            <a:endParaRPr/>
          </a:p>
          <a:p>
            <a:pPr marL="0" lvl="0" indent="0" algn="l" rtl="0">
              <a:spcBef>
                <a:spcPts val="0"/>
              </a:spcBef>
              <a:spcAft>
                <a:spcPts val="0"/>
              </a:spcAft>
              <a:buNone/>
            </a:pPr>
            <a:r>
              <a:rPr lang="en-US"/>
              <a:t>National Wildfire Coordinating Group, Proper Use of Trigger Points: https://www.nwcg.gov/6mfs/weather-fire-behavior/proper-use-of-trigger-points</a:t>
            </a:r>
            <a:endParaRPr/>
          </a:p>
          <a:p>
            <a:pPr marL="0" lvl="0" indent="0" algn="l" rtl="0">
              <a:spcBef>
                <a:spcPts val="0"/>
              </a:spcBef>
              <a:spcAft>
                <a:spcPts val="0"/>
              </a:spcAft>
              <a:buClr>
                <a:schemeClr val="dk1"/>
              </a:buClr>
              <a:buSzPts val="1200"/>
              <a:buFont typeface="Arial"/>
              <a:buNone/>
            </a:pPr>
            <a:r>
              <a:rPr lang="en-US"/>
              <a:t>Los Angeles County Climate Vulnerability Assessment: https://ceo.lacounty.gov/wp-content/uploads/2021/10/LA-County-Climate-Vulnerability-Assessment-1.pdf</a:t>
            </a:r>
            <a:endParaRPr/>
          </a:p>
          <a:p>
            <a:pPr marL="0" lvl="0" indent="0" algn="l" rtl="0">
              <a:spcBef>
                <a:spcPts val="0"/>
              </a:spcBef>
              <a:spcAft>
                <a:spcPts val="0"/>
              </a:spcAft>
              <a:buClr>
                <a:schemeClr val="dk1"/>
              </a:buClr>
              <a:buSzPts val="1200"/>
              <a:buFont typeface="Arial"/>
              <a:buNone/>
            </a:pPr>
            <a:r>
              <a:rPr lang="en-US"/>
              <a:t>Los Angeles County Metropolitan Transportation Authority Climate Action and Adaptation Plan: https://libraryarchives.metro.net/DB_Attachments/2019-0489_Attachment_A_Draft_Final_2019_CAAP.pdf</a:t>
            </a:r>
            <a:endParaRPr/>
          </a:p>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34: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2" name="Google Shape;522;p34: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This slide focuses on identifying who may experience greater impacts during wildfire, smoke, heat, or service disruption events.</a:t>
            </a:r>
            <a:endParaRPr/>
          </a:p>
          <a:p>
            <a:pPr marL="171450" lvl="0" indent="-171450" algn="l" rtl="0">
              <a:spcBef>
                <a:spcPts val="0"/>
              </a:spcBef>
              <a:spcAft>
                <a:spcPts val="0"/>
              </a:spcAft>
              <a:buClr>
                <a:schemeClr val="dk1"/>
              </a:buClr>
              <a:buSzPts val="1200"/>
              <a:buFont typeface="Arial"/>
              <a:buChar char="•"/>
            </a:pPr>
            <a:r>
              <a:rPr lang="en-US"/>
              <a:t>At-risk groups may include people with respiratory or cardiovascular conditions, children, older adults, pregnant people, people with disabilities, and people with access and functional needs.</a:t>
            </a:r>
            <a:endParaRPr/>
          </a:p>
          <a:p>
            <a:pPr marL="171450" lvl="0" indent="-171450" algn="l" rtl="0">
              <a:spcBef>
                <a:spcPts val="0"/>
              </a:spcBef>
              <a:spcAft>
                <a:spcPts val="0"/>
              </a:spcAft>
              <a:buClr>
                <a:schemeClr val="dk1"/>
              </a:buClr>
              <a:buSzPts val="1200"/>
              <a:buFont typeface="Arial"/>
              <a:buChar char="•"/>
            </a:pPr>
            <a:r>
              <a:rPr lang="en-US"/>
              <a:t>Transit-dependent riders </a:t>
            </a:r>
            <a:r>
              <a:rPr lang="en-US" b="0"/>
              <a:t>may also face greater impacts if service is disrupted or alternatives are limited – also passengers with mobility issues. </a:t>
            </a:r>
            <a:endParaRPr/>
          </a:p>
          <a:p>
            <a:pPr marL="628650" lvl="1" indent="-171450" algn="l" rtl="0">
              <a:spcBef>
                <a:spcPts val="0"/>
              </a:spcBef>
              <a:spcAft>
                <a:spcPts val="0"/>
              </a:spcAft>
              <a:buClr>
                <a:schemeClr val="dk1"/>
              </a:buClr>
              <a:buSzPts val="1200"/>
              <a:buFont typeface="Arial"/>
              <a:buChar char="•"/>
            </a:pPr>
            <a:r>
              <a:rPr lang="en-US" b="0"/>
              <a:t>A vulnerability assessment can help identify where targeted support may be needed.</a:t>
            </a:r>
            <a:endParaRPr/>
          </a:p>
          <a:p>
            <a:pPr marL="171450" lvl="0" indent="-171450" algn="l" rtl="0">
              <a:spcBef>
                <a:spcPts val="0"/>
              </a:spcBef>
              <a:spcAft>
                <a:spcPts val="0"/>
              </a:spcAft>
              <a:buClr>
                <a:schemeClr val="dk1"/>
              </a:buClr>
              <a:buSzPts val="1200"/>
              <a:buFont typeface="Arial"/>
              <a:buChar char="•"/>
            </a:pPr>
            <a:r>
              <a:rPr lang="en-US" b="0"/>
              <a:t>The assessment looks at three factors: exposure, sensitivity, and adaptive capacity.</a:t>
            </a:r>
            <a:endParaRPr/>
          </a:p>
          <a:p>
            <a:pPr marL="628650" lvl="1" indent="-171450" algn="l" rtl="0">
              <a:spcBef>
                <a:spcPts val="0"/>
              </a:spcBef>
              <a:spcAft>
                <a:spcPts val="0"/>
              </a:spcAft>
              <a:buClr>
                <a:schemeClr val="dk1"/>
              </a:buClr>
              <a:buSzPts val="1200"/>
              <a:buFont typeface="Arial"/>
              <a:buChar char="•"/>
            </a:pPr>
            <a:r>
              <a:rPr lang="en-US" b="0"/>
              <a:t>Exposure assesses the likelihood of contact with rail disruption, smoke, heat, or evacuation constraints.</a:t>
            </a:r>
            <a:endParaRPr/>
          </a:p>
          <a:p>
            <a:pPr marL="628650" lvl="1" indent="-171450" algn="l" rtl="0">
              <a:spcBef>
                <a:spcPts val="0"/>
              </a:spcBef>
              <a:spcAft>
                <a:spcPts val="0"/>
              </a:spcAft>
              <a:buClr>
                <a:schemeClr val="dk1"/>
              </a:buClr>
              <a:buSzPts val="1200"/>
              <a:buFont typeface="Arial"/>
              <a:buChar char="•"/>
            </a:pPr>
            <a:r>
              <a:rPr lang="en-US" b="0"/>
              <a:t>Sensitivity assesses the degree to which health, mobility, or other conditions increase harm.</a:t>
            </a:r>
            <a:endParaRPr/>
          </a:p>
          <a:p>
            <a:pPr marL="628650" lvl="1" indent="-171450" algn="l" rtl="0">
              <a:spcBef>
                <a:spcPts val="0"/>
              </a:spcBef>
              <a:spcAft>
                <a:spcPts val="0"/>
              </a:spcAft>
              <a:buClr>
                <a:schemeClr val="dk1"/>
              </a:buClr>
              <a:buSzPts val="1200"/>
              <a:buFont typeface="Arial"/>
              <a:buChar char="•"/>
            </a:pPr>
            <a:r>
              <a:rPr lang="en-US" b="0"/>
              <a:t>Adaptive capacity assesses the ability to respond, relocate, access care, receive alerts, and use support systems. </a:t>
            </a:r>
            <a:endParaRPr/>
          </a:p>
          <a:p>
            <a:pPr marL="171450" lvl="0" indent="-171450" algn="l" rtl="0">
              <a:spcBef>
                <a:spcPts val="0"/>
              </a:spcBef>
              <a:spcAft>
                <a:spcPts val="0"/>
              </a:spcAft>
              <a:buClr>
                <a:schemeClr val="dk1"/>
              </a:buClr>
              <a:buSzPts val="1200"/>
              <a:buFont typeface="Arial"/>
              <a:buChar char="•"/>
            </a:pPr>
            <a:r>
              <a:rPr lang="en-US" b="0"/>
              <a:t>For urban rail, this helps agencies plan communication</a:t>
            </a:r>
            <a:r>
              <a:rPr lang="en-US"/>
              <a:t>, staffing, paratransit support, cooling options, accessibility needs, and service alternatives.</a:t>
            </a:r>
            <a:endParaRPr/>
          </a:p>
          <a:p>
            <a:pPr marL="171450" lvl="0"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Sources:</a:t>
            </a:r>
            <a:endParaRPr/>
          </a:p>
          <a:p>
            <a:pPr marL="0" lvl="0" indent="0" algn="l" rtl="0">
              <a:spcBef>
                <a:spcPts val="0"/>
              </a:spcBef>
              <a:spcAft>
                <a:spcPts val="0"/>
              </a:spcAft>
              <a:buClr>
                <a:schemeClr val="dk1"/>
              </a:buClr>
              <a:buSzPts val="1200"/>
              <a:buFont typeface="Arial"/>
              <a:buNone/>
            </a:pPr>
            <a:r>
              <a:rPr lang="en-US"/>
              <a:t>Federal Highway Administration, Climate Change Vulnerability Assessment and Adaptation Framework (3</a:t>
            </a:r>
            <a:r>
              <a:rPr lang="en-US" baseline="30000"/>
              <a:t>rd</a:t>
            </a:r>
            <a:r>
              <a:rPr lang="en-US"/>
              <a:t> Edition): www.fhwa.dot.gov/environment/sustainability/resilience/adaptation_framework/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35: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8" name="Google Shape;528;p35: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This slide connects AQI levels to operational decisions for sensitive groups.</a:t>
            </a:r>
            <a:endParaRPr/>
          </a:p>
          <a:p>
            <a:pPr marL="171450" lvl="0" indent="-171450" algn="l" rtl="0">
              <a:spcBef>
                <a:spcPts val="0"/>
              </a:spcBef>
              <a:spcAft>
                <a:spcPts val="0"/>
              </a:spcAft>
              <a:buClr>
                <a:schemeClr val="dk1"/>
              </a:buClr>
              <a:buSzPts val="1200"/>
              <a:buFont typeface="Arial"/>
              <a:buChar char="•"/>
            </a:pPr>
            <a:r>
              <a:rPr lang="en-US"/>
              <a:t>AQI provides a simple way to communicate air quality conditions and potential health concern.</a:t>
            </a:r>
            <a:endParaRPr/>
          </a:p>
          <a:p>
            <a:pPr marL="171450" lvl="0" indent="-171450" algn="l" rtl="0">
              <a:spcBef>
                <a:spcPts val="0"/>
              </a:spcBef>
              <a:spcAft>
                <a:spcPts val="0"/>
              </a:spcAft>
              <a:buClr>
                <a:schemeClr val="dk1"/>
              </a:buClr>
              <a:buSzPts val="1200"/>
              <a:buFont typeface="Arial"/>
              <a:buChar char="•"/>
            </a:pPr>
            <a:r>
              <a:rPr lang="en-US"/>
              <a:t>Sensitive groups may experience health effects at lower AQI levels than the general population.</a:t>
            </a:r>
            <a:endParaRPr/>
          </a:p>
          <a:p>
            <a:pPr marL="171450" lvl="0" indent="-171450" algn="l" rtl="0">
              <a:spcBef>
                <a:spcPts val="0"/>
              </a:spcBef>
              <a:spcAft>
                <a:spcPts val="0"/>
              </a:spcAft>
              <a:buClr>
                <a:schemeClr val="dk1"/>
              </a:buClr>
              <a:buSzPts val="1200"/>
              <a:buFont typeface="Arial"/>
              <a:buChar char="•"/>
            </a:pPr>
            <a:r>
              <a:rPr lang="en-US"/>
              <a:t>These groups may include children, older adults, pregnant people, people with heart or lung conditions, and people with access and functional needs.</a:t>
            </a:r>
            <a:endParaRPr/>
          </a:p>
          <a:p>
            <a:pPr marL="171450" lvl="0" indent="-171450" algn="l" rtl="0">
              <a:spcBef>
                <a:spcPts val="0"/>
              </a:spcBef>
              <a:spcAft>
                <a:spcPts val="0"/>
              </a:spcAft>
              <a:buClr>
                <a:schemeClr val="dk1"/>
              </a:buClr>
              <a:buSzPts val="1200"/>
              <a:buFont typeface="Arial"/>
              <a:buChar char="•"/>
            </a:pPr>
            <a:r>
              <a:rPr lang="en-US"/>
              <a:t>The key point is to act earlier and consider more protective measures when sensitive groups may be affected.</a:t>
            </a:r>
            <a:endParaRPr/>
          </a:p>
          <a:p>
            <a:pPr marL="628650" lvl="1" indent="-171450" algn="l" rtl="0">
              <a:spcBef>
                <a:spcPts val="0"/>
              </a:spcBef>
              <a:spcAft>
                <a:spcPts val="0"/>
              </a:spcAft>
              <a:buClr>
                <a:schemeClr val="dk1"/>
              </a:buClr>
              <a:buSzPts val="1200"/>
              <a:buFont typeface="Arial"/>
              <a:buChar char="•"/>
            </a:pPr>
            <a:r>
              <a:rPr lang="en-US"/>
              <a:t>Protective actions may include earlier messaging, reduced outdoor exposure, mask availability, indoor waiting areas, adjusted staff assignments, or additional support for passengers.</a:t>
            </a:r>
            <a:endParaRPr/>
          </a:p>
          <a:p>
            <a:pPr marL="171450" lvl="0" indent="-171450" algn="l" rtl="0">
              <a:spcBef>
                <a:spcPts val="0"/>
              </a:spcBef>
              <a:spcAft>
                <a:spcPts val="0"/>
              </a:spcAft>
              <a:buClr>
                <a:schemeClr val="dk1"/>
              </a:buClr>
              <a:buSzPts val="1200"/>
              <a:buFont typeface="Arial"/>
              <a:buChar char="•"/>
            </a:pPr>
            <a:r>
              <a:rPr lang="en-US"/>
              <a:t>For stadium events, acting early matters because large crowds and fixed event times can make last-minute changes difficult.</a:t>
            </a:r>
            <a:endParaRPr/>
          </a:p>
          <a:p>
            <a:pPr marL="171450" lvl="0" indent="-171450" algn="l" rtl="0">
              <a:spcBef>
                <a:spcPts val="0"/>
              </a:spcBef>
              <a:spcAft>
                <a:spcPts val="0"/>
              </a:spcAft>
              <a:buClr>
                <a:schemeClr val="dk1"/>
              </a:buClr>
              <a:buSzPts val="1200"/>
              <a:buFont typeface="Arial"/>
              <a:buChar char="•"/>
            </a:pPr>
            <a:r>
              <a:rPr lang="en-US"/>
              <a:t>AQI thresholds can help agencies make consistent decisions about when to monitor, communicate, and activate protective measures.</a:t>
            </a:r>
            <a:endParaRPr/>
          </a:p>
          <a:p>
            <a:pPr marL="0" lvl="0" indent="0" algn="l" rtl="0">
              <a:spcBef>
                <a:spcPts val="0"/>
              </a:spcBef>
              <a:spcAft>
                <a:spcPts val="0"/>
              </a:spcAft>
              <a:buNone/>
            </a:pPr>
            <a:endParaRPr/>
          </a:p>
          <a:p>
            <a:pPr marL="0" lvl="0" indent="0" algn="l" rtl="0">
              <a:spcBef>
                <a:spcPts val="0"/>
              </a:spcBef>
              <a:spcAft>
                <a:spcPts val="0"/>
              </a:spcAft>
              <a:buNone/>
            </a:pPr>
            <a:r>
              <a:rPr lang="en-US"/>
              <a:t>Source: </a:t>
            </a:r>
            <a:endParaRPr/>
          </a:p>
          <a:p>
            <a:pPr marL="0" lvl="0" indent="0" algn="l" rtl="0">
              <a:spcBef>
                <a:spcPts val="0"/>
              </a:spcBef>
              <a:spcAft>
                <a:spcPts val="0"/>
              </a:spcAft>
              <a:buNone/>
            </a:pPr>
            <a:r>
              <a:rPr lang="en-US"/>
              <a:t>AQI guidelines from NCAA: https://www.ncaa.org/sports/2017/9/14/air-quality.aspx</a:t>
            </a:r>
            <a:endParaRPr/>
          </a:p>
          <a:p>
            <a:pPr marL="0" marR="0" lvl="0" indent="0" algn="l" rtl="0">
              <a:lnSpc>
                <a:spcPct val="100000"/>
              </a:lnSpc>
              <a:spcBef>
                <a:spcPts val="0"/>
              </a:spcBef>
              <a:spcAft>
                <a:spcPts val="0"/>
              </a:spcAft>
              <a:buClr>
                <a:schemeClr val="dk1"/>
              </a:buClr>
              <a:buSzPts val="1200"/>
              <a:buFont typeface="Arial"/>
              <a:buNone/>
            </a:pPr>
            <a:r>
              <a:rPr lang="en-US"/>
              <a:t>Journal of the COPD Foundation, “Improving Wildfire Readiness Among Patients with COPD and Asthma: Applying a Population Health Approach to Climate Change”: https://pubmed.ncbi.nlm.nih.gov/38838252/</a:t>
            </a:r>
            <a:endParaRPr b="1"/>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36: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8" name="Google Shape;548;p36: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Wildfire smoke can affect people differently, and some groups may experience health effects earlier or more severely.</a:t>
            </a:r>
            <a:endParaRPr/>
          </a:p>
          <a:p>
            <a:pPr marL="171450" lvl="0" indent="-171450" algn="l" rtl="0">
              <a:spcBef>
                <a:spcPts val="0"/>
              </a:spcBef>
              <a:spcAft>
                <a:spcPts val="0"/>
              </a:spcAft>
              <a:buClr>
                <a:schemeClr val="dk1"/>
              </a:buClr>
              <a:buSzPts val="1200"/>
              <a:buFont typeface="Arial"/>
              <a:buChar char="•"/>
            </a:pPr>
            <a:r>
              <a:rPr lang="en-US"/>
              <a:t>Sensitive groups may include people with asthma, chronic obstructive pulmonary disease, other lung conditions, heart disease, pregnant people, children, and older adults.</a:t>
            </a:r>
            <a:endParaRPr/>
          </a:p>
          <a:p>
            <a:pPr marL="171450" lvl="0" indent="-171450" algn="l" rtl="0">
              <a:spcBef>
                <a:spcPts val="0"/>
              </a:spcBef>
              <a:spcAft>
                <a:spcPts val="0"/>
              </a:spcAft>
              <a:buClr>
                <a:schemeClr val="dk1"/>
              </a:buClr>
              <a:buSzPts val="1200"/>
              <a:buFont typeface="Arial"/>
              <a:buChar char="•"/>
            </a:pPr>
            <a:r>
              <a:rPr lang="en-US"/>
              <a:t>Preparedness plans should account for these groups early, not only after air quality worsens.</a:t>
            </a:r>
            <a:endParaRPr/>
          </a:p>
          <a:p>
            <a:pPr marL="171450" lvl="0" indent="-171450" algn="l" rtl="0">
              <a:spcBef>
                <a:spcPts val="0"/>
              </a:spcBef>
              <a:spcAft>
                <a:spcPts val="0"/>
              </a:spcAft>
              <a:buClr>
                <a:schemeClr val="dk1"/>
              </a:buClr>
              <a:buSzPts val="1200"/>
              <a:buFont typeface="Arial"/>
              <a:buChar char="•"/>
            </a:pPr>
            <a:r>
              <a:rPr lang="en-US"/>
              <a:t>This may mean earlier alerts, clearer health messaging, indoor waiting options, mask availability, adjusted outdoor staffing, and coordination with medical or accessibility partners.</a:t>
            </a:r>
            <a:endParaRPr/>
          </a:p>
          <a:p>
            <a:pPr marL="171450" lvl="0" indent="-171450" algn="l" rtl="0">
              <a:spcBef>
                <a:spcPts val="0"/>
              </a:spcBef>
              <a:spcAft>
                <a:spcPts val="0"/>
              </a:spcAft>
              <a:buClr>
                <a:schemeClr val="dk1"/>
              </a:buClr>
              <a:buSzPts val="1200"/>
              <a:buFont typeface="Arial"/>
              <a:buChar char="•"/>
            </a:pPr>
            <a:r>
              <a:rPr lang="en-US"/>
              <a:t>Mitigation strategies should be designed so sensitive groups can safely receive information, access transit, wait for service, and complete their trips.</a:t>
            </a:r>
            <a:endParaRPr/>
          </a:p>
          <a:p>
            <a:pPr marL="171450" lvl="0" indent="-171450" algn="l" rtl="0">
              <a:spcBef>
                <a:spcPts val="0"/>
              </a:spcBef>
              <a:spcAft>
                <a:spcPts val="0"/>
              </a:spcAft>
              <a:buClr>
                <a:schemeClr val="dk1"/>
              </a:buClr>
              <a:buSzPts val="1200"/>
              <a:buFont typeface="Arial"/>
              <a:buChar char="•"/>
            </a:pPr>
            <a:r>
              <a:rPr lang="en-US"/>
              <a:t>Planning should avoid assuming that one message or one protective action works for everyone.</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Questions to ask during planning:</a:t>
            </a:r>
            <a:endParaRPr/>
          </a:p>
          <a:p>
            <a:pPr marL="171450" lvl="0" indent="-171450" algn="l" rtl="0">
              <a:spcBef>
                <a:spcPts val="0"/>
              </a:spcBef>
              <a:spcAft>
                <a:spcPts val="0"/>
              </a:spcAft>
              <a:buClr>
                <a:schemeClr val="dk1"/>
              </a:buClr>
              <a:buSzPts val="1200"/>
              <a:buFont typeface="Arial"/>
              <a:buChar char="•"/>
            </a:pPr>
            <a:r>
              <a:rPr lang="en-US"/>
              <a:t>Who may be affected sooner or more severely by wildfire smoke?</a:t>
            </a:r>
            <a:endParaRPr/>
          </a:p>
          <a:p>
            <a:pPr marL="171450" lvl="0" indent="-171450" algn="l" rtl="0">
              <a:spcBef>
                <a:spcPts val="0"/>
              </a:spcBef>
              <a:spcAft>
                <a:spcPts val="0"/>
              </a:spcAft>
              <a:buClr>
                <a:schemeClr val="dk1"/>
              </a:buClr>
              <a:buSzPts val="1200"/>
              <a:buFont typeface="Arial"/>
              <a:buChar char="•"/>
            </a:pPr>
            <a:r>
              <a:rPr lang="en-US"/>
              <a:t>Are alerts available in accessible formats and multiple languages?</a:t>
            </a:r>
            <a:endParaRPr/>
          </a:p>
          <a:p>
            <a:pPr marL="171450" lvl="0" indent="-171450" algn="l" rtl="0">
              <a:spcBef>
                <a:spcPts val="0"/>
              </a:spcBef>
              <a:spcAft>
                <a:spcPts val="0"/>
              </a:spcAft>
              <a:buClr>
                <a:schemeClr val="dk1"/>
              </a:buClr>
              <a:buSzPts val="1200"/>
              <a:buFont typeface="Arial"/>
              <a:buChar char="•"/>
            </a:pPr>
            <a:r>
              <a:rPr lang="en-US"/>
              <a:t>Can staff identify and support passengers with respiratory, cardiac, mobility, or access needs?</a:t>
            </a:r>
            <a:endParaRPr/>
          </a:p>
          <a:p>
            <a:pPr marL="171450" lvl="0" indent="-171450" algn="l" rtl="0">
              <a:spcBef>
                <a:spcPts val="0"/>
              </a:spcBef>
              <a:spcAft>
                <a:spcPts val="0"/>
              </a:spcAft>
              <a:buClr>
                <a:schemeClr val="dk1"/>
              </a:buClr>
              <a:buSzPts val="1200"/>
              <a:buFont typeface="Arial"/>
              <a:buChar char="•"/>
            </a:pPr>
            <a:r>
              <a:rPr lang="en-US"/>
              <a:t>Are masks, water, shade, cooling areas, or other supports available where they are most needed?</a:t>
            </a:r>
            <a:endParaRPr/>
          </a:p>
          <a:p>
            <a:pPr marL="171450" lvl="0" indent="-171450" algn="l" rtl="0">
              <a:spcBef>
                <a:spcPts val="0"/>
              </a:spcBef>
              <a:spcAft>
                <a:spcPts val="0"/>
              </a:spcAft>
              <a:buClr>
                <a:schemeClr val="dk1"/>
              </a:buClr>
              <a:buSzPts val="1200"/>
              <a:buFont typeface="Arial"/>
              <a:buChar char="•"/>
            </a:pPr>
            <a:r>
              <a:rPr lang="en-US"/>
              <a:t>Do service changes preserve access for riders who depend on transit or paratransit?</a:t>
            </a:r>
            <a:endParaRPr/>
          </a:p>
          <a:p>
            <a:pPr marL="171450" lvl="0" indent="-171450" algn="l" rtl="0">
              <a:spcBef>
                <a:spcPts val="0"/>
              </a:spcBef>
              <a:spcAft>
                <a:spcPts val="0"/>
              </a:spcAft>
              <a:buClr>
                <a:schemeClr val="dk1"/>
              </a:buClr>
              <a:buSzPts val="1200"/>
              <a:buFont typeface="Arial"/>
              <a:buChar char="•"/>
            </a:pPr>
            <a:r>
              <a:rPr lang="en-US"/>
              <a:t>Have health, accessibility, venue, and emergency management partners been included in planning?</a:t>
            </a:r>
            <a:endParaRPr/>
          </a:p>
          <a:p>
            <a:pPr marL="0" lvl="0" indent="0" algn="l" rtl="0">
              <a:spcBef>
                <a:spcPts val="0"/>
              </a:spcBef>
              <a:spcAft>
                <a:spcPts val="0"/>
              </a:spcAft>
              <a:buNone/>
            </a:pPr>
            <a:endParaRPr b="1"/>
          </a:p>
          <a:p>
            <a:pPr marL="0" lvl="0" indent="0" algn="l" rtl="0">
              <a:spcBef>
                <a:spcPts val="0"/>
              </a:spcBef>
              <a:spcAft>
                <a:spcPts val="0"/>
              </a:spcAft>
              <a:buNone/>
            </a:pPr>
            <a:r>
              <a:rPr lang="en-US" b="0"/>
              <a:t>Important notes from the sources:</a:t>
            </a:r>
            <a:endParaRPr/>
          </a:p>
          <a:p>
            <a:pPr marL="0" lvl="0" indent="0" algn="l" rtl="0">
              <a:spcBef>
                <a:spcPts val="0"/>
              </a:spcBef>
              <a:spcAft>
                <a:spcPts val="0"/>
              </a:spcAft>
              <a:buNone/>
            </a:pPr>
            <a:r>
              <a:rPr lang="en-US" b="0"/>
              <a:t>- People with heart disease can experience high blood pressure (due to vasoconstriction), irregular heartbeat (arrihythmias triggered by pollutants) and even heart attack or stroke (in severe pollution events) as a result of exposure to air pollution. Symptoms can include: fatigue, chest pain, breathlessness.</a:t>
            </a:r>
            <a:endParaRPr/>
          </a:p>
          <a:p>
            <a:pPr marL="0" lvl="0" indent="0" algn="l" rtl="0">
              <a:spcBef>
                <a:spcPts val="0"/>
              </a:spcBef>
              <a:spcAft>
                <a:spcPts val="0"/>
              </a:spcAft>
              <a:buNone/>
            </a:pPr>
            <a:r>
              <a:rPr lang="en-US" b="0"/>
              <a:t>- Pregnant people can experience respiratory issues, low birth weight, preterm birth, neurological impacts and cardiovascular concerns as a result of exposure to air pollution</a:t>
            </a:r>
            <a:endParaRPr/>
          </a:p>
          <a:p>
            <a:pPr marL="0" lvl="0" indent="0" algn="l" rtl="0">
              <a:spcBef>
                <a:spcPts val="0"/>
              </a:spcBef>
              <a:spcAft>
                <a:spcPts val="0"/>
              </a:spcAft>
              <a:buNone/>
            </a:pPr>
            <a:endParaRPr/>
          </a:p>
          <a:p>
            <a:pPr marL="0" lvl="0" indent="0" algn="l" rtl="0">
              <a:spcBef>
                <a:spcPts val="0"/>
              </a:spcBef>
              <a:spcAft>
                <a:spcPts val="0"/>
              </a:spcAft>
              <a:buNone/>
            </a:pPr>
            <a:r>
              <a:rPr lang="en-US"/>
              <a:t>Sources:</a:t>
            </a:r>
            <a:endParaRPr/>
          </a:p>
          <a:p>
            <a:pPr marL="0" lvl="0" indent="0" algn="l" rtl="0">
              <a:spcBef>
                <a:spcPts val="0"/>
              </a:spcBef>
              <a:spcAft>
                <a:spcPts val="0"/>
              </a:spcAft>
              <a:buNone/>
            </a:pPr>
            <a:r>
              <a:rPr lang="en-US"/>
              <a:t>Artemis Hospitals, Poor AQI impact on lungs and heart: www.artemishospitals.com/blog/poor-aqi-impact-on-lungs-and-heart</a:t>
            </a:r>
            <a:endParaRPr/>
          </a:p>
          <a:p>
            <a:pPr marL="0" lvl="0" indent="0" algn="l" rtl="0">
              <a:spcBef>
                <a:spcPts val="0"/>
              </a:spcBef>
              <a:spcAft>
                <a:spcPts val="0"/>
              </a:spcAft>
              <a:buNone/>
            </a:pPr>
            <a:r>
              <a:rPr lang="en-US"/>
              <a:t>Only My Health, How does pollution impact pregnancy and fetal health?: </a:t>
            </a:r>
            <a:r>
              <a:rPr lang="en-US" sz="12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https://www.onlymyhealth.com/how-does-pollution-impact-pregnancy-and-foetal-health-12977819035</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37: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4" name="Google Shape;554;p37: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Remember from the previous slide that Adaptive Capacity </a:t>
            </a:r>
            <a:r>
              <a:rPr lang="en-US" b="0"/>
              <a:t>assesses the ability to respond, relocate, access care, receive alerts, and use support systems. </a:t>
            </a:r>
            <a:endParaRPr/>
          </a:p>
          <a:p>
            <a:pPr marL="628650" lvl="1" indent="-171450" algn="l" rtl="0">
              <a:spcBef>
                <a:spcPts val="0"/>
              </a:spcBef>
              <a:spcAft>
                <a:spcPts val="0"/>
              </a:spcAft>
              <a:buClr>
                <a:schemeClr val="dk1"/>
              </a:buClr>
              <a:buSzPts val="1200"/>
              <a:buFont typeface="Arial"/>
              <a:buChar char="•"/>
            </a:pPr>
            <a:r>
              <a:rPr lang="en-US" b="0"/>
              <a:t>It also refers with the ability to cope with and recover from impacts of a hazard. </a:t>
            </a:r>
            <a:endParaRPr/>
          </a:p>
          <a:p>
            <a:pPr marL="171450" lvl="0" indent="-171450" algn="l" rtl="0">
              <a:spcBef>
                <a:spcPts val="0"/>
              </a:spcBef>
              <a:spcAft>
                <a:spcPts val="0"/>
              </a:spcAft>
              <a:buClr>
                <a:schemeClr val="dk1"/>
              </a:buClr>
              <a:buSzPts val="1200"/>
              <a:buFont typeface="Arial"/>
              <a:buChar char="•"/>
            </a:pPr>
            <a:r>
              <a:rPr lang="en-US"/>
              <a:t>For sensitive groups, adaptive capacity depends on access to information, supplies, transportation options, medical needs, and safe indoor spaces.</a:t>
            </a:r>
            <a:endParaRPr/>
          </a:p>
          <a:p>
            <a:pPr marL="171450" lvl="0" indent="-171450" algn="l" rtl="0">
              <a:spcBef>
                <a:spcPts val="0"/>
              </a:spcBef>
              <a:spcAft>
                <a:spcPts val="0"/>
              </a:spcAft>
              <a:buClr>
                <a:schemeClr val="dk1"/>
              </a:buClr>
              <a:buSzPts val="1200"/>
              <a:buFont typeface="Arial"/>
              <a:buChar char="•"/>
            </a:pPr>
            <a:r>
              <a:rPr lang="en-US"/>
              <a:t>Protective actions may include avoiding high-traffic areas where baseline pollution may already be higher.</a:t>
            </a:r>
            <a:endParaRPr/>
          </a:p>
          <a:p>
            <a:pPr marL="171450" lvl="0" indent="-171450" algn="l" rtl="0">
              <a:spcBef>
                <a:spcPts val="0"/>
              </a:spcBef>
              <a:spcAft>
                <a:spcPts val="0"/>
              </a:spcAft>
              <a:buClr>
                <a:schemeClr val="dk1"/>
              </a:buClr>
              <a:buSzPts val="1200"/>
              <a:buFont typeface="Arial"/>
              <a:buChar char="•"/>
            </a:pPr>
            <a:r>
              <a:rPr lang="en-US"/>
              <a:t>Masks should be ready and available for smoke events or poor air quality days.</a:t>
            </a:r>
            <a:endParaRPr/>
          </a:p>
          <a:p>
            <a:pPr marL="171450" lvl="0" indent="-171450" algn="l" rtl="0">
              <a:spcBef>
                <a:spcPts val="0"/>
              </a:spcBef>
              <a:spcAft>
                <a:spcPts val="0"/>
              </a:spcAft>
              <a:buClr>
                <a:schemeClr val="dk1"/>
              </a:buClr>
              <a:buSzPts val="1200"/>
              <a:buFont typeface="Arial"/>
              <a:buChar char="•"/>
            </a:pPr>
            <a:r>
              <a:rPr lang="en-US"/>
              <a:t>People with asthma or chronic obstructive pulmonary disease may need a “go bag” with medication and ventilator equipment.</a:t>
            </a:r>
            <a:endParaRPr/>
          </a:p>
          <a:p>
            <a:pPr marL="171450" lvl="0" indent="-171450" algn="l" rtl="0">
              <a:spcBef>
                <a:spcPts val="0"/>
              </a:spcBef>
              <a:spcAft>
                <a:spcPts val="0"/>
              </a:spcAft>
              <a:buClr>
                <a:schemeClr val="dk1"/>
              </a:buClr>
              <a:buSzPts val="1200"/>
              <a:buFont typeface="Arial"/>
              <a:buChar char="•"/>
            </a:pPr>
            <a:r>
              <a:rPr lang="en-US"/>
              <a:t>HEPA filters or indoor air purifiers can help improve indoor air quality in waiting areas, workspaces, or homes.</a:t>
            </a:r>
            <a:endParaRPr/>
          </a:p>
          <a:p>
            <a:pPr marL="171450" lvl="0" indent="-171450" algn="l" rtl="0">
              <a:spcBef>
                <a:spcPts val="0"/>
              </a:spcBef>
              <a:spcAft>
                <a:spcPts val="0"/>
              </a:spcAft>
              <a:buClr>
                <a:schemeClr val="dk1"/>
              </a:buClr>
              <a:buSzPts val="1200"/>
              <a:buFont typeface="Arial"/>
              <a:buChar char="•"/>
            </a:pPr>
            <a:r>
              <a:rPr lang="en-US"/>
              <a:t>For transit and stadium planning, the goal is to make protective actions easier to take, especially for people who may need support.</a:t>
            </a:r>
            <a:endParaRPr/>
          </a:p>
          <a:p>
            <a:pPr marL="171450" lvl="0" indent="-171450" algn="l" rtl="0">
              <a:spcBef>
                <a:spcPts val="0"/>
              </a:spcBef>
              <a:spcAft>
                <a:spcPts val="0"/>
              </a:spcAft>
              <a:buClr>
                <a:schemeClr val="dk1"/>
              </a:buClr>
              <a:buSzPts val="1200"/>
              <a:buFont typeface="Arial"/>
              <a:buChar char="•"/>
            </a:pPr>
            <a:r>
              <a:rPr lang="en-US"/>
              <a:t>This can include early messaging, clear instructions, accessible resources, and coordination with venue, health, and emergency partners.</a:t>
            </a:r>
            <a:endParaRPr/>
          </a:p>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38: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0" name="Google Shape;560;p38: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Strong communication starts before event day, not during the disruption.</a:t>
            </a:r>
            <a:endParaRPr/>
          </a:p>
          <a:p>
            <a:pPr marL="171450" lvl="0" indent="-171450" algn="l" rtl="0">
              <a:spcBef>
                <a:spcPts val="0"/>
              </a:spcBef>
              <a:spcAft>
                <a:spcPts val="0"/>
              </a:spcAft>
              <a:buClr>
                <a:schemeClr val="dk1"/>
              </a:buClr>
              <a:buSzPts val="1200"/>
              <a:buFont typeface="Arial"/>
              <a:buChar char="•"/>
            </a:pPr>
            <a:r>
              <a:rPr lang="en-US"/>
              <a:t>The goal is to establish clear, real-time communication channels with operations staff, venue partners, emergency services, and local jurisdictions.</a:t>
            </a:r>
            <a:endParaRPr/>
          </a:p>
          <a:p>
            <a:pPr marL="171450" lvl="0" indent="-171450" algn="l" rtl="0">
              <a:spcBef>
                <a:spcPts val="0"/>
              </a:spcBef>
              <a:spcAft>
                <a:spcPts val="0"/>
              </a:spcAft>
              <a:buClr>
                <a:schemeClr val="dk1"/>
              </a:buClr>
              <a:buSzPts val="1200"/>
              <a:buFont typeface="Arial"/>
              <a:buChar char="•"/>
            </a:pPr>
            <a:r>
              <a:rPr lang="en-US"/>
              <a:t>A central point of contact or internal command structure helps reduce confusion and supports faster decisions.</a:t>
            </a:r>
            <a:endParaRPr/>
          </a:p>
          <a:p>
            <a:pPr marL="171450" lvl="0" indent="-171450" algn="l" rtl="0">
              <a:spcBef>
                <a:spcPts val="0"/>
              </a:spcBef>
              <a:spcAft>
                <a:spcPts val="0"/>
              </a:spcAft>
              <a:buClr>
                <a:schemeClr val="dk1"/>
              </a:buClr>
              <a:buSzPts val="1200"/>
              <a:buFont typeface="Arial"/>
              <a:buChar char="•"/>
            </a:pPr>
            <a:r>
              <a:rPr lang="en-US"/>
              <a:t>Agencies should define how service disruptions, safety concerns, crowding, or changing conditions will be escalated.</a:t>
            </a:r>
            <a:endParaRPr/>
          </a:p>
          <a:p>
            <a:pPr marL="171450" lvl="0" indent="-171450" algn="l" rtl="0">
              <a:spcBef>
                <a:spcPts val="0"/>
              </a:spcBef>
              <a:spcAft>
                <a:spcPts val="0"/>
              </a:spcAft>
              <a:buClr>
                <a:schemeClr val="dk1"/>
              </a:buClr>
              <a:buSzPts val="1200"/>
              <a:buFont typeface="Arial"/>
              <a:buChar char="•"/>
            </a:pPr>
            <a:r>
              <a:rPr lang="en-US"/>
              <a:t>Coordination with local jurisdictions is important for street closures, signage, access needs, enforcement, and construction impacts near stations or venues.</a:t>
            </a:r>
            <a:endParaRPr/>
          </a:p>
          <a:p>
            <a:pPr marL="171450" lvl="0" indent="-171450" algn="l" rtl="0">
              <a:spcBef>
                <a:spcPts val="0"/>
              </a:spcBef>
              <a:spcAft>
                <a:spcPts val="0"/>
              </a:spcAft>
              <a:buClr>
                <a:schemeClr val="dk1"/>
              </a:buClr>
              <a:buSzPts val="1200"/>
              <a:buFont typeface="Arial"/>
              <a:buChar char="•"/>
            </a:pPr>
            <a:r>
              <a:rPr lang="en-US"/>
              <a:t>Venue operators can help monitor crowd flows and support transit service adjustments.</a:t>
            </a:r>
            <a:endParaRPr/>
          </a:p>
          <a:p>
            <a:pPr marL="171450" lvl="0" indent="-171450" algn="l" rtl="0">
              <a:spcBef>
                <a:spcPts val="0"/>
              </a:spcBef>
              <a:spcAft>
                <a:spcPts val="0"/>
              </a:spcAft>
              <a:buClr>
                <a:schemeClr val="dk1"/>
              </a:buClr>
              <a:buSzPts val="1200"/>
              <a:buFont typeface="Arial"/>
              <a:buChar char="•"/>
            </a:pPr>
            <a:r>
              <a:rPr lang="en-US"/>
              <a:t>Mobility partners, including bike share, ride share, and parking operators, should be included in first and last mile planning.</a:t>
            </a:r>
            <a:endParaRPr/>
          </a:p>
          <a:p>
            <a:pPr marL="171450" lvl="0" indent="-171450" algn="l" rtl="0">
              <a:spcBef>
                <a:spcPts val="0"/>
              </a:spcBef>
              <a:spcAft>
                <a:spcPts val="0"/>
              </a:spcAft>
              <a:buClr>
                <a:schemeClr val="dk1"/>
              </a:buClr>
              <a:buSzPts val="1200"/>
              <a:buFont typeface="Arial"/>
              <a:buChar char="•"/>
            </a:pPr>
            <a:r>
              <a:rPr lang="en-US"/>
              <a:t>Communications, customer experience, and safety teams should coordinate with external counterparts on joint messaging and on-site logistics.</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Questions to ask during planning:</a:t>
            </a:r>
            <a:endParaRPr/>
          </a:p>
          <a:p>
            <a:pPr marL="171450" lvl="0" indent="-171450" algn="l" rtl="0">
              <a:spcBef>
                <a:spcPts val="0"/>
              </a:spcBef>
              <a:spcAft>
                <a:spcPts val="0"/>
              </a:spcAft>
              <a:buClr>
                <a:schemeClr val="dk1"/>
              </a:buClr>
              <a:buSzPts val="1200"/>
              <a:buFont typeface="Arial"/>
              <a:buChar char="•"/>
            </a:pPr>
            <a:r>
              <a:rPr lang="en-US"/>
              <a:t>Have all key external partners been identified and engaged early?</a:t>
            </a:r>
            <a:endParaRPr/>
          </a:p>
          <a:p>
            <a:pPr marL="171450" lvl="0" indent="-171450" algn="l" rtl="0">
              <a:spcBef>
                <a:spcPts val="0"/>
              </a:spcBef>
              <a:spcAft>
                <a:spcPts val="0"/>
              </a:spcAft>
              <a:buClr>
                <a:schemeClr val="dk1"/>
              </a:buClr>
              <a:buSzPts val="1200"/>
              <a:buFont typeface="Arial"/>
              <a:buChar char="•"/>
            </a:pPr>
            <a:r>
              <a:rPr lang="en-US"/>
              <a:t>Are communication protocols and meeting schedules established with recurring venues or city departments?</a:t>
            </a:r>
            <a:endParaRPr/>
          </a:p>
          <a:p>
            <a:pPr marL="171450" lvl="0" indent="-171450" algn="l" rtl="0">
              <a:spcBef>
                <a:spcPts val="0"/>
              </a:spcBef>
              <a:spcAft>
                <a:spcPts val="0"/>
              </a:spcAft>
              <a:buClr>
                <a:schemeClr val="dk1"/>
              </a:buClr>
              <a:buSzPts val="1200"/>
              <a:buFont typeface="Arial"/>
              <a:buChar char="•"/>
            </a:pPr>
            <a:r>
              <a:rPr lang="en-US"/>
              <a:t>Is there a clear point of contact for urgent decisions?</a:t>
            </a:r>
            <a:endParaRPr/>
          </a:p>
          <a:p>
            <a:pPr marL="171450" lvl="0" indent="-171450" algn="l" rtl="0">
              <a:spcBef>
                <a:spcPts val="0"/>
              </a:spcBef>
              <a:spcAft>
                <a:spcPts val="0"/>
              </a:spcAft>
              <a:buClr>
                <a:schemeClr val="dk1"/>
              </a:buClr>
              <a:buSzPts val="1200"/>
              <a:buFont typeface="Arial"/>
              <a:buChar char="•"/>
            </a:pPr>
            <a:r>
              <a:rPr lang="en-US"/>
              <a:t>Are transit, venue, emergency services, and local jurisdictions aligned on street closures, access needs, and crowd management?</a:t>
            </a:r>
            <a:endParaRPr/>
          </a:p>
          <a:p>
            <a:pPr marL="171450" lvl="0" indent="-171450" algn="l" rtl="0">
              <a:spcBef>
                <a:spcPts val="0"/>
              </a:spcBef>
              <a:spcAft>
                <a:spcPts val="0"/>
              </a:spcAft>
              <a:buClr>
                <a:schemeClr val="dk1"/>
              </a:buClr>
              <a:buSzPts val="1200"/>
              <a:buFont typeface="Arial"/>
              <a:buChar char="•"/>
            </a:pPr>
            <a:r>
              <a:rPr lang="en-US"/>
              <a:t>Are customer-facing messages coordinated across agencies and partners?</a:t>
            </a:r>
            <a:endParaRPr sz="1200" b="0" i="0" u="none" strike="noStrike">
              <a:solidFill>
                <a:schemeClr val="dk1"/>
              </a:solidFill>
              <a:latin typeface="Arial"/>
              <a:ea typeface="Arial"/>
              <a:cs typeface="Arial"/>
              <a:sym typeface="Arial"/>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Source:</a:t>
            </a:r>
            <a:endParaRPr/>
          </a:p>
          <a:p>
            <a:pPr marL="0" lvl="0" indent="0" algn="l" rtl="0">
              <a:spcBef>
                <a:spcPts val="0"/>
              </a:spcBef>
              <a:spcAft>
                <a:spcPts val="0"/>
              </a:spcAft>
              <a:buClr>
                <a:schemeClr val="dk1"/>
              </a:buClr>
              <a:buSzPts val="1200"/>
              <a:buFont typeface="Arial"/>
              <a:buNone/>
            </a:pPr>
            <a:r>
              <a:rPr lang="en-US"/>
              <a:t>LA Metro, SETGO Industry Playbook: https://www.railwayage.com/wp-content/uploads/2025/10/LAMetro-SETGO_Industry-Playbook_2025_09122025.pdf</a:t>
            </a:r>
            <a:endParaRPr/>
          </a:p>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39: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1" name="Google Shape;581;p39: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285750" lvl="0" indent="-285750" algn="l" rtl="0">
              <a:spcBef>
                <a:spcPts val="0"/>
              </a:spcBef>
              <a:spcAft>
                <a:spcPts val="0"/>
              </a:spcAft>
              <a:buClr>
                <a:schemeClr val="dk1"/>
              </a:buClr>
              <a:buSzPts val="1400"/>
              <a:buFont typeface="Arial"/>
              <a:buChar char="•"/>
            </a:pPr>
            <a:r>
              <a:rPr lang="en-US" sz="1400"/>
              <a:t>Workforce training helps make sure staff and contractors know what to do before conditions become stressful or fast-moving.</a:t>
            </a:r>
            <a:endParaRPr/>
          </a:p>
          <a:p>
            <a:pPr marL="285750" lvl="0" indent="-285750" algn="l" rtl="0">
              <a:spcBef>
                <a:spcPts val="0"/>
              </a:spcBef>
              <a:spcAft>
                <a:spcPts val="0"/>
              </a:spcAft>
              <a:buClr>
                <a:schemeClr val="dk1"/>
              </a:buClr>
              <a:buSzPts val="1400"/>
              <a:buFont typeface="Arial"/>
              <a:buChar char="•"/>
            </a:pPr>
            <a:r>
              <a:rPr lang="en-US" sz="1400"/>
              <a:t>Training should include operators, frontline workers, security teams, ambassadors, supervisors, contractors, and other event-support staff.</a:t>
            </a:r>
            <a:endParaRPr/>
          </a:p>
          <a:p>
            <a:pPr marL="285750" lvl="0" indent="-285750" algn="l" rtl="0">
              <a:spcBef>
                <a:spcPts val="0"/>
              </a:spcBef>
              <a:spcAft>
                <a:spcPts val="0"/>
              </a:spcAft>
              <a:buClr>
                <a:schemeClr val="dk1"/>
              </a:buClr>
              <a:buSzPts val="1400"/>
              <a:buFont typeface="Arial"/>
              <a:buChar char="•"/>
            </a:pPr>
            <a:r>
              <a:rPr lang="en-US" sz="1400"/>
              <a:t>Staff need clear, practical guidance on service changes, emergency procedures, crowd management, communication, and customer support.</a:t>
            </a:r>
            <a:endParaRPr/>
          </a:p>
          <a:p>
            <a:pPr marL="285750" lvl="0" indent="-285750" algn="l" rtl="0">
              <a:spcBef>
                <a:spcPts val="0"/>
              </a:spcBef>
              <a:spcAft>
                <a:spcPts val="0"/>
              </a:spcAft>
              <a:buClr>
                <a:schemeClr val="dk1"/>
              </a:buClr>
              <a:buSzPts val="1400"/>
              <a:buFont typeface="Arial"/>
              <a:buChar char="•"/>
            </a:pPr>
            <a:r>
              <a:rPr lang="en-US" sz="1400"/>
              <a:t>Standard operating procedures should define how service adjustments are made and who has authority to make decisions.</a:t>
            </a:r>
            <a:endParaRPr/>
          </a:p>
          <a:p>
            <a:pPr marL="285750" lvl="0" indent="-285750" algn="l" rtl="0">
              <a:spcBef>
                <a:spcPts val="0"/>
              </a:spcBef>
              <a:spcAft>
                <a:spcPts val="0"/>
              </a:spcAft>
              <a:buClr>
                <a:schemeClr val="dk1"/>
              </a:buClr>
              <a:buSzPts val="1400"/>
              <a:buFont typeface="Arial"/>
              <a:buChar char="•"/>
            </a:pPr>
            <a:r>
              <a:rPr lang="en-US" sz="1400"/>
              <a:t>Training should be cross-functional so operations, safety, communications, customer experience, and partner agencies are aligned.</a:t>
            </a:r>
            <a:endParaRPr/>
          </a:p>
          <a:p>
            <a:pPr marL="285750" lvl="0" indent="-285750" algn="l" rtl="0">
              <a:spcBef>
                <a:spcPts val="0"/>
              </a:spcBef>
              <a:spcAft>
                <a:spcPts val="0"/>
              </a:spcAft>
              <a:buClr>
                <a:schemeClr val="dk1"/>
              </a:buClr>
              <a:buSzPts val="1400"/>
              <a:buFont typeface="Arial"/>
              <a:buChar char="•"/>
            </a:pPr>
            <a:r>
              <a:rPr lang="en-US" sz="1400"/>
              <a:t>Event-specific training should cover threat detection, de-escalation, transit service plans, key contacts, and contingency plans.</a:t>
            </a:r>
            <a:endParaRPr/>
          </a:p>
          <a:p>
            <a:pPr marL="285750" lvl="0" indent="-285750" algn="l" rtl="0">
              <a:spcBef>
                <a:spcPts val="0"/>
              </a:spcBef>
              <a:spcAft>
                <a:spcPts val="0"/>
              </a:spcAft>
              <a:buClr>
                <a:schemeClr val="dk1"/>
              </a:buClr>
              <a:buSzPts val="1400"/>
              <a:buFont typeface="Arial"/>
              <a:buChar char="•"/>
            </a:pPr>
            <a:r>
              <a:rPr lang="en-US" sz="1400"/>
              <a:t>In-person dry runs and tabletop exercises can help staff understand their roles, assigned locations, and response procedures.</a:t>
            </a:r>
            <a:endParaRPr/>
          </a:p>
          <a:p>
            <a:pPr marL="285750" lvl="0" indent="-285750" algn="l" rtl="0">
              <a:spcBef>
                <a:spcPts val="0"/>
              </a:spcBef>
              <a:spcAft>
                <a:spcPts val="0"/>
              </a:spcAft>
              <a:buClr>
                <a:schemeClr val="dk1"/>
              </a:buClr>
              <a:buSzPts val="1400"/>
              <a:buFont typeface="Arial"/>
              <a:buChar char="•"/>
            </a:pPr>
            <a:r>
              <a:rPr lang="en-US" sz="1400"/>
              <a:t>Training should be planned with enough lead time and offered in formats that work for different staff groups.</a:t>
            </a:r>
            <a:endParaRPr/>
          </a:p>
          <a:p>
            <a:pPr marL="285750" lvl="0" indent="-285750" algn="l" rtl="0">
              <a:spcBef>
                <a:spcPts val="0"/>
              </a:spcBef>
              <a:spcAft>
                <a:spcPts val="0"/>
              </a:spcAft>
              <a:buClr>
                <a:schemeClr val="dk1"/>
              </a:buClr>
              <a:buSzPts val="1400"/>
              <a:buFont typeface="Arial"/>
              <a:buChar char="•"/>
            </a:pPr>
            <a:r>
              <a:rPr lang="en-US" sz="1400"/>
              <a:t>Training materials should be updated after events to reflect lessons learned and improve future readiness.</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200"/>
              <a:buFont typeface="Arial"/>
              <a:buNone/>
            </a:pPr>
            <a:r>
              <a:rPr lang="en-US"/>
              <a:t>Source:</a:t>
            </a:r>
            <a:endParaRPr/>
          </a:p>
          <a:p>
            <a:pPr marL="0" lvl="0" indent="0" algn="l" rtl="0">
              <a:spcBef>
                <a:spcPts val="0"/>
              </a:spcBef>
              <a:spcAft>
                <a:spcPts val="0"/>
              </a:spcAft>
              <a:buClr>
                <a:schemeClr val="dk1"/>
              </a:buClr>
              <a:buSzPts val="1200"/>
              <a:buFont typeface="Arial"/>
              <a:buNone/>
            </a:pPr>
            <a:r>
              <a:rPr lang="en-US"/>
              <a:t>LA Metro, SETGO Industry Playbook: https://www.railwayage.com/wp-content/uploads/2025/10/LAMetro-SETGO_Industry-Playbook_2025_09122025.pdf</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4: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i="1"/>
              <a:t>Photo credit: https://www.gensler.com/projects/la-metro-integrated-station-design-solutions</a:t>
            </a:r>
            <a:endParaRPr/>
          </a:p>
          <a:p>
            <a:pPr marL="0" lvl="0" indent="0" algn="l" rtl="0">
              <a:spcBef>
                <a:spcPts val="0"/>
              </a:spcBef>
              <a:spcAft>
                <a:spcPts val="0"/>
              </a:spcAft>
              <a:buNone/>
            </a:pPr>
            <a:endParaRPr/>
          </a:p>
          <a:p>
            <a:pPr marL="0" lvl="0" indent="0" algn="l" rtl="0">
              <a:spcBef>
                <a:spcPts val="0"/>
              </a:spcBef>
              <a:spcAft>
                <a:spcPts val="0"/>
              </a:spcAft>
              <a:buNone/>
            </a:pPr>
            <a:r>
              <a:rPr lang="en-US"/>
              <a:t>Learning objectives include:</a:t>
            </a:r>
            <a:endParaRPr/>
          </a:p>
          <a:p>
            <a:pPr marL="171450" lvl="0" indent="-171450" algn="l" rtl="0">
              <a:spcBef>
                <a:spcPts val="0"/>
              </a:spcBef>
              <a:spcAft>
                <a:spcPts val="0"/>
              </a:spcAft>
              <a:buClr>
                <a:schemeClr val="dk1"/>
              </a:buClr>
              <a:buSzPts val="1200"/>
              <a:buFont typeface="Arial"/>
              <a:buChar char="•"/>
            </a:pPr>
            <a:r>
              <a:rPr lang="en-US"/>
              <a:t>Understand wildfire science basics</a:t>
            </a:r>
            <a:endParaRPr/>
          </a:p>
          <a:p>
            <a:pPr marL="171450" lvl="0" indent="-171450" algn="l" rtl="0">
              <a:spcBef>
                <a:spcPts val="0"/>
              </a:spcBef>
              <a:spcAft>
                <a:spcPts val="0"/>
              </a:spcAft>
              <a:buClr>
                <a:schemeClr val="dk1"/>
              </a:buClr>
              <a:buSzPts val="1200"/>
              <a:buFont typeface="Arial"/>
              <a:buChar char="•"/>
            </a:pPr>
            <a:r>
              <a:rPr lang="en-US"/>
              <a:t>Identify two-way risk: rail as ignition source and rail as exposed infrastructure</a:t>
            </a:r>
            <a:endParaRPr/>
          </a:p>
          <a:p>
            <a:pPr marL="171450" lvl="0" indent="-171450" algn="l" rtl="0">
              <a:spcBef>
                <a:spcPts val="0"/>
              </a:spcBef>
              <a:spcAft>
                <a:spcPts val="0"/>
              </a:spcAft>
              <a:buClr>
                <a:schemeClr val="dk1"/>
              </a:buClr>
              <a:buSzPts val="1200"/>
              <a:buFont typeface="Arial"/>
              <a:buChar char="•"/>
            </a:pPr>
            <a:r>
              <a:rPr lang="en-US"/>
              <a:t>Identify operations/infrastructure vulnerabilities and how to prepare for/mitigate them, but also how to function during event surge conditions </a:t>
            </a:r>
            <a:endParaRPr/>
          </a:p>
          <a:p>
            <a:pPr marL="171450" lvl="0" indent="-171450" algn="l" rtl="0">
              <a:spcBef>
                <a:spcPts val="0"/>
              </a:spcBef>
              <a:spcAft>
                <a:spcPts val="0"/>
              </a:spcAft>
              <a:buClr>
                <a:schemeClr val="dk1"/>
              </a:buClr>
              <a:buSzPts val="1200"/>
              <a:buFont typeface="Arial"/>
              <a:buChar char="•"/>
            </a:pPr>
            <a:r>
              <a:rPr lang="en-US"/>
              <a:t>Apply wildfire science, rail vulnerability, and preparedness/event readiness knowledge to a real-world, game-day hazard scenario at SoFi Stadium </a:t>
            </a:r>
            <a:endParaRPr/>
          </a:p>
          <a:p>
            <a:pPr marL="171450" lvl="0"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Participants will be able to:</a:t>
            </a:r>
            <a:endParaRPr/>
          </a:p>
          <a:p>
            <a:pPr marL="171450" lvl="0" indent="-171450" algn="l" rtl="0">
              <a:spcBef>
                <a:spcPts val="0"/>
              </a:spcBef>
              <a:spcAft>
                <a:spcPts val="0"/>
              </a:spcAft>
              <a:buClr>
                <a:schemeClr val="dk1"/>
              </a:buClr>
              <a:buSzPts val="1200"/>
              <a:buFont typeface="Arial"/>
              <a:buChar char="•"/>
            </a:pPr>
            <a:r>
              <a:rPr lang="en-US" sz="1200">
                <a:latin typeface="Arial"/>
                <a:ea typeface="Arial"/>
                <a:cs typeface="Arial"/>
                <a:sym typeface="Arial"/>
              </a:rPr>
              <a:t>Understand foundational wildfire science concepts and how they apply to urban rail systems and large stadium events</a:t>
            </a:r>
            <a:endParaRPr/>
          </a:p>
          <a:p>
            <a:pPr marL="171450" lvl="0" indent="-171450" algn="l" rtl="0">
              <a:spcBef>
                <a:spcPts val="0"/>
              </a:spcBef>
              <a:spcAft>
                <a:spcPts val="0"/>
              </a:spcAft>
              <a:buClr>
                <a:schemeClr val="dk1"/>
              </a:buClr>
              <a:buSzPts val="1200"/>
              <a:buFont typeface="Arial"/>
              <a:buChar char="•"/>
            </a:pPr>
            <a:r>
              <a:rPr lang="en-US" sz="1200">
                <a:latin typeface="Arial"/>
                <a:ea typeface="Arial"/>
                <a:cs typeface="Arial"/>
                <a:sym typeface="Arial"/>
              </a:rPr>
              <a:t>Identify tools and best practices for proactive wildfire risk management, including preparedness planning and situational awareness</a:t>
            </a:r>
            <a:endParaRPr/>
          </a:p>
          <a:p>
            <a:pPr marL="171450" lvl="0" indent="-171450" algn="l" rtl="0">
              <a:spcBef>
                <a:spcPts val="0"/>
              </a:spcBef>
              <a:spcAft>
                <a:spcPts val="0"/>
              </a:spcAft>
              <a:buClr>
                <a:schemeClr val="dk1"/>
              </a:buClr>
              <a:buSzPts val="1200"/>
              <a:buFont typeface="Arial"/>
              <a:buChar char="•"/>
            </a:pPr>
            <a:r>
              <a:rPr lang="en-US" sz="1200">
                <a:latin typeface="Arial"/>
                <a:ea typeface="Arial"/>
                <a:cs typeface="Arial"/>
                <a:sym typeface="Arial"/>
              </a:rPr>
              <a:t>Apply concepts through scenario-based learning and real-world examples</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40: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0" name="Google Shape;600;p40: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Crowd management is central to safe and reliable transit service during major stadium events.</a:t>
            </a:r>
            <a:endParaRPr/>
          </a:p>
          <a:p>
            <a:pPr marL="171450" lvl="0" indent="-171450" algn="l" rtl="0">
              <a:spcBef>
                <a:spcPts val="0"/>
              </a:spcBef>
              <a:spcAft>
                <a:spcPts val="0"/>
              </a:spcAft>
              <a:buClr>
                <a:schemeClr val="dk1"/>
              </a:buClr>
              <a:buSzPts val="1200"/>
              <a:buFont typeface="Arial"/>
              <a:buChar char="•"/>
            </a:pPr>
            <a:r>
              <a:rPr lang="en-US"/>
              <a:t>Large events can create sudden ridership spikes, including first-time riders, visitors, and people unfamiliar with the transit system.</a:t>
            </a:r>
            <a:endParaRPr/>
          </a:p>
          <a:p>
            <a:pPr marL="171450" lvl="0" indent="-171450" algn="l" rtl="0">
              <a:spcBef>
                <a:spcPts val="0"/>
              </a:spcBef>
              <a:spcAft>
                <a:spcPts val="0"/>
              </a:spcAft>
              <a:buClr>
                <a:schemeClr val="dk1"/>
              </a:buClr>
              <a:buSzPts val="1200"/>
              <a:buFont typeface="Arial"/>
              <a:buChar char="•"/>
            </a:pPr>
            <a:r>
              <a:rPr lang="en-US"/>
              <a:t>Crowd planning should cover more than platforms. It should include entrances, fare gates, queueing areas, public rights-of-way, crossings, and access routes.</a:t>
            </a:r>
            <a:endParaRPr/>
          </a:p>
          <a:p>
            <a:pPr marL="171450" lvl="0" indent="-171450" algn="l" rtl="0">
              <a:spcBef>
                <a:spcPts val="0"/>
              </a:spcBef>
              <a:spcAft>
                <a:spcPts val="0"/>
              </a:spcAft>
              <a:buClr>
                <a:schemeClr val="dk1"/>
              </a:buClr>
              <a:buSzPts val="1200"/>
              <a:buFont typeface="Arial"/>
              <a:buChar char="•"/>
            </a:pPr>
            <a:r>
              <a:rPr lang="en-US"/>
              <a:t>Site assessments help identify pinch points, queueing needs, platform access issues, and areas where additional staff or barriers may be needed.</a:t>
            </a:r>
            <a:endParaRPr/>
          </a:p>
          <a:p>
            <a:pPr marL="171450" lvl="0" indent="-171450" algn="l" rtl="0">
              <a:spcBef>
                <a:spcPts val="0"/>
              </a:spcBef>
              <a:spcAft>
                <a:spcPts val="0"/>
              </a:spcAft>
              <a:buClr>
                <a:schemeClr val="dk1"/>
              </a:buClr>
              <a:buSzPts val="1200"/>
              <a:buFont typeface="Arial"/>
              <a:buChar char="•"/>
            </a:pPr>
            <a:r>
              <a:rPr lang="en-US"/>
              <a:t>Signage and wayfinding should be tailored to each station and the expected direction of crowd movement.</a:t>
            </a:r>
            <a:endParaRPr/>
          </a:p>
          <a:p>
            <a:pPr marL="171450" lvl="0" indent="-171450" algn="l" rtl="0">
              <a:spcBef>
                <a:spcPts val="0"/>
              </a:spcBef>
              <a:spcAft>
                <a:spcPts val="0"/>
              </a:spcAft>
              <a:buClr>
                <a:schemeClr val="dk1"/>
              </a:buClr>
              <a:buSzPts val="1200"/>
              <a:buFont typeface="Arial"/>
              <a:buChar char="•"/>
            </a:pPr>
            <a:r>
              <a:rPr lang="en-US"/>
              <a:t>Communication should use multiple channels, including apps, station displays, social media, and on-site staff.</a:t>
            </a:r>
            <a:endParaRPr/>
          </a:p>
          <a:p>
            <a:pPr marL="171450" lvl="0" indent="-171450" algn="l" rtl="0">
              <a:spcBef>
                <a:spcPts val="0"/>
              </a:spcBef>
              <a:spcAft>
                <a:spcPts val="0"/>
              </a:spcAft>
              <a:buClr>
                <a:schemeClr val="dk1"/>
              </a:buClr>
              <a:buSzPts val="1200"/>
              <a:buFont typeface="Arial"/>
              <a:buChar char="•"/>
            </a:pPr>
            <a:r>
              <a:rPr lang="en-US"/>
              <a:t>Messaging should be multilingual and accessible where needed.</a:t>
            </a:r>
            <a:endParaRPr/>
          </a:p>
          <a:p>
            <a:pPr marL="171450" lvl="0" indent="-171450" algn="l" rtl="0">
              <a:spcBef>
                <a:spcPts val="0"/>
              </a:spcBef>
              <a:spcAft>
                <a:spcPts val="0"/>
              </a:spcAft>
              <a:buClr>
                <a:schemeClr val="dk1"/>
              </a:buClr>
              <a:buSzPts val="1200"/>
              <a:buFont typeface="Arial"/>
              <a:buChar char="•"/>
            </a:pPr>
            <a:r>
              <a:rPr lang="en-US"/>
              <a:t>Agencies should prepare message templates before the event for advisories, service disruptions, reroutes, and post-event egress changes.</a:t>
            </a:r>
            <a:endParaRPr/>
          </a:p>
          <a:p>
            <a:pPr marL="171450" lvl="0" indent="-171450" algn="l" rtl="0">
              <a:spcBef>
                <a:spcPts val="0"/>
              </a:spcBef>
              <a:spcAft>
                <a:spcPts val="0"/>
              </a:spcAft>
              <a:buClr>
                <a:schemeClr val="dk1"/>
              </a:buClr>
              <a:buSzPts val="1200"/>
              <a:buFont typeface="Arial"/>
              <a:buChar char="•"/>
            </a:pPr>
            <a:r>
              <a:rPr lang="en-US"/>
              <a:t>Clear messages should identify the source, hazard, location, time, and specific guidance.</a:t>
            </a:r>
            <a:endParaRPr/>
          </a:p>
          <a:p>
            <a:pPr marL="171450" lvl="0" indent="-171450" algn="l" rtl="0">
              <a:spcBef>
                <a:spcPts val="0"/>
              </a:spcBef>
              <a:spcAft>
                <a:spcPts val="0"/>
              </a:spcAft>
              <a:buClr>
                <a:schemeClr val="dk1"/>
              </a:buClr>
              <a:buSzPts val="1200"/>
              <a:buFont typeface="Arial"/>
              <a:buChar char="•"/>
            </a:pPr>
            <a:r>
              <a:rPr lang="en-US"/>
              <a:t>Crowd management requires coordination across operations, safety and security, customer experience, public communications, law enforcement, and venue security.</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Source:</a:t>
            </a:r>
            <a:endParaRPr/>
          </a:p>
          <a:p>
            <a:pPr marL="0" lvl="0" indent="0" algn="l" rtl="0">
              <a:spcBef>
                <a:spcPts val="0"/>
              </a:spcBef>
              <a:spcAft>
                <a:spcPts val="0"/>
              </a:spcAft>
              <a:buClr>
                <a:schemeClr val="dk1"/>
              </a:buClr>
              <a:buSzPts val="1200"/>
              <a:buFont typeface="Arial"/>
              <a:buNone/>
            </a:pPr>
            <a:r>
              <a:rPr lang="en-US"/>
              <a:t>LA Metro, SETGO Industry Playbook: https://www.railwayage.com/wp-content/uploads/2025/10/LAMetro-SETGO_Industry-Playbook_2025_09122025.pdf</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p41: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6" name="Google Shape;626;p41: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Smoke management focuses on reducing exposure for passengers, staff, and event-support personnel.</a:t>
            </a:r>
            <a:endParaRPr/>
          </a:p>
          <a:p>
            <a:pPr marL="171450" lvl="0" indent="-171450" algn="l" rtl="0">
              <a:spcBef>
                <a:spcPts val="0"/>
              </a:spcBef>
              <a:spcAft>
                <a:spcPts val="0"/>
              </a:spcAft>
              <a:buClr>
                <a:schemeClr val="dk1"/>
              </a:buClr>
              <a:buSzPts val="1200"/>
              <a:buFont typeface="Arial"/>
              <a:buChar char="•"/>
            </a:pPr>
            <a:r>
              <a:rPr lang="en-US"/>
              <a:t>Agencies should define a mask or respirator distribution policy before the event.</a:t>
            </a:r>
            <a:endParaRPr/>
          </a:p>
          <a:p>
            <a:pPr marL="628650" lvl="1" indent="-171450" algn="l" rtl="0">
              <a:spcBef>
                <a:spcPts val="0"/>
              </a:spcBef>
              <a:spcAft>
                <a:spcPts val="0"/>
              </a:spcAft>
              <a:buClr>
                <a:schemeClr val="dk1"/>
              </a:buClr>
              <a:buSzPts val="1200"/>
              <a:buFont typeface="Arial"/>
              <a:buChar char="•"/>
            </a:pPr>
            <a:r>
              <a:rPr lang="en-US"/>
              <a:t>This includes stocking appropriate personal protective equipment for staff and identifying when and how it will be distributed.</a:t>
            </a:r>
            <a:endParaRPr/>
          </a:p>
          <a:p>
            <a:pPr marL="171450" lvl="0" indent="-171450" algn="l" rtl="0">
              <a:spcBef>
                <a:spcPts val="0"/>
              </a:spcBef>
              <a:spcAft>
                <a:spcPts val="0"/>
              </a:spcAft>
              <a:buClr>
                <a:schemeClr val="dk1"/>
              </a:buClr>
              <a:buSzPts val="1200"/>
              <a:buFont typeface="Arial"/>
              <a:buChar char="•"/>
            </a:pPr>
            <a:r>
              <a:rPr lang="en-US"/>
              <a:t>Standard procedures should also address how staff will respond to passengers or employees with medical needs.</a:t>
            </a:r>
            <a:endParaRPr/>
          </a:p>
          <a:p>
            <a:pPr marL="171450" lvl="0" indent="-171450" algn="l" rtl="0">
              <a:spcBef>
                <a:spcPts val="0"/>
              </a:spcBef>
              <a:spcAft>
                <a:spcPts val="0"/>
              </a:spcAft>
              <a:buClr>
                <a:schemeClr val="dk1"/>
              </a:buClr>
              <a:buSzPts val="1200"/>
              <a:buFont typeface="Arial"/>
              <a:buChar char="•"/>
            </a:pPr>
            <a:r>
              <a:rPr lang="en-US"/>
              <a:t>Queue and dwell time management is important because longer outdoor waits can increase smoke exposure.</a:t>
            </a:r>
            <a:endParaRPr/>
          </a:p>
          <a:p>
            <a:pPr marL="171450" lvl="0" indent="-171450" algn="l" rtl="0">
              <a:spcBef>
                <a:spcPts val="0"/>
              </a:spcBef>
              <a:spcAft>
                <a:spcPts val="0"/>
              </a:spcAft>
              <a:buClr>
                <a:schemeClr val="dk1"/>
              </a:buClr>
              <a:buSzPts val="1200"/>
              <a:buFont typeface="Arial"/>
              <a:buChar char="•"/>
            </a:pPr>
            <a:r>
              <a:rPr lang="en-US"/>
              <a:t>Agencies should identify clean-air shelter locations before the event where passengers or staff can move if conditions worsen.</a:t>
            </a:r>
            <a:endParaRPr/>
          </a:p>
          <a:p>
            <a:pPr marL="628650" lvl="1" indent="-171450" algn="l" rtl="0">
              <a:spcBef>
                <a:spcPts val="0"/>
              </a:spcBef>
              <a:spcAft>
                <a:spcPts val="0"/>
              </a:spcAft>
              <a:buClr>
                <a:schemeClr val="dk1"/>
              </a:buClr>
              <a:buSzPts val="1200"/>
              <a:buFont typeface="Arial"/>
              <a:buChar char="•"/>
            </a:pPr>
            <a:r>
              <a:rPr lang="en-US"/>
              <a:t>Ventilation in stations and trains should be considered as part of smoke exposure planning.</a:t>
            </a:r>
            <a:endParaRPr/>
          </a:p>
          <a:p>
            <a:pPr marL="171450" lvl="0" indent="-171450" algn="l" rtl="0">
              <a:spcBef>
                <a:spcPts val="0"/>
              </a:spcBef>
              <a:spcAft>
                <a:spcPts val="0"/>
              </a:spcAft>
              <a:buClr>
                <a:schemeClr val="dk1"/>
              </a:buClr>
              <a:buSzPts val="1200"/>
              <a:buFont typeface="Arial"/>
              <a:buChar char="•"/>
            </a:pPr>
            <a:r>
              <a:rPr lang="en-US"/>
              <a:t>Fire weather and air quality monitoring should be tied to decision triggers.</a:t>
            </a:r>
            <a:endParaRPr/>
          </a:p>
          <a:p>
            <a:pPr marL="628650" lvl="1" indent="-171450" algn="l" rtl="0">
              <a:spcBef>
                <a:spcPts val="0"/>
              </a:spcBef>
              <a:spcAft>
                <a:spcPts val="0"/>
              </a:spcAft>
              <a:buClr>
                <a:schemeClr val="dk1"/>
              </a:buClr>
              <a:buSzPts val="1200"/>
              <a:buFont typeface="Arial"/>
              <a:buChar char="•"/>
            </a:pPr>
            <a:r>
              <a:rPr lang="en-US"/>
              <a:t>AQI thresholds, such as AQI greater than 200, can help agencies decide when to alter operations or increase protective actions.</a:t>
            </a:r>
            <a:endParaRPr/>
          </a:p>
          <a:p>
            <a:pPr marL="628650" lvl="1" indent="-171450" algn="l" rtl="0">
              <a:spcBef>
                <a:spcPts val="0"/>
              </a:spcBef>
              <a:spcAft>
                <a:spcPts val="0"/>
              </a:spcAft>
              <a:buClr>
                <a:schemeClr val="dk1"/>
              </a:buClr>
              <a:buSzPts val="1200"/>
              <a:buFont typeface="Arial"/>
              <a:buChar char="•"/>
            </a:pPr>
            <a:r>
              <a:rPr lang="en-US"/>
              <a:t>Fire weather thresholds should also be reviewed and integrated into operational decision-making.</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200"/>
              <a:buFont typeface="Arial"/>
              <a:buNone/>
            </a:pPr>
            <a:r>
              <a:rPr lang="en-US"/>
              <a:t>Source:</a:t>
            </a:r>
            <a:endParaRPr/>
          </a:p>
          <a:p>
            <a:pPr marL="0" lvl="0" indent="0" algn="l" rtl="0">
              <a:spcBef>
                <a:spcPts val="0"/>
              </a:spcBef>
              <a:spcAft>
                <a:spcPts val="0"/>
              </a:spcAft>
              <a:buClr>
                <a:schemeClr val="dk1"/>
              </a:buClr>
              <a:buSzPts val="1200"/>
              <a:buFont typeface="Arial"/>
              <a:buNone/>
            </a:pPr>
            <a:r>
              <a:rPr lang="en-US"/>
              <a:t>LA Metro, SETGO Industry Playbook: https://www.railwayage.com/wp-content/uploads/2025/10/LAMetro-SETGO_Industry-Playbook_2025_09122025.pdf</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42: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8" name="Google Shape;648;p42: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Situational awareness means maintaining a current picture of conditions that could affect service, safety, and crowd movement.</a:t>
            </a:r>
            <a:endParaRPr/>
          </a:p>
          <a:p>
            <a:pPr marL="628650" lvl="1" indent="-171450" algn="l" rtl="0">
              <a:spcBef>
                <a:spcPts val="0"/>
              </a:spcBef>
              <a:spcAft>
                <a:spcPts val="0"/>
              </a:spcAft>
              <a:buClr>
                <a:schemeClr val="dk1"/>
              </a:buClr>
              <a:buSzPts val="1200"/>
              <a:buFont typeface="Arial"/>
              <a:buChar char="•"/>
            </a:pPr>
            <a:r>
              <a:rPr lang="en-US"/>
              <a:t>Includes monitoring weather, fire activity, air quality, infrastructure status, and field conditions.</a:t>
            </a:r>
            <a:endParaRPr/>
          </a:p>
          <a:p>
            <a:pPr marL="171450" lvl="0" indent="-171450" algn="l" rtl="0">
              <a:spcBef>
                <a:spcPts val="0"/>
              </a:spcBef>
              <a:spcAft>
                <a:spcPts val="0"/>
              </a:spcAft>
              <a:buClr>
                <a:schemeClr val="dk1"/>
              </a:buClr>
              <a:buSzPts val="1200"/>
              <a:buFont typeface="Arial"/>
              <a:buChar char="•"/>
            </a:pPr>
            <a:r>
              <a:rPr lang="en-US"/>
              <a:t>Fire detection tools can include alert applications, satellite systems, cameras, and smoke detection technologies.</a:t>
            </a:r>
            <a:endParaRPr/>
          </a:p>
          <a:p>
            <a:pPr marL="171450" lvl="0" indent="-171450" algn="l" rtl="0">
              <a:spcBef>
                <a:spcPts val="0"/>
              </a:spcBef>
              <a:spcAft>
                <a:spcPts val="0"/>
              </a:spcAft>
              <a:buClr>
                <a:schemeClr val="dk1"/>
              </a:buClr>
              <a:buSzPts val="1200"/>
              <a:buFont typeface="Arial"/>
              <a:buChar char="•"/>
            </a:pPr>
            <a:r>
              <a:rPr lang="en-US"/>
              <a:t>Automated alert systems can help agencies receive timely updates and share information quickly with operations staff and partners.</a:t>
            </a:r>
            <a:endParaRPr/>
          </a:p>
          <a:p>
            <a:pPr marL="171450" lvl="0" indent="-171450" algn="l" rtl="0">
              <a:spcBef>
                <a:spcPts val="0"/>
              </a:spcBef>
              <a:spcAft>
                <a:spcPts val="0"/>
              </a:spcAft>
              <a:buClr>
                <a:schemeClr val="dk1"/>
              </a:buClr>
              <a:buSzPts val="1200"/>
              <a:buFont typeface="Arial"/>
              <a:buChar char="•"/>
            </a:pPr>
            <a:r>
              <a:rPr lang="en-US"/>
              <a:t>An Emergency Operations Center can help centralize information, track incidents, coordinate resources, and support consistent decisions.</a:t>
            </a:r>
            <a:endParaRPr/>
          </a:p>
          <a:p>
            <a:pPr marL="171450" lvl="0" indent="-171450" algn="l" rtl="0">
              <a:spcBef>
                <a:spcPts val="0"/>
              </a:spcBef>
              <a:spcAft>
                <a:spcPts val="0"/>
              </a:spcAft>
              <a:buClr>
                <a:schemeClr val="dk1"/>
              </a:buClr>
              <a:buSzPts val="1200"/>
              <a:buFont typeface="Arial"/>
              <a:buChar char="•"/>
            </a:pPr>
            <a:r>
              <a:rPr lang="en-US"/>
              <a:t>Agencies may also need to integrate with external EOCs or regional command structures during larger incidents.</a:t>
            </a:r>
            <a:endParaRPr/>
          </a:p>
          <a:p>
            <a:pPr marL="171450" lvl="0" indent="-171450" algn="l" rtl="0">
              <a:spcBef>
                <a:spcPts val="0"/>
              </a:spcBef>
              <a:spcAft>
                <a:spcPts val="0"/>
              </a:spcAft>
              <a:buClr>
                <a:schemeClr val="dk1"/>
              </a:buClr>
              <a:buSzPts val="1200"/>
              <a:buFont typeface="Arial"/>
              <a:buChar char="•"/>
            </a:pPr>
            <a:r>
              <a:rPr lang="en-US"/>
              <a:t>Weather resiliency is part of situational awareness. Agencies should monitor risks tied to the season, event schedule, and location.</a:t>
            </a:r>
            <a:endParaRPr/>
          </a:p>
          <a:p>
            <a:pPr marL="171450" lvl="0" indent="-171450" algn="l" rtl="0">
              <a:spcBef>
                <a:spcPts val="0"/>
              </a:spcBef>
              <a:spcAft>
                <a:spcPts val="0"/>
              </a:spcAft>
              <a:buClr>
                <a:schemeClr val="dk1"/>
              </a:buClr>
              <a:buSzPts val="1200"/>
              <a:buFont typeface="Arial"/>
              <a:buChar char="•"/>
            </a:pPr>
            <a:r>
              <a:rPr lang="en-US"/>
              <a:t>Agencies should confirm weather-protected areas for queues, passenger waiting, and staff staging.</a:t>
            </a:r>
            <a:endParaRPr/>
          </a:p>
          <a:p>
            <a:pPr marL="171450" lvl="0" indent="-171450" algn="l" rtl="0">
              <a:spcBef>
                <a:spcPts val="0"/>
              </a:spcBef>
              <a:spcAft>
                <a:spcPts val="0"/>
              </a:spcAft>
              <a:buClr>
                <a:schemeClr val="dk1"/>
              </a:buClr>
              <a:buSzPts val="1200"/>
              <a:buFont typeface="Arial"/>
              <a:buChar char="•"/>
            </a:pPr>
            <a:r>
              <a:rPr lang="en-US"/>
              <a:t>Crowd routing plans should be flexible if outdoor queues or access routes are affected by heat, smoke, or other conditions.</a:t>
            </a:r>
            <a:endParaRPr/>
          </a:p>
          <a:p>
            <a:pPr marL="0" lvl="0" indent="0" algn="l" rtl="0">
              <a:spcBef>
                <a:spcPts val="0"/>
              </a:spcBef>
              <a:spcAft>
                <a:spcPts val="0"/>
              </a:spcAft>
              <a:buNone/>
            </a:pPr>
            <a:endParaRPr/>
          </a:p>
          <a:p>
            <a:pPr marL="0" lvl="0" indent="0" algn="l" rtl="0">
              <a:spcBef>
                <a:spcPts val="0"/>
              </a:spcBef>
              <a:spcAft>
                <a:spcPts val="0"/>
              </a:spcAft>
              <a:buNone/>
            </a:pPr>
            <a:r>
              <a:rPr lang="en-US"/>
              <a:t>Questions to ask:</a:t>
            </a:r>
            <a:endParaRPr/>
          </a:p>
          <a:p>
            <a:pPr marL="171450" lvl="0" indent="-171450" algn="l" rtl="0">
              <a:spcBef>
                <a:spcPts val="0"/>
              </a:spcBef>
              <a:spcAft>
                <a:spcPts val="0"/>
              </a:spcAft>
              <a:buClr>
                <a:schemeClr val="dk1"/>
              </a:buClr>
              <a:buSzPts val="1200"/>
              <a:buFont typeface="Arial"/>
              <a:buChar char="•"/>
            </a:pPr>
            <a:r>
              <a:rPr lang="en-US"/>
              <a:t>What tools are being used to monitor fire, smoke, weather, and field conditions?</a:t>
            </a:r>
            <a:endParaRPr/>
          </a:p>
          <a:p>
            <a:pPr marL="171450" lvl="0" indent="-171450" algn="l" rtl="0">
              <a:spcBef>
                <a:spcPts val="0"/>
              </a:spcBef>
              <a:spcAft>
                <a:spcPts val="0"/>
              </a:spcAft>
              <a:buClr>
                <a:schemeClr val="dk1"/>
              </a:buClr>
              <a:buSzPts val="1200"/>
              <a:buFont typeface="Arial"/>
              <a:buChar char="•"/>
            </a:pPr>
            <a:r>
              <a:rPr lang="en-US"/>
              <a:t>Who is responsible for turning monitoring information into operational decisions?</a:t>
            </a:r>
            <a:endParaRPr/>
          </a:p>
          <a:p>
            <a:pPr marL="171450" lvl="0" indent="-171450" algn="l" rtl="0">
              <a:spcBef>
                <a:spcPts val="0"/>
              </a:spcBef>
              <a:spcAft>
                <a:spcPts val="0"/>
              </a:spcAft>
              <a:buClr>
                <a:schemeClr val="dk1"/>
              </a:buClr>
              <a:buSzPts val="1200"/>
              <a:buFont typeface="Arial"/>
              <a:buChar char="•"/>
            </a:pPr>
            <a:r>
              <a:rPr lang="en-US"/>
              <a:t>Are service plans adaptable to heat-related slowdowns or wildfire-related detours?</a:t>
            </a:r>
            <a:endParaRPr/>
          </a:p>
          <a:p>
            <a:pPr marL="171450" lvl="0" indent="-171450" algn="l" rtl="0">
              <a:spcBef>
                <a:spcPts val="0"/>
              </a:spcBef>
              <a:spcAft>
                <a:spcPts val="0"/>
              </a:spcAft>
              <a:buClr>
                <a:schemeClr val="dk1"/>
              </a:buClr>
              <a:buSzPts val="1200"/>
              <a:buFont typeface="Arial"/>
              <a:buChar char="•"/>
            </a:pPr>
            <a:r>
              <a:rPr lang="en-US"/>
              <a:t>Are weather-protected and accessible areas identified for staff and riders?</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200"/>
              <a:buFont typeface="Arial"/>
              <a:buNone/>
            </a:pPr>
            <a:r>
              <a:rPr lang="en-US"/>
              <a:t>Source:</a:t>
            </a:r>
            <a:endParaRPr/>
          </a:p>
          <a:p>
            <a:pPr marL="0" lvl="0" indent="0" algn="l" rtl="0">
              <a:spcBef>
                <a:spcPts val="0"/>
              </a:spcBef>
              <a:spcAft>
                <a:spcPts val="0"/>
              </a:spcAft>
              <a:buClr>
                <a:schemeClr val="dk1"/>
              </a:buClr>
              <a:buSzPts val="1200"/>
              <a:buFont typeface="Arial"/>
              <a:buNone/>
            </a:pPr>
            <a:r>
              <a:rPr lang="en-US"/>
              <a:t>LA Metro, SETGO Industry Playbook: https://www.railwayage.com/wp-content/uploads/2025/10/LAMetro-SETGO_Industry-Playbook_2025_09122025.pdf</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43: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7" name="Google Shape;667;p43: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i="1"/>
              <a:t>Source for photo: MARTA displays new rail cars </a:t>
            </a:r>
            <a:endParaRPr/>
          </a:p>
          <a:p>
            <a:pPr marL="0" lvl="0" indent="0" algn="l" rtl="0">
              <a:spcBef>
                <a:spcPts val="0"/>
              </a:spcBef>
              <a:spcAft>
                <a:spcPts val="0"/>
              </a:spcAft>
              <a:buNone/>
            </a:pPr>
            <a:r>
              <a:rPr lang="en-US" i="1"/>
              <a:t>https://www.rtands.com/passenger/marta-displays-new-rail-cars/</a:t>
            </a:r>
            <a:endParaRPr/>
          </a:p>
          <a:p>
            <a:pPr marL="171450" lvl="0" indent="-95250" algn="l" rtl="0">
              <a:spcBef>
                <a:spcPts val="0"/>
              </a:spcBef>
              <a:spcAft>
                <a:spcPts val="0"/>
              </a:spcAft>
              <a:buClr>
                <a:schemeClr val="dk1"/>
              </a:buClr>
              <a:buSzPts val="1200"/>
              <a:buFont typeface="Arial"/>
              <a:buNone/>
            </a:pPr>
            <a:endParaRPr/>
          </a:p>
          <a:p>
            <a:pPr marL="171450" lvl="0" indent="-171450" algn="l" rtl="0">
              <a:spcBef>
                <a:spcPts val="0"/>
              </a:spcBef>
              <a:spcAft>
                <a:spcPts val="0"/>
              </a:spcAft>
              <a:buClr>
                <a:schemeClr val="dk1"/>
              </a:buClr>
              <a:buSzPts val="1200"/>
              <a:buFont typeface="Arial"/>
              <a:buChar char="•"/>
            </a:pPr>
            <a:r>
              <a:rPr lang="en-US"/>
              <a:t>This breakout asks participants to connect the preparedness concepts from this module to their own agency practices.</a:t>
            </a:r>
            <a:endParaRPr/>
          </a:p>
          <a:p>
            <a:pPr marL="171450" lvl="0" indent="-171450" algn="l" rtl="0">
              <a:spcBef>
                <a:spcPts val="0"/>
              </a:spcBef>
              <a:spcAft>
                <a:spcPts val="0"/>
              </a:spcAft>
              <a:buClr>
                <a:schemeClr val="dk1"/>
              </a:buClr>
              <a:buSzPts val="1200"/>
              <a:buFont typeface="Arial"/>
              <a:buChar char="•"/>
            </a:pPr>
            <a:r>
              <a:rPr lang="en-US"/>
              <a:t>The goal is to discuss what currently works, where gaps exist, and what improvements could strengthen event readiness.</a:t>
            </a:r>
            <a:endParaRPr/>
          </a:p>
          <a:p>
            <a:pPr marL="171450" lvl="0" indent="-171450" algn="l" rtl="0">
              <a:spcBef>
                <a:spcPts val="0"/>
              </a:spcBef>
              <a:spcAft>
                <a:spcPts val="0"/>
              </a:spcAft>
              <a:buClr>
                <a:schemeClr val="dk1"/>
              </a:buClr>
              <a:buSzPts val="1200"/>
              <a:buFont typeface="Arial"/>
              <a:buChar char="•"/>
            </a:pPr>
            <a:r>
              <a:rPr lang="en-US"/>
              <a:t>The first question focuses on communication: how information moves internally, how partners are notified, and how the public receives updates.</a:t>
            </a:r>
            <a:endParaRPr/>
          </a:p>
          <a:p>
            <a:pPr marL="628650" lvl="1" indent="-171450" algn="l" rtl="0">
              <a:spcBef>
                <a:spcPts val="0"/>
              </a:spcBef>
              <a:spcAft>
                <a:spcPts val="0"/>
              </a:spcAft>
              <a:buClr>
                <a:schemeClr val="dk1"/>
              </a:buClr>
              <a:buSzPts val="1200"/>
              <a:buFont typeface="Arial"/>
              <a:buChar char="•"/>
            </a:pPr>
            <a:r>
              <a:rPr lang="en-US"/>
              <a:t>Encourage participants to think about missing tools or technologies that could improve speed, consistency, or coordination.</a:t>
            </a:r>
            <a:endParaRPr/>
          </a:p>
          <a:p>
            <a:pPr marL="171450" lvl="0" indent="-171450" algn="l" rtl="0">
              <a:spcBef>
                <a:spcPts val="0"/>
              </a:spcBef>
              <a:spcAft>
                <a:spcPts val="0"/>
              </a:spcAft>
              <a:buClr>
                <a:schemeClr val="dk1"/>
              </a:buClr>
              <a:buSzPts val="1200"/>
              <a:buFont typeface="Arial"/>
              <a:buChar char="•"/>
            </a:pPr>
            <a:r>
              <a:rPr lang="en-US"/>
              <a:t>The second question focuses on trigger points and thresholds. Discuss whether decisions are tied to measurable conditions, such as AQI, fire weather, service disruption, or crowding.</a:t>
            </a:r>
            <a:endParaRPr/>
          </a:p>
          <a:p>
            <a:pPr marL="171450" lvl="0" indent="-171450" algn="l" rtl="0">
              <a:spcBef>
                <a:spcPts val="0"/>
              </a:spcBef>
              <a:spcAft>
                <a:spcPts val="0"/>
              </a:spcAft>
              <a:buClr>
                <a:schemeClr val="dk1"/>
              </a:buClr>
              <a:buSzPts val="1200"/>
              <a:buFont typeface="Arial"/>
              <a:buChar char="•"/>
            </a:pPr>
            <a:r>
              <a:rPr lang="en-US"/>
              <a:t>The third question invites participants to identify one practical improvement, such as better training, clearer escalation protocols, improved wayfinding, stronger partner coordination, or better real-time monitoring.</a:t>
            </a:r>
            <a:endParaRPr/>
          </a:p>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44: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0" name="Google Shape;680;p44: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a:t>- This slide introduces Module 4 and brings to attention the 4 main topics that will be covered.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45: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6" name="Google Shape;696;p45: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285750" lvl="0" indent="-285750" algn="l" rtl="0">
              <a:spcBef>
                <a:spcPts val="0"/>
              </a:spcBef>
              <a:spcAft>
                <a:spcPts val="0"/>
              </a:spcAft>
              <a:buClr>
                <a:schemeClr val="dk1"/>
              </a:buClr>
              <a:buSzPts val="1400"/>
              <a:buFont typeface="Arial"/>
              <a:buChar char="•"/>
            </a:pPr>
            <a:r>
              <a:rPr lang="en-US" sz="1400"/>
              <a:t>First and last mile coordination helps shape the overall customer experience.</a:t>
            </a:r>
            <a:endParaRPr/>
          </a:p>
          <a:p>
            <a:pPr marL="742950" lvl="1" indent="-285750" algn="l" rtl="0">
              <a:spcBef>
                <a:spcPts val="0"/>
              </a:spcBef>
              <a:spcAft>
                <a:spcPts val="0"/>
              </a:spcAft>
              <a:buClr>
                <a:schemeClr val="dk1"/>
              </a:buClr>
              <a:buSzPts val="1400"/>
              <a:buFont typeface="Arial"/>
              <a:buChar char="•"/>
            </a:pPr>
            <a:r>
              <a:rPr lang="en-US" sz="1400"/>
              <a:t>It supports safe, accessible, and seamless movement between transit stations, venues, and surrounding neighborhoods.</a:t>
            </a:r>
            <a:endParaRPr/>
          </a:p>
          <a:p>
            <a:pPr marL="285750" lvl="0" indent="-285750" algn="l" rtl="0">
              <a:spcBef>
                <a:spcPts val="0"/>
              </a:spcBef>
              <a:spcAft>
                <a:spcPts val="0"/>
              </a:spcAft>
              <a:buClr>
                <a:schemeClr val="dk1"/>
              </a:buClr>
              <a:buSzPts val="1400"/>
              <a:buFont typeface="Arial"/>
              <a:buChar char="•"/>
            </a:pPr>
            <a:r>
              <a:rPr lang="en-US" sz="1400"/>
              <a:t>A strong first and last mile strategy helps reduce congestion at key access points.</a:t>
            </a:r>
            <a:endParaRPr/>
          </a:p>
          <a:p>
            <a:pPr marL="285750" lvl="0" indent="-285750" algn="l" rtl="0">
              <a:spcBef>
                <a:spcPts val="0"/>
              </a:spcBef>
              <a:spcAft>
                <a:spcPts val="0"/>
              </a:spcAft>
              <a:buClr>
                <a:schemeClr val="dk1"/>
              </a:buClr>
              <a:buSzPts val="1400"/>
              <a:buFont typeface="Arial"/>
              <a:buChar char="•"/>
            </a:pPr>
            <a:r>
              <a:rPr lang="en-US" sz="1400"/>
              <a:t>It also supports multimodal connections and helps keep transit an attractive and reliable option for event attendees.</a:t>
            </a:r>
            <a:endParaRPr/>
          </a:p>
          <a:p>
            <a:pPr marL="285750" lvl="0" indent="-285750" algn="l" rtl="0">
              <a:spcBef>
                <a:spcPts val="0"/>
              </a:spcBef>
              <a:spcAft>
                <a:spcPts val="0"/>
              </a:spcAft>
              <a:buClr>
                <a:schemeClr val="dk1"/>
              </a:buClr>
              <a:buSzPts val="1400"/>
              <a:buFont typeface="Arial"/>
              <a:buChar char="•"/>
            </a:pPr>
            <a:r>
              <a:rPr lang="en-US" sz="1400"/>
              <a:t>Safe streets and sidewalks are critical so people can connect to transit easily.</a:t>
            </a:r>
            <a:endParaRPr/>
          </a:p>
          <a:p>
            <a:pPr marL="285750" lvl="0" indent="-285750" algn="l" rtl="0">
              <a:spcBef>
                <a:spcPts val="0"/>
              </a:spcBef>
              <a:spcAft>
                <a:spcPts val="0"/>
              </a:spcAft>
              <a:buClr>
                <a:schemeClr val="dk1"/>
              </a:buClr>
              <a:buSzPts val="1400"/>
              <a:buFont typeface="Arial"/>
              <a:buChar char="•"/>
            </a:pPr>
            <a:r>
              <a:rPr lang="en-US" sz="1400"/>
              <a:t>First and last mile connections include the parts of the trip where riders walk, bike, roll, shuttle, or use ride share to get to or from transit.</a:t>
            </a:r>
            <a:endParaRPr/>
          </a:p>
          <a:p>
            <a:pPr marL="285750" lvl="0" indent="-285750" algn="l" rtl="0">
              <a:spcBef>
                <a:spcPts val="0"/>
              </a:spcBef>
              <a:spcAft>
                <a:spcPts val="0"/>
              </a:spcAft>
              <a:buClr>
                <a:schemeClr val="dk1"/>
              </a:buClr>
              <a:buSzPts val="1400"/>
              <a:buFont typeface="Arial"/>
              <a:buChar char="•"/>
            </a:pPr>
            <a:r>
              <a:rPr lang="en-US" sz="1400"/>
              <a:t>Planning should define permitting, curb management, designated pickup and drop-off areas, shuttle queues, and ride-share zones in advance.</a:t>
            </a:r>
            <a:endParaRPr/>
          </a:p>
          <a:p>
            <a:pPr marL="285750" lvl="0" indent="-285750" algn="l" rtl="0">
              <a:spcBef>
                <a:spcPts val="0"/>
              </a:spcBef>
              <a:spcAft>
                <a:spcPts val="0"/>
              </a:spcAft>
              <a:buClr>
                <a:schemeClr val="dk1"/>
              </a:buClr>
              <a:buSzPts val="1400"/>
              <a:buFont typeface="Arial"/>
              <a:buChar char="•"/>
            </a:pPr>
            <a:r>
              <a:rPr lang="en-US" sz="1400"/>
              <a:t>During the event, agencies need to actively monitor pedestrian routes, curbside activity, platform crowding, queueing areas, and security screening zones.</a:t>
            </a:r>
            <a:endParaRPr/>
          </a:p>
          <a:p>
            <a:pPr marL="285750" lvl="0" indent="-285750" algn="l" rtl="0">
              <a:spcBef>
                <a:spcPts val="0"/>
              </a:spcBef>
              <a:spcAft>
                <a:spcPts val="0"/>
              </a:spcAft>
              <a:buClr>
                <a:schemeClr val="dk1"/>
              </a:buClr>
              <a:buSzPts val="1400"/>
              <a:buFont typeface="Arial"/>
              <a:buChar char="•"/>
            </a:pPr>
            <a:r>
              <a:rPr lang="en-US" sz="1400"/>
              <a:t>Field staff, signage, and real-time communication are key tools for supporting a smooth customer experience.</a:t>
            </a:r>
            <a:endParaRPr/>
          </a:p>
          <a:p>
            <a:pPr marL="285750" lvl="0" indent="-285750" algn="l" rtl="0">
              <a:spcBef>
                <a:spcPts val="0"/>
              </a:spcBef>
              <a:spcAft>
                <a:spcPts val="0"/>
              </a:spcAft>
              <a:buClr>
                <a:schemeClr val="dk1"/>
              </a:buClr>
              <a:buSzPts val="1400"/>
              <a:buFont typeface="Arial"/>
              <a:buChar char="•"/>
            </a:pPr>
            <a:r>
              <a:rPr lang="en-US" sz="1400"/>
              <a:t>Conditions may shift quickly due to crowd surges, traffic congestion, unexpected road closures, or security changes.</a:t>
            </a:r>
            <a:endParaRPr/>
          </a:p>
          <a:p>
            <a:pPr marL="285750" lvl="0" indent="-285750" algn="l" rtl="0">
              <a:spcBef>
                <a:spcPts val="0"/>
              </a:spcBef>
              <a:spcAft>
                <a:spcPts val="0"/>
              </a:spcAft>
              <a:buClr>
                <a:schemeClr val="dk1"/>
              </a:buClr>
              <a:buSzPts val="1400"/>
              <a:buFont typeface="Arial"/>
              <a:buChar char="•"/>
            </a:pPr>
            <a:r>
              <a:rPr lang="en-US" sz="1400"/>
              <a:t>Agencies should coordinate with local police, traffic control, ride-share operators, venue staff, and other partners.</a:t>
            </a:r>
            <a:endParaRPr/>
          </a:p>
          <a:p>
            <a:pPr marL="285750" lvl="0" indent="-285750" algn="l" rtl="0">
              <a:spcBef>
                <a:spcPts val="0"/>
              </a:spcBef>
              <a:spcAft>
                <a:spcPts val="0"/>
              </a:spcAft>
              <a:buClr>
                <a:schemeClr val="dk1"/>
              </a:buClr>
              <a:buSzPts val="1400"/>
              <a:buFont typeface="Arial"/>
              <a:buChar char="•"/>
            </a:pPr>
            <a:r>
              <a:rPr lang="en-US" sz="1400"/>
              <a:t>Wayfinding signage should direct passengers toward shuttle queues, transit access points, and ride-share pickup zones after the event.</a:t>
            </a:r>
            <a:endParaRPr/>
          </a:p>
          <a:p>
            <a:pPr marL="285750" lvl="0" indent="-285750" algn="l" rtl="0">
              <a:spcBef>
                <a:spcPts val="0"/>
              </a:spcBef>
              <a:spcAft>
                <a:spcPts val="0"/>
              </a:spcAft>
              <a:buClr>
                <a:schemeClr val="dk1"/>
              </a:buClr>
              <a:buSzPts val="1400"/>
              <a:buFont typeface="Arial"/>
              <a:buChar char="•"/>
            </a:pPr>
            <a:r>
              <a:rPr lang="en-US" sz="1400"/>
              <a:t>Staff should document changes or challenges to support mid-event adjustments and post-event evaluation.</a:t>
            </a:r>
            <a:endParaRPr/>
          </a:p>
          <a:p>
            <a:pPr marL="0" lvl="0" indent="0" algn="l" rtl="0">
              <a:spcBef>
                <a:spcPts val="0"/>
              </a:spcBef>
              <a:spcAft>
                <a:spcPts val="0"/>
              </a:spcAft>
              <a:buClr>
                <a:schemeClr val="dk1"/>
              </a:buClr>
              <a:buSzPts val="1200"/>
              <a:buFont typeface="Arial"/>
              <a:buNone/>
            </a:pPr>
            <a:endParaRPr b="1"/>
          </a:p>
          <a:p>
            <a:pPr marL="0" lvl="0" indent="0" algn="l" rtl="0">
              <a:spcBef>
                <a:spcPts val="0"/>
              </a:spcBef>
              <a:spcAft>
                <a:spcPts val="0"/>
              </a:spcAft>
              <a:buClr>
                <a:schemeClr val="dk1"/>
              </a:buClr>
              <a:buSzPts val="1200"/>
              <a:buFont typeface="Arial"/>
              <a:buNone/>
            </a:pPr>
            <a:r>
              <a:rPr lang="en-US"/>
              <a:t>Source:</a:t>
            </a:r>
            <a:endParaRPr/>
          </a:p>
          <a:p>
            <a:pPr marL="0" lvl="0" indent="0" algn="l" rtl="0">
              <a:spcBef>
                <a:spcPts val="0"/>
              </a:spcBef>
              <a:spcAft>
                <a:spcPts val="0"/>
              </a:spcAft>
              <a:buClr>
                <a:schemeClr val="dk1"/>
              </a:buClr>
              <a:buSzPts val="1200"/>
              <a:buFont typeface="Arial"/>
              <a:buNone/>
            </a:pPr>
            <a:r>
              <a:rPr lang="en-US"/>
              <a:t>LA Metro, SETGO Industry Playbook: https://www.railwayage.com/wp-content/uploads/2025/10/LAMetro-SETGO_Industry-Playbook_2025_09122025.pdf</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p46: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2" name="Google Shape;702;p46: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i="1"/>
              <a:t>Photo cred: https://time.com/7305946/cities-tackling-extreme-heat/</a:t>
            </a:r>
            <a:endParaRPr/>
          </a:p>
          <a:p>
            <a:pPr marL="0" lvl="0" indent="0" algn="l" rtl="0">
              <a:spcBef>
                <a:spcPts val="0"/>
              </a:spcBef>
              <a:spcAft>
                <a:spcPts val="0"/>
              </a:spcAft>
              <a:buNone/>
            </a:pPr>
            <a:endParaRPr/>
          </a:p>
          <a:p>
            <a:pPr marL="171450" lvl="0" indent="-171450" algn="l" rtl="0">
              <a:spcBef>
                <a:spcPts val="0"/>
              </a:spcBef>
              <a:spcAft>
                <a:spcPts val="0"/>
              </a:spcAft>
              <a:buClr>
                <a:schemeClr val="dk1"/>
              </a:buClr>
              <a:buSzPts val="1200"/>
              <a:buFont typeface="Arial"/>
              <a:buChar char="•"/>
            </a:pPr>
            <a:r>
              <a:rPr lang="en-US"/>
              <a:t>During the event, weather monitoring and flexibility are critical.</a:t>
            </a:r>
            <a:endParaRPr/>
          </a:p>
          <a:p>
            <a:pPr marL="171450" lvl="0" indent="-171450" algn="l" rtl="0">
              <a:spcBef>
                <a:spcPts val="0"/>
              </a:spcBef>
              <a:spcAft>
                <a:spcPts val="0"/>
              </a:spcAft>
              <a:buClr>
                <a:schemeClr val="dk1"/>
              </a:buClr>
              <a:buSzPts val="1200"/>
              <a:buFont typeface="Arial"/>
              <a:buChar char="•"/>
            </a:pPr>
            <a:r>
              <a:rPr lang="en-US"/>
              <a:t>Conditions can change quickly and may require adjustments to staffing, communications, service levels, or passenger support.</a:t>
            </a:r>
            <a:endParaRPr/>
          </a:p>
          <a:p>
            <a:pPr marL="171450" lvl="0" indent="-171450" algn="l" rtl="0">
              <a:spcBef>
                <a:spcPts val="0"/>
              </a:spcBef>
              <a:spcAft>
                <a:spcPts val="0"/>
              </a:spcAft>
              <a:buClr>
                <a:schemeClr val="dk1"/>
              </a:buClr>
              <a:buSzPts val="1200"/>
              <a:buFont typeface="Arial"/>
              <a:buChar char="•"/>
            </a:pPr>
            <a:r>
              <a:rPr lang="en-US"/>
              <a:t>Agencies should monitor forecasts continuously and use thresholds, such as temperature or wind speed, to trigger contingency actions.</a:t>
            </a:r>
            <a:endParaRPr/>
          </a:p>
          <a:p>
            <a:pPr marL="171450" lvl="0" indent="-171450" algn="l" rtl="0">
              <a:spcBef>
                <a:spcPts val="0"/>
              </a:spcBef>
              <a:spcAft>
                <a:spcPts val="0"/>
              </a:spcAft>
              <a:buClr>
                <a:schemeClr val="dk1"/>
              </a:buClr>
              <a:buSzPts val="1200"/>
              <a:buFont typeface="Arial"/>
              <a:buChar char="•"/>
            </a:pPr>
            <a:r>
              <a:rPr lang="en-US"/>
              <a:t>A designated weather liaison should be responsible for real-time updates and alerts.</a:t>
            </a:r>
            <a:endParaRPr/>
          </a:p>
          <a:p>
            <a:pPr marL="171450" lvl="0" indent="-171450" algn="l" rtl="0">
              <a:spcBef>
                <a:spcPts val="0"/>
              </a:spcBef>
              <a:spcAft>
                <a:spcPts val="0"/>
              </a:spcAft>
              <a:buClr>
                <a:schemeClr val="dk1"/>
              </a:buClr>
              <a:buSzPts val="1200"/>
              <a:buFont typeface="Arial"/>
              <a:buChar char="•"/>
            </a:pPr>
            <a:r>
              <a:rPr lang="en-US"/>
              <a:t>Useful tools include hourly forecasts for the event location, contact with the local National Weather Service, communication channels with key decision-makers, and a process to activate the weather safety plan.</a:t>
            </a:r>
            <a:endParaRPr/>
          </a:p>
          <a:p>
            <a:pPr marL="171450" lvl="0" indent="-171450" algn="l" rtl="0">
              <a:spcBef>
                <a:spcPts val="0"/>
              </a:spcBef>
              <a:spcAft>
                <a:spcPts val="0"/>
              </a:spcAft>
              <a:buClr>
                <a:schemeClr val="dk1"/>
              </a:buClr>
              <a:buSzPts val="1200"/>
              <a:buFont typeface="Arial"/>
              <a:buChar char="•"/>
            </a:pPr>
            <a:r>
              <a:rPr lang="en-US"/>
              <a:t>Weather-related actions may include cooling buses, shade tents, adjusted vehicle headways, or changes in vehicle types based on demand and equipment performance.</a:t>
            </a:r>
            <a:endParaRPr/>
          </a:p>
          <a:p>
            <a:pPr marL="171450" lvl="0" indent="-171450" algn="l" rtl="0">
              <a:spcBef>
                <a:spcPts val="0"/>
              </a:spcBef>
              <a:spcAft>
                <a:spcPts val="0"/>
              </a:spcAft>
              <a:buClr>
                <a:schemeClr val="dk1"/>
              </a:buClr>
              <a:buSzPts val="1200"/>
              <a:buFont typeface="Arial"/>
              <a:buChar char="•"/>
            </a:pPr>
            <a:r>
              <a:rPr lang="en-US"/>
              <a:t>Pre-notification helps riders and staff prepare for unusual or changing conditions.</a:t>
            </a:r>
            <a:endParaRPr/>
          </a:p>
          <a:p>
            <a:pPr marL="171450" lvl="0" indent="-171450" algn="l" rtl="0">
              <a:spcBef>
                <a:spcPts val="0"/>
              </a:spcBef>
              <a:spcAft>
                <a:spcPts val="0"/>
              </a:spcAft>
              <a:buClr>
                <a:schemeClr val="dk1"/>
              </a:buClr>
              <a:buSzPts val="1200"/>
              <a:buFont typeface="Arial"/>
              <a:buChar char="•"/>
            </a:pPr>
            <a:r>
              <a:rPr lang="en-US"/>
              <a:t>Alert methods may include PA systems, two-way radios, social media, TV monitors, scoreboards, sirens, or mass notification systems.</a:t>
            </a:r>
            <a:endParaRPr/>
          </a:p>
          <a:p>
            <a:pPr marL="171450" lvl="0"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Questions to ask:</a:t>
            </a:r>
            <a:endParaRPr/>
          </a:p>
          <a:p>
            <a:pPr marL="171450" lvl="0" indent="-171450" algn="l" rtl="0">
              <a:spcBef>
                <a:spcPts val="0"/>
              </a:spcBef>
              <a:spcAft>
                <a:spcPts val="0"/>
              </a:spcAft>
              <a:buClr>
                <a:schemeClr val="dk1"/>
              </a:buClr>
              <a:buSzPts val="1200"/>
              <a:buFont typeface="Arial"/>
              <a:buChar char="•"/>
            </a:pPr>
            <a:r>
              <a:rPr lang="en-US"/>
              <a:t>Are contingency plans being activated based on weather conditions?</a:t>
            </a:r>
            <a:endParaRPr/>
          </a:p>
          <a:p>
            <a:pPr marL="171450" lvl="0" indent="-171450" algn="l" rtl="0">
              <a:spcBef>
                <a:spcPts val="0"/>
              </a:spcBef>
              <a:spcAft>
                <a:spcPts val="0"/>
              </a:spcAft>
              <a:buClr>
                <a:schemeClr val="dk1"/>
              </a:buClr>
              <a:buSzPts val="1200"/>
              <a:buFont typeface="Arial"/>
              <a:buChar char="•"/>
            </a:pPr>
            <a:r>
              <a:rPr lang="en-US"/>
              <a:t>Are frontline staff prepared and equipped for weather-related needs?</a:t>
            </a:r>
            <a:endParaRPr/>
          </a:p>
          <a:p>
            <a:pPr marL="171450" lvl="0" indent="-171450" algn="l" rtl="0">
              <a:spcBef>
                <a:spcPts val="0"/>
              </a:spcBef>
              <a:spcAft>
                <a:spcPts val="0"/>
              </a:spcAft>
              <a:buClr>
                <a:schemeClr val="dk1"/>
              </a:buClr>
              <a:buSzPts val="1200"/>
              <a:buFont typeface="Arial"/>
              <a:buChar char="•"/>
            </a:pPr>
            <a:r>
              <a:rPr lang="en-US"/>
              <a:t>Are customer wait areas safe, accessible, and weather-protected?</a:t>
            </a:r>
            <a:endParaRPr/>
          </a:p>
          <a:p>
            <a:pPr marL="171450" lvl="0" indent="-171450" algn="l" rtl="0">
              <a:spcBef>
                <a:spcPts val="0"/>
              </a:spcBef>
              <a:spcAft>
                <a:spcPts val="0"/>
              </a:spcAft>
              <a:buClr>
                <a:schemeClr val="dk1"/>
              </a:buClr>
              <a:buSzPts val="1200"/>
              <a:buFont typeface="Arial"/>
              <a:buChar char="•"/>
            </a:pPr>
            <a:r>
              <a:rPr lang="en-US"/>
              <a:t>Are customers being notified promptly about weather-related delays or reroutes?</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Source:</a:t>
            </a:r>
            <a:endParaRPr/>
          </a:p>
          <a:p>
            <a:pPr marL="0" lvl="0" indent="0" algn="l" rtl="0">
              <a:spcBef>
                <a:spcPts val="0"/>
              </a:spcBef>
              <a:spcAft>
                <a:spcPts val="0"/>
              </a:spcAft>
              <a:buClr>
                <a:schemeClr val="dk1"/>
              </a:buClr>
              <a:buSzPts val="1200"/>
              <a:buFont typeface="Arial"/>
              <a:buNone/>
            </a:pPr>
            <a:r>
              <a:rPr lang="en-US"/>
              <a:t>LA Metro, SETGO Industry Playbook: https://www.railwayage.com/wp-content/uploads/2025/10/LAMetro-SETGO_Industry-Playbook_2025_09122025.pdf</a:t>
            </a:r>
            <a:endParaRPr/>
          </a:p>
          <a:p>
            <a:pPr marL="0" lvl="0" indent="0" algn="l" rtl="0">
              <a:spcBef>
                <a:spcPts val="0"/>
              </a:spcBef>
              <a:spcAft>
                <a:spcPts val="0"/>
              </a:spcAft>
              <a:buClr>
                <a:schemeClr val="dk1"/>
              </a:buClr>
              <a:buSzPts val="1200"/>
              <a:buFont typeface="Arial"/>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p47: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4" name="Google Shape;724;p47: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During the delivery phase, the Emergency Operations Center, or EOC, should support active monitoring, communication, and coordination.</a:t>
            </a:r>
            <a:endParaRPr/>
          </a:p>
          <a:p>
            <a:pPr marL="171450" lvl="0" indent="-171450" algn="l" rtl="0">
              <a:spcBef>
                <a:spcPts val="0"/>
              </a:spcBef>
              <a:spcAft>
                <a:spcPts val="0"/>
              </a:spcAft>
              <a:buClr>
                <a:schemeClr val="dk1"/>
              </a:buClr>
              <a:buSzPts val="1200"/>
              <a:buFont typeface="Arial"/>
              <a:buChar char="•"/>
            </a:pPr>
            <a:r>
              <a:rPr lang="en-US"/>
              <a:t>The EOC should be staffed with trained personnel who can track incidents, deploy resources, and communicate with frontline staff, operations control centers, and the public.</a:t>
            </a:r>
            <a:endParaRPr/>
          </a:p>
          <a:p>
            <a:pPr marL="171450" lvl="0" indent="-171450" algn="l" rtl="0">
              <a:spcBef>
                <a:spcPts val="0"/>
              </a:spcBef>
              <a:spcAft>
                <a:spcPts val="0"/>
              </a:spcAft>
              <a:buClr>
                <a:schemeClr val="dk1"/>
              </a:buClr>
              <a:buSzPts val="1200"/>
              <a:buFont typeface="Arial"/>
              <a:buChar char="•"/>
            </a:pPr>
            <a:r>
              <a:rPr lang="en-US"/>
              <a:t>Active monitoring may include vehicle tracking data, CCTV footage, field updates, and other real-time tools.</a:t>
            </a:r>
            <a:endParaRPr/>
          </a:p>
          <a:p>
            <a:pPr marL="171450" lvl="0" indent="-171450" algn="l" rtl="0">
              <a:spcBef>
                <a:spcPts val="0"/>
              </a:spcBef>
              <a:spcAft>
                <a:spcPts val="0"/>
              </a:spcAft>
              <a:buClr>
                <a:schemeClr val="dk1"/>
              </a:buClr>
              <a:buSzPts val="1200"/>
              <a:buFont typeface="Arial"/>
              <a:buChar char="•"/>
            </a:pPr>
            <a:r>
              <a:rPr lang="en-US"/>
              <a:t>Rapid updates from the field should feed into the EOC to support quick and effective decisions.</a:t>
            </a:r>
            <a:endParaRPr/>
          </a:p>
          <a:p>
            <a:pPr marL="171450" lvl="0" indent="-171450" algn="l" rtl="0">
              <a:spcBef>
                <a:spcPts val="0"/>
              </a:spcBef>
              <a:spcAft>
                <a:spcPts val="0"/>
              </a:spcAft>
              <a:buClr>
                <a:schemeClr val="dk1"/>
              </a:buClr>
              <a:buSzPts val="1200"/>
              <a:buFont typeface="Arial"/>
              <a:buChar char="•"/>
            </a:pPr>
            <a:r>
              <a:rPr lang="en-US"/>
              <a:t>EOC staff should be empowered to make real-time decisions or escalate decisions quickly.</a:t>
            </a:r>
            <a:endParaRPr/>
          </a:p>
          <a:p>
            <a:pPr marL="171450" lvl="0" indent="-171450" algn="l" rtl="0">
              <a:spcBef>
                <a:spcPts val="0"/>
              </a:spcBef>
              <a:spcAft>
                <a:spcPts val="0"/>
              </a:spcAft>
              <a:buClr>
                <a:schemeClr val="dk1"/>
              </a:buClr>
              <a:buSzPts val="1200"/>
              <a:buFont typeface="Arial"/>
              <a:buChar char="•"/>
            </a:pPr>
            <a:r>
              <a:rPr lang="en-US"/>
              <a:t>An activated EOC supports service adjustments, emergency response, and unified messaging across stakeholders.</a:t>
            </a:r>
            <a:endParaRPr/>
          </a:p>
          <a:p>
            <a:pPr marL="171450" lvl="0" indent="-171450" algn="l" rtl="0">
              <a:spcBef>
                <a:spcPts val="0"/>
              </a:spcBef>
              <a:spcAft>
                <a:spcPts val="0"/>
              </a:spcAft>
              <a:buClr>
                <a:schemeClr val="dk1"/>
              </a:buClr>
              <a:buSzPts val="1200"/>
              <a:buFont typeface="Arial"/>
              <a:buChar char="•"/>
            </a:pPr>
            <a:r>
              <a:rPr lang="en-US"/>
              <a:t>Emergency information from the EOC should be communicated to passengers in real time when needed.</a:t>
            </a:r>
            <a:endParaRPr/>
          </a:p>
          <a:p>
            <a:pPr marL="171450" lvl="0" indent="-171450" algn="l" rtl="0">
              <a:spcBef>
                <a:spcPts val="0"/>
              </a:spcBef>
              <a:spcAft>
                <a:spcPts val="0"/>
              </a:spcAft>
              <a:buClr>
                <a:schemeClr val="dk1"/>
              </a:buClr>
              <a:buSzPts val="1200"/>
              <a:buFont typeface="Arial"/>
              <a:buChar char="•"/>
            </a:pPr>
            <a:r>
              <a:rPr lang="en-US"/>
              <a:t>The EOC should also maintain communication with other command posts, including operations control centers and a Joint Information Center, if applicable.</a:t>
            </a:r>
            <a:endParaRPr/>
          </a:p>
          <a:p>
            <a:pPr marL="171450" lvl="0" indent="-171450" algn="l" rtl="0">
              <a:spcBef>
                <a:spcPts val="0"/>
              </a:spcBef>
              <a:spcAft>
                <a:spcPts val="0"/>
              </a:spcAft>
              <a:buClr>
                <a:schemeClr val="dk1"/>
              </a:buClr>
              <a:buSzPts val="1200"/>
              <a:buFont typeface="Arial"/>
              <a:buChar char="•"/>
            </a:pPr>
            <a:r>
              <a:rPr lang="en-US"/>
              <a:t>Agencies should decide the appropriate EOC activation level based on the nature and risk profile of the event.</a:t>
            </a:r>
            <a:endParaRPr/>
          </a:p>
          <a:p>
            <a:pPr marL="0" lvl="0" indent="0" algn="l" rtl="0">
              <a:spcBef>
                <a:spcPts val="0"/>
              </a:spcBef>
              <a:spcAft>
                <a:spcPts val="0"/>
              </a:spcAft>
              <a:buNone/>
            </a:pPr>
            <a:endParaRPr sz="1200" b="0" i="0" u="none" strike="noStrike">
              <a:solidFill>
                <a:schemeClr val="dk1"/>
              </a:solidFill>
              <a:latin typeface="Arial"/>
              <a:ea typeface="Arial"/>
              <a:cs typeface="Arial"/>
              <a:sym typeface="Arial"/>
            </a:endParaRPr>
          </a:p>
          <a:p>
            <a:pPr marL="0" lvl="0" indent="0" algn="l" rtl="0">
              <a:spcBef>
                <a:spcPts val="0"/>
              </a:spcBef>
              <a:spcAft>
                <a:spcPts val="0"/>
              </a:spcAft>
              <a:buClr>
                <a:schemeClr val="dk1"/>
              </a:buClr>
              <a:buSzPts val="1200"/>
              <a:buFont typeface="Arial"/>
              <a:buNone/>
            </a:pPr>
            <a:r>
              <a:rPr lang="en-US"/>
              <a:t>Source:</a:t>
            </a:r>
            <a:endParaRPr/>
          </a:p>
          <a:p>
            <a:pPr marL="0" lvl="0" indent="0" algn="l" rtl="0">
              <a:spcBef>
                <a:spcPts val="0"/>
              </a:spcBef>
              <a:spcAft>
                <a:spcPts val="0"/>
              </a:spcAft>
              <a:buClr>
                <a:schemeClr val="dk1"/>
              </a:buClr>
              <a:buSzPts val="1200"/>
              <a:buFont typeface="Arial"/>
              <a:buNone/>
            </a:pPr>
            <a:r>
              <a:rPr lang="en-US"/>
              <a:t>LA Metro, SETGO Industry Playbook: https://www.railwayage.com/wp-content/uploads/2025/10/LAMetro-SETGO_Industry-Playbook_2025_09122025.pdf</a:t>
            </a:r>
            <a:endParaRPr/>
          </a:p>
          <a:p>
            <a:pPr marL="0" lvl="0" indent="0" algn="l" rtl="0">
              <a:spcBef>
                <a:spcPts val="0"/>
              </a:spcBef>
              <a:spcAft>
                <a:spcPts val="0"/>
              </a:spcAft>
              <a:buClr>
                <a:schemeClr val="dk1"/>
              </a:buClr>
              <a:buSzPts val="1200"/>
              <a:buFont typeface="Arial"/>
              <a:buNone/>
            </a:pPr>
            <a:r>
              <a:rPr lang="en-US"/>
              <a:t>Metropolitan Transportation Commission, Bay Area Regional Transit Expansion Program: 2018 Update: https://mtc.ca.gov/sites/default/files/MTC%20Bay%20Area%20RTEMP%202018%20Update.pdf?cb=2a6007b7</a:t>
            </a:r>
            <a:endParaRPr/>
          </a:p>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p48: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6" name="Google Shape;746;p48: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This slide shows how emergency activation can scale based on the severity and complexity of the incident.</a:t>
            </a:r>
            <a:endParaRPr/>
          </a:p>
          <a:p>
            <a:pPr marL="171450" lvl="0" indent="-171450" algn="l" rtl="0">
              <a:spcBef>
                <a:spcPts val="0"/>
              </a:spcBef>
              <a:spcAft>
                <a:spcPts val="0"/>
              </a:spcAft>
              <a:buClr>
                <a:schemeClr val="dk1"/>
              </a:buClr>
              <a:buSzPts val="1200"/>
              <a:buFont typeface="Arial"/>
              <a:buChar char="•"/>
            </a:pPr>
            <a:r>
              <a:rPr lang="en-US"/>
              <a:t>The main idea is that not every event requires full Emergency Operations Center activation.</a:t>
            </a:r>
            <a:endParaRPr/>
          </a:p>
          <a:p>
            <a:pPr marL="171450" lvl="0" indent="-171450" algn="l" rtl="0">
              <a:spcBef>
                <a:spcPts val="0"/>
              </a:spcBef>
              <a:spcAft>
                <a:spcPts val="0"/>
              </a:spcAft>
              <a:buClr>
                <a:schemeClr val="dk1"/>
              </a:buClr>
              <a:buSzPts val="1200"/>
              <a:buFont typeface="Arial"/>
              <a:buChar char="•"/>
            </a:pPr>
            <a:r>
              <a:rPr lang="en-US" b="1"/>
              <a:t>Level I</a:t>
            </a:r>
            <a:r>
              <a:rPr lang="en-US"/>
              <a:t> is generally routine or minor. Communication usually happens through normal channels, and the EOC is typically not activated.</a:t>
            </a:r>
            <a:endParaRPr/>
          </a:p>
          <a:p>
            <a:pPr marL="171450" lvl="0" indent="-171450" algn="l" rtl="0">
              <a:spcBef>
                <a:spcPts val="0"/>
              </a:spcBef>
              <a:spcAft>
                <a:spcPts val="0"/>
              </a:spcAft>
              <a:buClr>
                <a:schemeClr val="dk1"/>
              </a:buClr>
              <a:buSzPts val="1200"/>
              <a:buFont typeface="Arial"/>
              <a:buChar char="•"/>
            </a:pPr>
            <a:r>
              <a:rPr lang="en-US" b="1"/>
              <a:t>Level II</a:t>
            </a:r>
            <a:r>
              <a:rPr lang="en-US"/>
              <a:t> is more moderate. The EOC may be partially or fully activated, depending on the incident and resource needs.</a:t>
            </a:r>
            <a:endParaRPr/>
          </a:p>
          <a:p>
            <a:pPr marL="171450" lvl="0" indent="-171450" algn="l" rtl="0">
              <a:spcBef>
                <a:spcPts val="0"/>
              </a:spcBef>
              <a:spcAft>
                <a:spcPts val="0"/>
              </a:spcAft>
              <a:buClr>
                <a:schemeClr val="dk1"/>
              </a:buClr>
              <a:buSzPts val="1200"/>
              <a:buFont typeface="Arial"/>
              <a:buChar char="•"/>
            </a:pPr>
            <a:r>
              <a:rPr lang="en-US" b="1"/>
              <a:t>Level III</a:t>
            </a:r>
            <a:r>
              <a:rPr lang="en-US"/>
              <a:t> is the highest level. It requires immediate activation and full staffing of the EOC.</a:t>
            </a:r>
            <a:endParaRPr/>
          </a:p>
          <a:p>
            <a:pPr marL="171450" lvl="0" indent="-171450" algn="l" rtl="0">
              <a:spcBef>
                <a:spcPts val="0"/>
              </a:spcBef>
              <a:spcAft>
                <a:spcPts val="0"/>
              </a:spcAft>
              <a:buClr>
                <a:schemeClr val="dk1"/>
              </a:buClr>
              <a:buSzPts val="1200"/>
              <a:buFont typeface="Arial"/>
              <a:buChar char="•"/>
            </a:pPr>
            <a:r>
              <a:rPr lang="en-US"/>
              <a:t>Activation levels can change as more information becomes available.</a:t>
            </a:r>
            <a:endParaRPr/>
          </a:p>
          <a:p>
            <a:pPr marL="171450" lvl="0" indent="-171450" algn="l" rtl="0">
              <a:spcBef>
                <a:spcPts val="0"/>
              </a:spcBef>
              <a:spcAft>
                <a:spcPts val="0"/>
              </a:spcAft>
              <a:buClr>
                <a:schemeClr val="dk1"/>
              </a:buClr>
              <a:buSzPts val="1200"/>
              <a:buFont typeface="Arial"/>
              <a:buChar char="•"/>
            </a:pPr>
            <a:r>
              <a:rPr lang="en-US"/>
              <a:t>An incident may be upgraded if conditions worsen or downgraded after the agency assesses the emergency.</a:t>
            </a:r>
            <a:endParaRPr/>
          </a:p>
          <a:p>
            <a:pPr marL="171450" lvl="0" indent="-171450" algn="l" rtl="0">
              <a:spcBef>
                <a:spcPts val="0"/>
              </a:spcBef>
              <a:spcAft>
                <a:spcPts val="0"/>
              </a:spcAft>
              <a:buClr>
                <a:schemeClr val="dk1"/>
              </a:buClr>
              <a:buSzPts val="1200"/>
              <a:buFont typeface="Arial"/>
              <a:buChar char="•"/>
            </a:pPr>
            <a:r>
              <a:rPr lang="en-US"/>
              <a:t>For wildfire or stadium event planning, the value of this framework is that it helps agencies match coordination, staffing, and decision-making structures to the scale of the situation.</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200"/>
              <a:buFont typeface="Arial"/>
              <a:buNone/>
            </a:pPr>
            <a:r>
              <a:rPr lang="en-US"/>
              <a:t>Source:</a:t>
            </a:r>
            <a:endParaRPr/>
          </a:p>
          <a:p>
            <a:pPr marL="0" lvl="0" indent="0" algn="l" rtl="0">
              <a:spcBef>
                <a:spcPts val="0"/>
              </a:spcBef>
              <a:spcAft>
                <a:spcPts val="0"/>
              </a:spcAft>
              <a:buClr>
                <a:schemeClr val="dk1"/>
              </a:buClr>
              <a:buSzPts val="1200"/>
              <a:buFont typeface="Arial"/>
              <a:buNone/>
            </a:pPr>
            <a:r>
              <a:rPr lang="en-US"/>
              <a:t>Metropolitan Transportation Commission, Bay Area Regional Transit Expansion Program: 2018 Update: https://mtc.ca.gov/sites/default/files/MTC%20Bay%20Area%20RTEMP%202018%20Update.pdf?cb=2a6007b7</a:t>
            </a:r>
            <a:endParaRPr/>
          </a:p>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49: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3" name="Google Shape;753;p49: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i="1"/>
              <a:t>Photo credit: Wildfire smoke is bad for kids’ health. Vital Signs, https://vitalsigns.edf.org/story/wildfire-smoke-health-effects-and-how-to-protect-your-family</a:t>
            </a:r>
            <a:endParaRPr/>
          </a:p>
          <a:p>
            <a:pPr marL="0" lvl="0" indent="0" algn="l" rtl="0">
              <a:spcBef>
                <a:spcPts val="0"/>
              </a:spcBef>
              <a:spcAft>
                <a:spcPts val="0"/>
              </a:spcAft>
              <a:buNone/>
            </a:pPr>
            <a:endParaRPr/>
          </a:p>
          <a:p>
            <a:pPr marL="171450" lvl="0" indent="-171450" algn="l" rtl="0">
              <a:spcBef>
                <a:spcPts val="0"/>
              </a:spcBef>
              <a:spcAft>
                <a:spcPts val="0"/>
              </a:spcAft>
              <a:buClr>
                <a:schemeClr val="dk1"/>
              </a:buClr>
              <a:buSzPts val="1200"/>
              <a:buFont typeface="Arial"/>
              <a:buChar char="•"/>
            </a:pPr>
            <a:r>
              <a:rPr lang="en-US"/>
              <a:t>The delivery phase is when contingency plans move from planning into implementation.</a:t>
            </a:r>
            <a:endParaRPr/>
          </a:p>
          <a:p>
            <a:pPr marL="171450" lvl="0" indent="-171450" algn="l" rtl="0">
              <a:spcBef>
                <a:spcPts val="0"/>
              </a:spcBef>
              <a:spcAft>
                <a:spcPts val="0"/>
              </a:spcAft>
              <a:buClr>
                <a:schemeClr val="dk1"/>
              </a:buClr>
              <a:buSzPts val="1200"/>
              <a:buFont typeface="Arial"/>
              <a:buChar char="•"/>
            </a:pPr>
            <a:r>
              <a:rPr lang="en-US"/>
              <a:t>Agencies should continuously monitor live conditions and stay ready to activate alternate service strategies.</a:t>
            </a:r>
            <a:endParaRPr/>
          </a:p>
          <a:p>
            <a:pPr marL="171450" lvl="0" indent="-171450" algn="l" rtl="0">
              <a:spcBef>
                <a:spcPts val="0"/>
              </a:spcBef>
              <a:spcAft>
                <a:spcPts val="0"/>
              </a:spcAft>
              <a:buClr>
                <a:schemeClr val="dk1"/>
              </a:buClr>
              <a:buSzPts val="1200"/>
              <a:buFont typeface="Arial"/>
              <a:buChar char="•"/>
            </a:pPr>
            <a:r>
              <a:rPr lang="en-US"/>
              <a:t>Contingency actions may include alternate routes, supplemental bus bridges, or platform crowd management measures.</a:t>
            </a:r>
            <a:endParaRPr/>
          </a:p>
          <a:p>
            <a:pPr marL="171450" lvl="0" indent="-171450" algn="l" rtl="0">
              <a:spcBef>
                <a:spcPts val="0"/>
              </a:spcBef>
              <a:spcAft>
                <a:spcPts val="0"/>
              </a:spcAft>
              <a:buClr>
                <a:schemeClr val="dk1"/>
              </a:buClr>
              <a:buSzPts val="1200"/>
              <a:buFont typeface="Arial"/>
              <a:buChar char="•"/>
            </a:pPr>
            <a:r>
              <a:rPr lang="en-US"/>
              <a:t>Adjustments to signage, service announcements, and ambassador briefings should happen quickly as conditions change.</a:t>
            </a:r>
            <a:endParaRPr/>
          </a:p>
          <a:p>
            <a:pPr marL="171450" lvl="0" indent="-171450" algn="l" rtl="0">
              <a:spcBef>
                <a:spcPts val="0"/>
              </a:spcBef>
              <a:spcAft>
                <a:spcPts val="0"/>
              </a:spcAft>
              <a:buClr>
                <a:schemeClr val="dk1"/>
              </a:buClr>
              <a:buSzPts val="1200"/>
              <a:buFont typeface="Arial"/>
              <a:buChar char="•"/>
            </a:pPr>
            <a:r>
              <a:rPr lang="en-US"/>
              <a:t>Maintenance, operations, and enforcement teams should remain flexible and on-call throughout the event.</a:t>
            </a:r>
            <a:endParaRPr/>
          </a:p>
          <a:p>
            <a:pPr marL="171450" lvl="0" indent="-171450" algn="l" rtl="0">
              <a:spcBef>
                <a:spcPts val="0"/>
              </a:spcBef>
              <a:spcAft>
                <a:spcPts val="0"/>
              </a:spcAft>
              <a:buClr>
                <a:schemeClr val="dk1"/>
              </a:buClr>
              <a:buSzPts val="1200"/>
              <a:buFont typeface="Arial"/>
              <a:buChar char="•"/>
            </a:pPr>
            <a:r>
              <a:rPr lang="en-US"/>
              <a:t>Standby resources should be positioned strategically so vehicles and staff can be deployed quickly.</a:t>
            </a:r>
            <a:endParaRPr/>
          </a:p>
          <a:p>
            <a:pPr marL="171450" lvl="0" indent="-171450" algn="l" rtl="0">
              <a:spcBef>
                <a:spcPts val="0"/>
              </a:spcBef>
              <a:spcAft>
                <a:spcPts val="0"/>
              </a:spcAft>
              <a:buClr>
                <a:schemeClr val="dk1"/>
              </a:buClr>
              <a:buSzPts val="1200"/>
              <a:buFont typeface="Arial"/>
              <a:buChar char="•"/>
            </a:pPr>
            <a:r>
              <a:rPr lang="en-US"/>
              <a:t>Scaling up staffing helps address increased ridership, operational complexity, surges, disruptions, or security incidents.</a:t>
            </a:r>
            <a:endParaRPr/>
          </a:p>
          <a:p>
            <a:pPr marL="171450" lvl="0" indent="-171450" algn="l" rtl="0">
              <a:spcBef>
                <a:spcPts val="0"/>
              </a:spcBef>
              <a:spcAft>
                <a:spcPts val="0"/>
              </a:spcAft>
              <a:buClr>
                <a:schemeClr val="dk1"/>
              </a:buClr>
              <a:buSzPts val="1200"/>
              <a:buFont typeface="Arial"/>
              <a:buChar char="•"/>
            </a:pPr>
            <a:r>
              <a:rPr lang="en-US"/>
              <a:t>Coordination with law enforcement, event partners, transit control centers, and regional support networks is critical.</a:t>
            </a:r>
            <a:endParaRPr/>
          </a:p>
          <a:p>
            <a:pPr marL="171450" lvl="0" indent="-171450" algn="l" rtl="0">
              <a:spcBef>
                <a:spcPts val="0"/>
              </a:spcBef>
              <a:spcAft>
                <a:spcPts val="0"/>
              </a:spcAft>
              <a:buClr>
                <a:schemeClr val="dk1"/>
              </a:buClr>
              <a:buSzPts val="1200"/>
              <a:buFont typeface="Arial"/>
              <a:buChar char="•"/>
            </a:pPr>
            <a:r>
              <a:rPr lang="en-US"/>
              <a:t>Real-time updates should be shared with the public across communication channels.</a:t>
            </a:r>
            <a:endParaRPr/>
          </a:p>
          <a:p>
            <a:pPr marL="171450" lvl="0"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Questions to ask:</a:t>
            </a:r>
            <a:endParaRPr/>
          </a:p>
          <a:p>
            <a:pPr marL="171450" lvl="0" indent="-171450" algn="l" rtl="0">
              <a:spcBef>
                <a:spcPts val="0"/>
              </a:spcBef>
              <a:spcAft>
                <a:spcPts val="0"/>
              </a:spcAft>
              <a:buClr>
                <a:schemeClr val="dk1"/>
              </a:buClr>
              <a:buSzPts val="1200"/>
              <a:buFont typeface="Arial"/>
              <a:buChar char="•"/>
            </a:pPr>
            <a:r>
              <a:rPr lang="en-US"/>
              <a:t>Are contingency fleets and operations staff deployed or on standby in the right locations?</a:t>
            </a:r>
            <a:endParaRPr/>
          </a:p>
          <a:p>
            <a:pPr marL="171450" lvl="0" indent="-171450" algn="l" rtl="0">
              <a:spcBef>
                <a:spcPts val="0"/>
              </a:spcBef>
              <a:spcAft>
                <a:spcPts val="0"/>
              </a:spcAft>
              <a:buClr>
                <a:schemeClr val="dk1"/>
              </a:buClr>
              <a:buSzPts val="1200"/>
              <a:buFont typeface="Arial"/>
              <a:buChar char="•"/>
            </a:pPr>
            <a:r>
              <a:rPr lang="en-US"/>
              <a:t>Is there continuous communication between operations, law enforcement, and control centers?</a:t>
            </a:r>
            <a:endParaRPr/>
          </a:p>
          <a:p>
            <a:pPr marL="171450" lvl="0" indent="-171450" algn="l" rtl="0">
              <a:spcBef>
                <a:spcPts val="0"/>
              </a:spcBef>
              <a:spcAft>
                <a:spcPts val="0"/>
              </a:spcAft>
              <a:buClr>
                <a:schemeClr val="dk1"/>
              </a:buClr>
              <a:buSzPts val="1200"/>
              <a:buFont typeface="Arial"/>
              <a:buChar char="•"/>
            </a:pPr>
            <a:r>
              <a:rPr lang="en-US"/>
              <a:t>Have any conditions triggered contingency activation, and was the response timely?</a:t>
            </a:r>
            <a:endParaRPr/>
          </a:p>
          <a:p>
            <a:pPr marL="171450" lvl="0" indent="-171450" algn="l" rtl="0">
              <a:spcBef>
                <a:spcPts val="0"/>
              </a:spcBef>
              <a:spcAft>
                <a:spcPts val="0"/>
              </a:spcAft>
              <a:buClr>
                <a:schemeClr val="dk1"/>
              </a:buClr>
              <a:buSzPts val="1200"/>
              <a:buFont typeface="Arial"/>
              <a:buChar char="•"/>
            </a:pPr>
            <a:r>
              <a:rPr lang="en-US"/>
              <a:t>Are staff receiving current guidance as conditions evolve?</a:t>
            </a:r>
            <a:endParaRPr/>
          </a:p>
          <a:p>
            <a:pPr marL="171450" lvl="0"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Source:</a:t>
            </a:r>
            <a:endParaRPr/>
          </a:p>
          <a:p>
            <a:pPr marL="0" lvl="0" indent="0" algn="l" rtl="0">
              <a:spcBef>
                <a:spcPts val="0"/>
              </a:spcBef>
              <a:spcAft>
                <a:spcPts val="0"/>
              </a:spcAft>
              <a:buClr>
                <a:schemeClr val="dk1"/>
              </a:buClr>
              <a:buSzPts val="1200"/>
              <a:buFont typeface="Arial"/>
              <a:buNone/>
            </a:pPr>
            <a:r>
              <a:rPr lang="en-US"/>
              <a:t>LA Metro, SETGO Industry Playbook: https://www.railwayage.com/wp-content/uploads/2025/10/LAMetro-SETGO_Industry-Playbook_2025_09122025.pdf</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5: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5: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Quick overview of the structure of course, including what each module will cover, when breakout sessions occur, when the case study will happen and what to expect. </a:t>
            </a:r>
            <a:endParaRPr/>
          </a:p>
          <a:p>
            <a:pPr marL="628650" lvl="1" indent="-171450" algn="l" rtl="0">
              <a:spcBef>
                <a:spcPts val="0"/>
              </a:spcBef>
              <a:spcAft>
                <a:spcPts val="0"/>
              </a:spcAft>
              <a:buClr>
                <a:schemeClr val="dk1"/>
              </a:buClr>
              <a:buSzPts val="1200"/>
              <a:buFont typeface="Arial"/>
              <a:buChar char="•"/>
            </a:pPr>
            <a:r>
              <a:rPr lang="en-US"/>
              <a:t>Discuss how there will be an in-depth case study/scenario-planning interactive walkthrough and analysis at the end (and how it will help synthesize the concepts covered in training) </a:t>
            </a:r>
            <a:endParaRPr/>
          </a:p>
          <a:p>
            <a:pPr marL="628650" lvl="1" indent="-171450" algn="l" rtl="0">
              <a:spcBef>
                <a:spcPts val="0"/>
              </a:spcBef>
              <a:spcAft>
                <a:spcPts val="0"/>
              </a:spcAft>
              <a:buClr>
                <a:schemeClr val="dk1"/>
              </a:buClr>
              <a:buSzPts val="1200"/>
              <a:buFont typeface="Arial"/>
              <a:buChar char="•"/>
            </a:pPr>
            <a:r>
              <a:rPr lang="en-US"/>
              <a:t>Outline the overall timeline of the course, how long to expect for each session and when the breaks are</a:t>
            </a:r>
            <a:endParaRPr/>
          </a:p>
          <a:p>
            <a:pPr marL="628650" lvl="1" indent="-171450" algn="l" rtl="0">
              <a:spcBef>
                <a:spcPts val="0"/>
              </a:spcBef>
              <a:spcAft>
                <a:spcPts val="0"/>
              </a:spcAft>
              <a:buClr>
                <a:schemeClr val="dk1"/>
              </a:buClr>
              <a:buSzPts val="1200"/>
              <a:buFont typeface="Arial"/>
              <a:buChar char="•"/>
            </a:pPr>
            <a:r>
              <a:rPr lang="en-US"/>
              <a:t>Talk about what to expect during breakout sessions</a:t>
            </a:r>
            <a:endParaRPr/>
          </a:p>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p50: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9" name="Google Shape;769;p50: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This exercise shifts from concepts and tools to applied decision-making.</a:t>
            </a:r>
            <a:endParaRPr/>
          </a:p>
          <a:p>
            <a:pPr marL="171450" lvl="0" indent="-171450" algn="l" rtl="0">
              <a:spcBef>
                <a:spcPts val="0"/>
              </a:spcBef>
              <a:spcAft>
                <a:spcPts val="0"/>
              </a:spcAft>
              <a:buClr>
                <a:schemeClr val="dk1"/>
              </a:buClr>
              <a:buSzPts val="1200"/>
              <a:buFont typeface="Arial"/>
              <a:buChar char="•"/>
            </a:pPr>
            <a:r>
              <a:rPr lang="en-US"/>
              <a:t>Scenario planning is a way to think through plausible future hazards before they occur.</a:t>
            </a:r>
            <a:endParaRPr/>
          </a:p>
          <a:p>
            <a:pPr marL="171450" lvl="0" indent="-171450" algn="l" rtl="0">
              <a:spcBef>
                <a:spcPts val="0"/>
              </a:spcBef>
              <a:spcAft>
                <a:spcPts val="0"/>
              </a:spcAft>
              <a:buClr>
                <a:schemeClr val="dk1"/>
              </a:buClr>
              <a:buSzPts val="1200"/>
              <a:buFont typeface="Arial"/>
              <a:buChar char="•"/>
            </a:pPr>
            <a:r>
              <a:rPr lang="en-US"/>
              <a:t>The goal is not to predict exactly what will happen, but to prepare for different conditions that could affect operations.</a:t>
            </a:r>
            <a:endParaRPr/>
          </a:p>
          <a:p>
            <a:pPr marL="171450" lvl="0" indent="-171450" algn="l" rtl="0">
              <a:spcBef>
                <a:spcPts val="0"/>
              </a:spcBef>
              <a:spcAft>
                <a:spcPts val="0"/>
              </a:spcAft>
              <a:buClr>
                <a:schemeClr val="dk1"/>
              </a:buClr>
              <a:buSzPts val="1200"/>
              <a:buFont typeface="Arial"/>
              <a:buChar char="•"/>
            </a:pPr>
            <a:r>
              <a:rPr lang="en-US"/>
              <a:t>Scenario planning helps teams practice how they would assess risk, make decisions, communicate, and coordinate across agencies.</a:t>
            </a:r>
            <a:endParaRPr/>
          </a:p>
          <a:p>
            <a:pPr marL="171450" lvl="0" indent="-171450" algn="l" rtl="0">
              <a:spcBef>
                <a:spcPts val="0"/>
              </a:spcBef>
              <a:spcAft>
                <a:spcPts val="0"/>
              </a:spcAft>
              <a:buClr>
                <a:schemeClr val="dk1"/>
              </a:buClr>
              <a:buSzPts val="1200"/>
              <a:buFont typeface="Arial"/>
              <a:buChar char="•"/>
            </a:pPr>
            <a:r>
              <a:rPr lang="en-US"/>
              <a:t>The basic steps are to define the objective, develop the scenario, analyze impacts, identify response strategies, and test or refine the plan.</a:t>
            </a:r>
            <a:endParaRPr/>
          </a:p>
          <a:p>
            <a:pPr marL="171450" lvl="0" indent="-171450" algn="l" rtl="0">
              <a:spcBef>
                <a:spcPts val="0"/>
              </a:spcBef>
              <a:spcAft>
                <a:spcPts val="0"/>
              </a:spcAft>
              <a:buClr>
                <a:schemeClr val="dk1"/>
              </a:buClr>
              <a:buSzPts val="1200"/>
              <a:buFont typeface="Arial"/>
              <a:buChar char="•"/>
            </a:pPr>
            <a:r>
              <a:rPr lang="en-US"/>
              <a:t>In this exercise, each group will work through a SoFi Stadium scenario in Los Angeles.</a:t>
            </a:r>
            <a:endParaRPr/>
          </a:p>
          <a:p>
            <a:pPr marL="171450" lvl="0" indent="-171450" algn="l" rtl="0">
              <a:spcBef>
                <a:spcPts val="0"/>
              </a:spcBef>
              <a:spcAft>
                <a:spcPts val="0"/>
              </a:spcAft>
              <a:buClr>
                <a:schemeClr val="dk1"/>
              </a:buClr>
              <a:buSzPts val="1200"/>
              <a:buFont typeface="Arial"/>
              <a:buChar char="•"/>
            </a:pPr>
            <a:r>
              <a:rPr lang="en-US"/>
              <a:t>Groups will develop a four-phase preparedness plan for one month out, 10 days out, one to three days out, and the hours before the event.</a:t>
            </a:r>
            <a:endParaRPr/>
          </a:p>
          <a:p>
            <a:pPr marL="171450" lvl="0" indent="-171450" algn="l" rtl="0">
              <a:spcBef>
                <a:spcPts val="0"/>
              </a:spcBef>
              <a:spcAft>
                <a:spcPts val="0"/>
              </a:spcAft>
              <a:buClr>
                <a:schemeClr val="dk1"/>
              </a:buClr>
              <a:buSzPts val="1200"/>
              <a:buFont typeface="Arial"/>
              <a:buChar char="•"/>
            </a:pPr>
            <a:r>
              <a:rPr lang="en-US"/>
              <a:t>The exercise is meant to bring together the full training: wildfire risk, smoke exposure, trigger points, transit operations, first and last mile planning, communications, and day-of-event implementation.</a:t>
            </a:r>
            <a:endParaRPr/>
          </a:p>
          <a:p>
            <a:pPr marL="0" lvl="0" indent="0" algn="l" rtl="0">
              <a:spcBef>
                <a:spcPts val="0"/>
              </a:spcBef>
              <a:spcAft>
                <a:spcPts val="0"/>
              </a:spcAft>
              <a:buNone/>
            </a:pPr>
            <a:endParaRPr/>
          </a:p>
          <a:p>
            <a:pPr marL="0" lvl="0" indent="0" algn="l" rtl="0">
              <a:spcBef>
                <a:spcPts val="0"/>
              </a:spcBef>
              <a:spcAft>
                <a:spcPts val="0"/>
              </a:spcAft>
              <a:buNone/>
            </a:pPr>
            <a:r>
              <a:rPr lang="en-US"/>
              <a:t>Source: </a:t>
            </a:r>
            <a:endParaRPr/>
          </a:p>
          <a:p>
            <a:pPr marL="0" lvl="0" indent="0" algn="l" rtl="0">
              <a:spcBef>
                <a:spcPts val="0"/>
              </a:spcBef>
              <a:spcAft>
                <a:spcPts val="0"/>
              </a:spcAft>
              <a:buNone/>
            </a:pPr>
            <a:r>
              <a:rPr lang="en-US"/>
              <a:t>American Planning Association, The Use of Foresight and Scenario Planning in Hazard Mitigation and Climate Adaptation Planning: https://www.planning.org/pas/memo/113/the-use-of-foresight-and-scenario-planning-in-hazard-mitigation-and-climate-adaptation-planning/#:~:text=Defining%20Scenario%20Planning,Lincoln%20Institute%20of%20Land%20Policy)</a:t>
            </a:r>
            <a:endParaRPr/>
          </a:p>
          <a:p>
            <a:pPr marL="0" lvl="0" indent="0" algn="l" rtl="0">
              <a:spcBef>
                <a:spcPts val="0"/>
              </a:spcBef>
              <a:spcAft>
                <a:spcPts val="0"/>
              </a:spcAft>
              <a:buNone/>
            </a:pPr>
            <a:r>
              <a:rPr lang="en-US"/>
              <a:t>FEMA, Local Mitigation Planning Handbook: www.fema.gov/sites/default/files/2020-06/fema-local-mitigation-planning-handbook_03-2013.pdf</a:t>
            </a:r>
            <a:endParaRPr/>
          </a:p>
          <a:p>
            <a:pPr marL="0" lvl="0" indent="0" algn="l" rtl="0">
              <a:spcBef>
                <a:spcPts val="0"/>
              </a:spcBef>
              <a:spcAft>
                <a:spcPts val="0"/>
              </a:spcAft>
              <a:buNone/>
            </a:pPr>
            <a:r>
              <a:rPr lang="en-US"/>
              <a:t>Meegle, Scenario Planning for Natural Disasters: https://www.meegle.com/en_us/topics/scenario-planning/scenario-planning-for-natural-disasters</a:t>
            </a:r>
            <a:endParaRPr/>
          </a:p>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p51: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0" name="Google Shape;790;p51: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Each group will receive a venue packet, data tools and risk thresholds, and a scenario type assignment.</a:t>
            </a:r>
            <a:endParaRPr/>
          </a:p>
          <a:p>
            <a:pPr marL="628650" lvl="1" indent="-171450" algn="l" rtl="0">
              <a:spcBef>
                <a:spcPts val="0"/>
              </a:spcBef>
              <a:spcAft>
                <a:spcPts val="0"/>
              </a:spcAft>
              <a:buClr>
                <a:schemeClr val="dk1"/>
              </a:buClr>
              <a:buSzPts val="1200"/>
              <a:buFont typeface="Arial"/>
              <a:buChar char="•"/>
            </a:pPr>
            <a:r>
              <a:rPr lang="en-US"/>
              <a:t>Use these materials to develop a four-phase preparedness plan for SoFi Stadium.</a:t>
            </a:r>
            <a:endParaRPr/>
          </a:p>
          <a:p>
            <a:pPr marL="628650" lvl="1" indent="-171450" algn="l" rtl="0">
              <a:spcBef>
                <a:spcPts val="0"/>
              </a:spcBef>
              <a:spcAft>
                <a:spcPts val="0"/>
              </a:spcAft>
              <a:buClr>
                <a:schemeClr val="dk1"/>
              </a:buClr>
              <a:buSzPts val="1200"/>
              <a:buFont typeface="Arial"/>
              <a:buChar char="•"/>
            </a:pPr>
            <a:r>
              <a:rPr lang="en-US"/>
              <a:t>The plan should be organized by planning horizon: one month out, 10 days out, one to three days out, and the hours before game day.</a:t>
            </a:r>
            <a:endParaRPr/>
          </a:p>
          <a:p>
            <a:pPr marL="628650" lvl="1" indent="-171450" algn="l" rtl="0">
              <a:spcBef>
                <a:spcPts val="0"/>
              </a:spcBef>
              <a:spcAft>
                <a:spcPts val="0"/>
              </a:spcAft>
              <a:buClr>
                <a:schemeClr val="dk1"/>
              </a:buClr>
              <a:buSzPts val="1200"/>
              <a:buFont typeface="Arial"/>
              <a:buChar char="•"/>
            </a:pPr>
            <a:r>
              <a:rPr lang="en-US"/>
              <a:t>For each timeframe, identify which risk thresholds matter and what decisions they trigger.</a:t>
            </a:r>
            <a:endParaRPr/>
          </a:p>
          <a:p>
            <a:pPr marL="171450" lvl="0" indent="-171450" algn="l" rtl="0">
              <a:spcBef>
                <a:spcPts val="0"/>
              </a:spcBef>
              <a:spcAft>
                <a:spcPts val="0"/>
              </a:spcAft>
              <a:buClr>
                <a:schemeClr val="dk1"/>
              </a:buClr>
              <a:buSzPts val="1200"/>
              <a:buFont typeface="Arial"/>
              <a:buChar char="•"/>
            </a:pPr>
            <a:r>
              <a:rPr lang="en-US"/>
              <a:t>Then identify the mitigation actions that apply to the venue, transit system, passengers, and staff.</a:t>
            </a:r>
            <a:endParaRPr/>
          </a:p>
          <a:p>
            <a:pPr marL="628650" lvl="1" indent="-171450" algn="l" rtl="0">
              <a:spcBef>
                <a:spcPts val="0"/>
              </a:spcBef>
              <a:spcAft>
                <a:spcPts val="0"/>
              </a:spcAft>
              <a:buClr>
                <a:schemeClr val="dk1"/>
              </a:buClr>
              <a:buSzPts val="1200"/>
              <a:buFont typeface="Arial"/>
              <a:buChar char="•"/>
            </a:pPr>
            <a:r>
              <a:rPr lang="en-US"/>
              <a:t>Each phase should also include communication protocols and multi-agency coordination needs.</a:t>
            </a:r>
            <a:endParaRPr/>
          </a:p>
          <a:p>
            <a:pPr marL="628650" lvl="1" indent="-171450" algn="l" rtl="0">
              <a:spcBef>
                <a:spcPts val="0"/>
              </a:spcBef>
              <a:spcAft>
                <a:spcPts val="0"/>
              </a:spcAft>
              <a:buClr>
                <a:schemeClr val="dk1"/>
              </a:buClr>
              <a:buSzPts val="1200"/>
              <a:buFont typeface="Arial"/>
              <a:buChar char="•"/>
            </a:pPr>
            <a:r>
              <a:rPr lang="en-US"/>
              <a:t>Think about which actions are realistic at each timeframe. Some actions are linked to weeks of lead time/forecast windows, while others will be activated close to game day.</a:t>
            </a:r>
            <a:endParaRPr/>
          </a:p>
          <a:p>
            <a:pPr marL="171450" lvl="0" indent="-171450" algn="l" rtl="0">
              <a:spcBef>
                <a:spcPts val="0"/>
              </a:spcBef>
              <a:spcAft>
                <a:spcPts val="0"/>
              </a:spcAft>
              <a:buClr>
                <a:schemeClr val="dk1"/>
              </a:buClr>
              <a:buSzPts val="1200"/>
              <a:buFont typeface="Arial"/>
              <a:buChar char="•"/>
            </a:pPr>
            <a:r>
              <a:rPr lang="en-US"/>
              <a:t>The goal is to practice linking forecast information and risk thresholds to clear, coordinated preparedness actions.</a:t>
            </a:r>
            <a:endParaRPr/>
          </a:p>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p52: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9" name="Google Shape;809;p52: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i="1"/>
              <a:t>Photo cred: https://www.sofistadium.com/</a:t>
            </a:r>
            <a:endParaRPr/>
          </a:p>
          <a:p>
            <a:pPr marL="0" marR="0" lvl="0" indent="0" algn="l" rtl="0">
              <a:lnSpc>
                <a:spcPct val="100000"/>
              </a:lnSpc>
              <a:spcBef>
                <a:spcPts val="0"/>
              </a:spcBef>
              <a:spcAft>
                <a:spcPts val="0"/>
              </a:spcAft>
              <a:buClr>
                <a:schemeClr val="dk1"/>
              </a:buClr>
              <a:buSzPts val="1200"/>
              <a:buFont typeface="Arial"/>
              <a:buNone/>
            </a:pPr>
            <a:endParaRPr i="1"/>
          </a:p>
          <a:p>
            <a:pPr marL="0" marR="0" lvl="0" indent="0" algn="l" rtl="0">
              <a:lnSpc>
                <a:spcPct val="100000"/>
              </a:lnSpc>
              <a:spcBef>
                <a:spcPts val="0"/>
              </a:spcBef>
              <a:spcAft>
                <a:spcPts val="0"/>
              </a:spcAft>
              <a:buClr>
                <a:schemeClr val="dk1"/>
              </a:buClr>
              <a:buSzPts val="1200"/>
              <a:buFont typeface="Arial"/>
              <a:buNone/>
            </a:pPr>
            <a:r>
              <a:rPr lang="en-US" i="0"/>
              <a:t>This slide is used to explain to participants the logistics of the exercise and how long they are expected to spend in their groups working through the exercise. </a:t>
            </a:r>
            <a:endParaRPr/>
          </a:p>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p53: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7" name="Google Shape;817;p53: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For each planning horizon, work through the same basic decision process.</a:t>
            </a:r>
            <a:endParaRPr/>
          </a:p>
          <a:p>
            <a:pPr marL="171450" lvl="0" indent="-171450" algn="l" rtl="0">
              <a:spcBef>
                <a:spcPts val="0"/>
              </a:spcBef>
              <a:spcAft>
                <a:spcPts val="0"/>
              </a:spcAft>
              <a:buClr>
                <a:schemeClr val="dk1"/>
              </a:buClr>
              <a:buSzPts val="1200"/>
              <a:buFont typeface="Arial"/>
              <a:buChar char="•"/>
            </a:pPr>
            <a:r>
              <a:rPr lang="en-US"/>
              <a:t>Start with the risk thresholds. Identify which thresholds matter for your scenario and what actions they should trigger.</a:t>
            </a:r>
            <a:endParaRPr/>
          </a:p>
          <a:p>
            <a:pPr marL="171450" lvl="0" indent="-171450" algn="l" rtl="0">
              <a:spcBef>
                <a:spcPts val="0"/>
              </a:spcBef>
              <a:spcAft>
                <a:spcPts val="0"/>
              </a:spcAft>
              <a:buClr>
                <a:schemeClr val="dk1"/>
              </a:buClr>
              <a:buSzPts val="1200"/>
              <a:buFont typeface="Arial"/>
              <a:buChar char="•"/>
            </a:pPr>
            <a:r>
              <a:rPr lang="en-US"/>
              <a:t>Then identify mitigation actions that are appropriate for that timeframe.</a:t>
            </a:r>
            <a:endParaRPr/>
          </a:p>
          <a:p>
            <a:pPr marL="171450" lvl="0" indent="-171450" algn="l" rtl="0">
              <a:spcBef>
                <a:spcPts val="0"/>
              </a:spcBef>
              <a:spcAft>
                <a:spcPts val="0"/>
              </a:spcAft>
              <a:buClr>
                <a:schemeClr val="dk1"/>
              </a:buClr>
              <a:buSzPts val="1200"/>
              <a:buFont typeface="Arial"/>
              <a:buChar char="•"/>
            </a:pPr>
            <a:r>
              <a:rPr lang="en-US"/>
              <a:t>Consider both venue measures and transit measures, including service, staffing, passenger support, and first and last mile needs.</a:t>
            </a:r>
            <a:endParaRPr/>
          </a:p>
          <a:p>
            <a:pPr marL="171450" lvl="0" indent="-171450" algn="l" rtl="0">
              <a:spcBef>
                <a:spcPts val="0"/>
              </a:spcBef>
              <a:spcAft>
                <a:spcPts val="0"/>
              </a:spcAft>
              <a:buClr>
                <a:schemeClr val="dk1"/>
              </a:buClr>
              <a:buSzPts val="1200"/>
              <a:buFont typeface="Arial"/>
              <a:buChar char="•"/>
            </a:pPr>
            <a:r>
              <a:rPr lang="en-US"/>
              <a:t>Build the preparedness plan around three pieces: communication, agency coordination, and specific actions.</a:t>
            </a:r>
            <a:endParaRPr/>
          </a:p>
          <a:p>
            <a:pPr marL="628650" lvl="1" indent="-171450" algn="l" rtl="0">
              <a:spcBef>
                <a:spcPts val="0"/>
              </a:spcBef>
              <a:spcAft>
                <a:spcPts val="0"/>
              </a:spcAft>
              <a:buClr>
                <a:schemeClr val="dk1"/>
              </a:buClr>
              <a:buSzPts val="1200"/>
              <a:buFont typeface="Arial"/>
              <a:buChar char="•"/>
            </a:pPr>
            <a:r>
              <a:rPr lang="en-US"/>
              <a:t>Some actions are feasible one month out, while others only make sense in the final days or hours.</a:t>
            </a:r>
            <a:endParaRPr/>
          </a:p>
          <a:p>
            <a:pPr marL="171450" lvl="0" indent="-171450" algn="l" rtl="0">
              <a:spcBef>
                <a:spcPts val="0"/>
              </a:spcBef>
              <a:spcAft>
                <a:spcPts val="0"/>
              </a:spcAft>
              <a:buClr>
                <a:schemeClr val="dk1"/>
              </a:buClr>
              <a:buSzPts val="1200"/>
              <a:buFont typeface="Arial"/>
              <a:buChar char="•"/>
            </a:pPr>
            <a:r>
              <a:rPr lang="en-US"/>
              <a:t>Also consider forecast uncertainty. If confidence is low, actions may focus on monitoring and readiness.</a:t>
            </a:r>
            <a:endParaRPr/>
          </a:p>
          <a:p>
            <a:pPr marL="171450" lvl="0" indent="-171450" algn="l" rtl="0">
              <a:spcBef>
                <a:spcPts val="0"/>
              </a:spcBef>
              <a:spcAft>
                <a:spcPts val="0"/>
              </a:spcAft>
              <a:buClr>
                <a:schemeClr val="dk1"/>
              </a:buClr>
              <a:buSzPts val="1200"/>
              <a:buFont typeface="Arial"/>
              <a:buChar char="•"/>
            </a:pPr>
            <a:r>
              <a:rPr lang="en-US"/>
              <a:t>If confidence is high, actions may shift toward activation, public messaging, staffing changes, or operational adjustments.</a:t>
            </a:r>
            <a:endParaRPr/>
          </a:p>
          <a:p>
            <a:pPr marL="171450" lvl="0" indent="-171450" algn="l" rtl="0">
              <a:spcBef>
                <a:spcPts val="0"/>
              </a:spcBef>
              <a:spcAft>
                <a:spcPts val="0"/>
              </a:spcAft>
              <a:buClr>
                <a:schemeClr val="dk1"/>
              </a:buClr>
              <a:buSzPts val="1200"/>
              <a:buFont typeface="Arial"/>
              <a:buChar char="•"/>
            </a:pPr>
            <a:r>
              <a:rPr lang="en-US"/>
              <a:t>The goal is to show how risk information becomes a phased, practical response plan.</a:t>
            </a:r>
            <a:endParaRPr/>
          </a:p>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p54: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3" name="Google Shape;823;p54: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This example shows how a low-probability, high-consequence scenario can be organized across planning horizons.</a:t>
            </a:r>
            <a:endParaRPr/>
          </a:p>
          <a:p>
            <a:pPr marL="171450" lvl="0" indent="-171450" algn="l" rtl="0">
              <a:spcBef>
                <a:spcPts val="0"/>
              </a:spcBef>
              <a:spcAft>
                <a:spcPts val="0"/>
              </a:spcAft>
              <a:buClr>
                <a:schemeClr val="dk1"/>
              </a:buClr>
              <a:buSzPts val="1200"/>
              <a:buFont typeface="Arial"/>
              <a:buChar char="•"/>
            </a:pPr>
            <a:r>
              <a:rPr lang="en-US"/>
              <a:t>The scenario combines wildfire proximity with extreme heat on game day, which creates both smoke and heat-related concerns.</a:t>
            </a:r>
            <a:endParaRPr/>
          </a:p>
          <a:p>
            <a:pPr marL="628650" lvl="1" indent="-171450" algn="l" rtl="0">
              <a:spcBef>
                <a:spcPts val="0"/>
              </a:spcBef>
              <a:spcAft>
                <a:spcPts val="0"/>
              </a:spcAft>
              <a:buClr>
                <a:schemeClr val="dk1"/>
              </a:buClr>
              <a:buSzPts val="1200"/>
              <a:buFont typeface="Arial"/>
              <a:buChar char="•"/>
            </a:pPr>
            <a:r>
              <a:rPr lang="en-US"/>
              <a:t>At one month out, teams may focus on planning, coordination, staffing, and confirming resources.</a:t>
            </a:r>
            <a:endParaRPr/>
          </a:p>
          <a:p>
            <a:pPr marL="628650" lvl="1" indent="-171450" algn="l" rtl="0">
              <a:spcBef>
                <a:spcPts val="0"/>
              </a:spcBef>
              <a:spcAft>
                <a:spcPts val="0"/>
              </a:spcAft>
              <a:buClr>
                <a:schemeClr val="dk1"/>
              </a:buClr>
              <a:buSzPts val="1200"/>
              <a:buFont typeface="Arial"/>
              <a:buChar char="•"/>
            </a:pPr>
            <a:r>
              <a:rPr lang="en-US"/>
              <a:t>At 10 days out, teams may conduct tabletop exercises, communication testing, resource prepositioning, and monitoring of forecast trends.</a:t>
            </a:r>
            <a:endParaRPr/>
          </a:p>
          <a:p>
            <a:pPr marL="628650" lvl="1" indent="-171450" algn="l" rtl="0">
              <a:spcBef>
                <a:spcPts val="0"/>
              </a:spcBef>
              <a:spcAft>
                <a:spcPts val="0"/>
              </a:spcAft>
              <a:buClr>
                <a:schemeClr val="dk1"/>
              </a:buClr>
              <a:buSzPts val="1200"/>
              <a:buFont typeface="Arial"/>
              <a:buChar char="•"/>
            </a:pPr>
            <a:r>
              <a:rPr lang="en-US"/>
              <a:t>At one to three days out, teams may check short range forecasts, review go/no go decisions, and assess activation of mitigation measures.</a:t>
            </a:r>
            <a:endParaRPr/>
          </a:p>
          <a:p>
            <a:pPr marL="628650" lvl="1" indent="-171450" algn="l" rtl="0">
              <a:spcBef>
                <a:spcPts val="0"/>
              </a:spcBef>
              <a:spcAft>
                <a:spcPts val="0"/>
              </a:spcAft>
              <a:buClr>
                <a:schemeClr val="dk1"/>
              </a:buClr>
              <a:buSzPts val="1200"/>
              <a:buFont typeface="Arial"/>
              <a:buChar char="•"/>
            </a:pPr>
            <a:r>
              <a:rPr lang="en-US"/>
              <a:t>In the hours before the event, teams may activate real-time monitoring, passenger alerts/messaging, cooling measures, crowd management, or service adjustments.</a:t>
            </a:r>
            <a:endParaRPr/>
          </a:p>
          <a:p>
            <a:pPr marL="171450" lvl="0" indent="-171450" algn="l" rtl="0">
              <a:spcBef>
                <a:spcPts val="0"/>
              </a:spcBef>
              <a:spcAft>
                <a:spcPts val="0"/>
              </a:spcAft>
              <a:buClr>
                <a:schemeClr val="dk1"/>
              </a:buClr>
              <a:buSzPts val="1200"/>
              <a:buFont typeface="Arial"/>
              <a:buChar char="•"/>
            </a:pPr>
            <a:r>
              <a:rPr lang="en-US"/>
              <a:t>Use the example to think about what is practical in your own jurisdiction and what barriers may exist.</a:t>
            </a:r>
            <a:endParaRPr/>
          </a:p>
          <a:p>
            <a:pPr marL="171450" lvl="0" indent="-171450" algn="l" rtl="0">
              <a:spcBef>
                <a:spcPts val="0"/>
              </a:spcBef>
              <a:spcAft>
                <a:spcPts val="0"/>
              </a:spcAft>
              <a:buClr>
                <a:schemeClr val="dk1"/>
              </a:buClr>
              <a:buSzPts val="1200"/>
              <a:buFont typeface="Arial"/>
              <a:buChar char="•"/>
            </a:pPr>
            <a:r>
              <a:rPr lang="en-US"/>
              <a:t>Consider whether current plans address wildfire, smoke, heat, first and last mile access, and sensitive groups.</a:t>
            </a:r>
            <a:endParaRPr/>
          </a:p>
          <a:p>
            <a:pPr marL="171450" lvl="0" indent="-171450" algn="l" rtl="0">
              <a:spcBef>
                <a:spcPts val="0"/>
              </a:spcBef>
              <a:spcAft>
                <a:spcPts val="0"/>
              </a:spcAft>
              <a:buClr>
                <a:schemeClr val="dk1"/>
              </a:buClr>
              <a:buSzPts val="1200"/>
              <a:buFont typeface="Arial"/>
              <a:buChar char="•"/>
            </a:pPr>
            <a:r>
              <a:rPr lang="en-US"/>
              <a:t>Also think about timing: which actions require early preparation, and which can only be activated in the final week or final hours.</a:t>
            </a:r>
            <a:endParaRPr/>
          </a:p>
          <a:p>
            <a:pPr marL="171450" lvl="0"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Takeaway messages:</a:t>
            </a:r>
            <a:endParaRPr/>
          </a:p>
          <a:p>
            <a:pPr marL="171450" lvl="0" indent="-171450" algn="l" rtl="0">
              <a:spcBef>
                <a:spcPts val="0"/>
              </a:spcBef>
              <a:spcAft>
                <a:spcPts val="0"/>
              </a:spcAft>
              <a:buClr>
                <a:schemeClr val="dk1"/>
              </a:buClr>
              <a:buSzPts val="1200"/>
              <a:buFont typeface="Arial"/>
              <a:buChar char="•"/>
            </a:pPr>
            <a:r>
              <a:rPr lang="en-US"/>
              <a:t>Focus on what information is needed at each stage, who needs to be involved in particular decisions.</a:t>
            </a:r>
            <a:endParaRPr/>
          </a:p>
          <a:p>
            <a:pPr marL="171450" lvl="0" indent="-171450" algn="l" rtl="0">
              <a:spcBef>
                <a:spcPts val="0"/>
              </a:spcBef>
              <a:spcAft>
                <a:spcPts val="0"/>
              </a:spcAft>
              <a:buClr>
                <a:schemeClr val="dk1"/>
              </a:buClr>
              <a:buSzPts val="1200"/>
              <a:buFont typeface="Arial"/>
              <a:buChar char="•"/>
            </a:pPr>
            <a:r>
              <a:rPr lang="en-US"/>
              <a:t>Be specific about trigger points. Identify which thresholds would trigger actions. </a:t>
            </a:r>
            <a:endParaRPr/>
          </a:p>
          <a:p>
            <a:pPr marL="171450" lvl="0" indent="-171450" algn="l" rtl="0">
              <a:spcBef>
                <a:spcPts val="0"/>
              </a:spcBef>
              <a:spcAft>
                <a:spcPts val="0"/>
              </a:spcAft>
              <a:buClr>
                <a:schemeClr val="dk1"/>
              </a:buClr>
              <a:buSzPts val="1200"/>
              <a:buFont typeface="Arial"/>
              <a:buChar char="•"/>
            </a:pPr>
            <a:r>
              <a:rPr lang="en-US"/>
              <a:t>Match actions to the right planning horizon. Anything requiring staffing, contracts, equipment, permits, or partner coordination likely needs to start ahead of game day. </a:t>
            </a:r>
            <a:endParaRPr/>
          </a:p>
          <a:p>
            <a:pPr marL="171450" lvl="0" indent="-171450" algn="l" rtl="0">
              <a:spcBef>
                <a:spcPts val="0"/>
              </a:spcBef>
              <a:spcAft>
                <a:spcPts val="0"/>
              </a:spcAft>
              <a:buClr>
                <a:schemeClr val="dk1"/>
              </a:buClr>
              <a:buSzPts val="1200"/>
              <a:buFont typeface="Arial"/>
              <a:buChar char="•"/>
            </a:pPr>
            <a:r>
              <a:rPr lang="en-US"/>
              <a:t>Look for common gaps related to unclear ownership, backup communications, sensitive group support. </a:t>
            </a:r>
            <a:endParaRPr/>
          </a:p>
          <a:p>
            <a:pPr marL="171450" lvl="0" indent="-171450" algn="l" rtl="0">
              <a:spcBef>
                <a:spcPts val="0"/>
              </a:spcBef>
              <a:spcAft>
                <a:spcPts val="0"/>
              </a:spcAft>
              <a:buClr>
                <a:schemeClr val="dk1"/>
              </a:buClr>
              <a:buSzPts val="1200"/>
              <a:buFont typeface="Arial"/>
              <a:buChar char="•"/>
            </a:pPr>
            <a:r>
              <a:rPr lang="en-US"/>
              <a:t>Build in uncertainty. Lower confidence forecasts may trigger monitoring and readiness, while higher confidence forecasts closer to game day may trigger activation, public messaging, or service adjustments. </a:t>
            </a:r>
            <a:endParaRPr/>
          </a:p>
          <a:p>
            <a:pPr marL="0" lvl="0" indent="0" algn="l" rtl="0">
              <a:spcBef>
                <a:spcPts val="0"/>
              </a:spcBef>
              <a:spcAft>
                <a:spcPts val="0"/>
              </a:spcAft>
              <a:buClr>
                <a:schemeClr val="dk1"/>
              </a:buClr>
              <a:buSzPts val="1200"/>
              <a:buFont typeface="Arial"/>
              <a:buNone/>
            </a:pPr>
            <a:endParaRPr sz="1200" b="0" i="0" u="none" strike="noStrike">
              <a:solidFill>
                <a:schemeClr val="dk1"/>
              </a:solidFill>
              <a:latin typeface="Arial"/>
              <a:ea typeface="Arial"/>
              <a:cs typeface="Arial"/>
              <a:sym typeface="Arial"/>
            </a:endParaRPr>
          </a:p>
          <a:p>
            <a:pPr marL="0" lvl="0" indent="0" algn="l" rtl="0">
              <a:spcBef>
                <a:spcPts val="0"/>
              </a:spcBef>
              <a:spcAft>
                <a:spcPts val="0"/>
              </a:spcAft>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p55: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0" name="Google Shape;850;p55: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i="1"/>
              <a:t>Photo credit: https://commons.wikimedia.org/wiki/File:NRG_Park_-_Yellow_Lot.jpg</a:t>
            </a:r>
            <a:endParaRPr/>
          </a:p>
          <a:p>
            <a:pPr marL="171450" marR="0" lvl="0" indent="-95250" algn="l" rtl="0">
              <a:lnSpc>
                <a:spcPct val="100000"/>
              </a:lnSpc>
              <a:spcBef>
                <a:spcPts val="0"/>
              </a:spcBef>
              <a:spcAft>
                <a:spcPts val="0"/>
              </a:spcAft>
              <a:buClr>
                <a:schemeClr val="dk1"/>
              </a:buClr>
              <a:buSzPts val="1200"/>
              <a:buFont typeface="Arial"/>
              <a:buNone/>
            </a:pPr>
            <a:endParaRPr i="1"/>
          </a:p>
          <a:p>
            <a:pPr marL="171450" lvl="0" indent="-171450" algn="l" rtl="0">
              <a:spcBef>
                <a:spcPts val="0"/>
              </a:spcBef>
              <a:spcAft>
                <a:spcPts val="0"/>
              </a:spcAft>
              <a:buClr>
                <a:schemeClr val="dk1"/>
              </a:buClr>
              <a:buSzPts val="1200"/>
              <a:buFont typeface="Arial"/>
              <a:buChar char="•"/>
            </a:pPr>
            <a:r>
              <a:rPr lang="en-US"/>
              <a:t>Each group will briefly present its four-phase preparedness plan.</a:t>
            </a:r>
            <a:endParaRPr/>
          </a:p>
          <a:p>
            <a:pPr marL="171450" lvl="0" indent="-171450" algn="l" rtl="0">
              <a:spcBef>
                <a:spcPts val="0"/>
              </a:spcBef>
              <a:spcAft>
                <a:spcPts val="0"/>
              </a:spcAft>
              <a:buClr>
                <a:schemeClr val="dk1"/>
              </a:buClr>
              <a:buSzPts val="1200"/>
              <a:buFont typeface="Arial"/>
              <a:buChar char="•"/>
            </a:pPr>
            <a:r>
              <a:rPr lang="en-US"/>
              <a:t>Focus on thresholds, mitigation actions, communications, and coordination needs at each planning horizon.</a:t>
            </a:r>
            <a:endParaRPr/>
          </a:p>
          <a:p>
            <a:pPr marL="171450" lvl="0" indent="-171450" algn="l" rtl="0">
              <a:spcBef>
                <a:spcPts val="0"/>
              </a:spcBef>
              <a:spcAft>
                <a:spcPts val="0"/>
              </a:spcAft>
              <a:buClr>
                <a:schemeClr val="dk1"/>
              </a:buClr>
              <a:buSzPts val="1200"/>
              <a:buFont typeface="Arial"/>
              <a:buChar char="•"/>
            </a:pPr>
            <a:r>
              <a:rPr lang="en-US"/>
              <a:t>Listen for how groups matched actions to timing.</a:t>
            </a:r>
            <a:endParaRPr/>
          </a:p>
          <a:p>
            <a:pPr marL="171450" lvl="0" indent="-171450" algn="l" rtl="0">
              <a:spcBef>
                <a:spcPts val="0"/>
              </a:spcBef>
              <a:spcAft>
                <a:spcPts val="0"/>
              </a:spcAft>
              <a:buClr>
                <a:schemeClr val="dk1"/>
              </a:buClr>
              <a:buSzPts val="1200"/>
              <a:buFont typeface="Arial"/>
              <a:buChar char="•"/>
            </a:pPr>
            <a:r>
              <a:rPr lang="en-US"/>
              <a:t>Ask yourself if the selected risk thresholds were clear, measurable, and tied to specific actions.</a:t>
            </a:r>
            <a:endParaRPr/>
          </a:p>
          <a:p>
            <a:pPr marL="171450" lvl="0" indent="-171450" algn="l" rtl="0">
              <a:spcBef>
                <a:spcPts val="0"/>
              </a:spcBef>
              <a:spcAft>
                <a:spcPts val="0"/>
              </a:spcAft>
              <a:buClr>
                <a:schemeClr val="dk1"/>
              </a:buClr>
              <a:buSzPts val="1200"/>
              <a:buFont typeface="Arial"/>
              <a:buChar char="•"/>
            </a:pPr>
            <a:r>
              <a:rPr lang="en-US"/>
              <a:t>Use the after-action discussion to identify common gaps, strong practices, and ideas that participants can bring back to their own agencies.</a:t>
            </a:r>
            <a:endParaRPr/>
          </a:p>
          <a:p>
            <a:pPr marL="0" marR="0" lvl="0" indent="0" algn="l" rtl="0">
              <a:lnSpc>
                <a:spcPct val="100000"/>
              </a:lnSpc>
              <a:spcBef>
                <a:spcPts val="0"/>
              </a:spcBef>
              <a:spcAft>
                <a:spcPts val="0"/>
              </a:spcAft>
              <a:buClr>
                <a:schemeClr val="dk1"/>
              </a:buClr>
              <a:buSzPts val="1200"/>
              <a:buFont typeface="Arial"/>
              <a:buNone/>
            </a:pPr>
            <a:endParaRPr i="1"/>
          </a:p>
          <a:p>
            <a:pPr marL="0" lvl="0" indent="0" algn="l" rtl="0">
              <a:spcBef>
                <a:spcPts val="0"/>
              </a:spcBef>
              <a:spcAft>
                <a:spcPts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6"/>
        <p:cNvGrpSpPr/>
        <p:nvPr/>
      </p:nvGrpSpPr>
      <p:grpSpPr>
        <a:xfrm>
          <a:off x="0" y="0"/>
          <a:ext cx="0" cy="0"/>
          <a:chOff x="0" y="0"/>
          <a:chExt cx="0" cy="0"/>
        </a:xfrm>
      </p:grpSpPr>
      <p:sp>
        <p:nvSpPr>
          <p:cNvPr id="857" name="Google Shape;857;p56: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8" name="Google Shape;858;p56:notes"/>
          <p:cNvSpPr txBox="1">
            <a:spLocks noGrp="1"/>
          </p:cNvSpPr>
          <p:nvPr>
            <p:ph type="body" idx="1"/>
          </p:nvPr>
        </p:nvSpPr>
        <p:spPr>
          <a:xfrm>
            <a:off x="929958" y="3375284"/>
            <a:ext cx="7439660" cy="2761595"/>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859" name="Google Shape;859;p56:notes"/>
          <p:cNvSpPr txBox="1">
            <a:spLocks noGrp="1"/>
          </p:cNvSpPr>
          <p:nvPr>
            <p:ph type="sldNum" idx="12"/>
          </p:nvPr>
        </p:nvSpPr>
        <p:spPr>
          <a:xfrm>
            <a:off x="5267607" y="6661680"/>
            <a:ext cx="4029816" cy="351896"/>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9" name="Google Shape;869;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9" name="Google Shape;879;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List of helpful forecasting tools for participants to explore on their own and use in their own mitigation action ladders.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6: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6: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a:t>Objective: build foundational understanding of wildfire science and its relevance to urban rail systems, with emphasis on how stadium events change exposure, consequence, and decision making</a:t>
            </a:r>
            <a:endParaRPr/>
          </a:p>
          <a:p>
            <a:pPr marL="171450" lvl="0" indent="-95250" algn="l" rtl="0">
              <a:spcBef>
                <a:spcPts val="0"/>
              </a:spcBef>
              <a:spcAft>
                <a:spcPts val="0"/>
              </a:spcAft>
              <a:buClr>
                <a:schemeClr val="dk1"/>
              </a:buClr>
              <a:buSzPts val="1200"/>
              <a:buFont typeface="Arial"/>
              <a:buNone/>
            </a:pPr>
            <a:endParaRPr/>
          </a:p>
          <a:p>
            <a:pPr marL="171450" lvl="0" indent="-171450" algn="l" rtl="0">
              <a:spcBef>
                <a:spcPts val="0"/>
              </a:spcBef>
              <a:spcAft>
                <a:spcPts val="0"/>
              </a:spcAft>
              <a:buClr>
                <a:schemeClr val="dk1"/>
              </a:buClr>
              <a:buSzPts val="1200"/>
              <a:buFont typeface="Arial"/>
              <a:buChar char="•"/>
            </a:pPr>
            <a:r>
              <a:rPr lang="en-US"/>
              <a:t>This goal of this module is to introduce participants to key wildfire science concepts that will help them understand rail vulnerabilities to wildfire hazards on a deeper level (direct exposure of flames/embers, smoke hazards)</a:t>
            </a:r>
            <a:endParaRPr/>
          </a:p>
          <a:p>
            <a:pPr marL="171450" lvl="0" indent="-171450" algn="l" rtl="0">
              <a:spcBef>
                <a:spcPts val="0"/>
              </a:spcBef>
              <a:spcAft>
                <a:spcPts val="0"/>
              </a:spcAft>
              <a:buClr>
                <a:schemeClr val="dk1"/>
              </a:buClr>
              <a:buSzPts val="1200"/>
              <a:buFont typeface="Arial"/>
              <a:buChar char="•"/>
            </a:pPr>
            <a:r>
              <a:rPr lang="en-US"/>
              <a:t>This module will answer questions such as:</a:t>
            </a:r>
            <a:endParaRPr/>
          </a:p>
          <a:p>
            <a:pPr marL="628650" lvl="1" indent="-171450" algn="l" rtl="0">
              <a:spcBef>
                <a:spcPts val="0"/>
              </a:spcBef>
              <a:spcAft>
                <a:spcPts val="0"/>
              </a:spcAft>
              <a:buClr>
                <a:schemeClr val="dk1"/>
              </a:buClr>
              <a:buSzPts val="1200"/>
              <a:buFont typeface="Arial"/>
              <a:buChar char="•"/>
            </a:pPr>
            <a:r>
              <a:rPr lang="en-US"/>
              <a:t>What is wildfire?</a:t>
            </a:r>
            <a:endParaRPr/>
          </a:p>
          <a:p>
            <a:pPr marL="628650" lvl="1" indent="-171450" algn="l" rtl="0">
              <a:spcBef>
                <a:spcPts val="0"/>
              </a:spcBef>
              <a:spcAft>
                <a:spcPts val="0"/>
              </a:spcAft>
              <a:buClr>
                <a:schemeClr val="dk1"/>
              </a:buClr>
              <a:buSzPts val="1200"/>
              <a:buFont typeface="Arial"/>
              <a:buChar char="•"/>
            </a:pPr>
            <a:r>
              <a:rPr lang="en-US"/>
              <a:t>What are the primary drivers of wildfire activity?</a:t>
            </a:r>
            <a:endParaRPr/>
          </a:p>
          <a:p>
            <a:pPr marL="628650" lvl="1" indent="-171450" algn="l" rtl="0">
              <a:spcBef>
                <a:spcPts val="0"/>
              </a:spcBef>
              <a:spcAft>
                <a:spcPts val="0"/>
              </a:spcAft>
              <a:buClr>
                <a:schemeClr val="dk1"/>
              </a:buClr>
              <a:buSzPts val="1200"/>
              <a:buFont typeface="Arial"/>
              <a:buChar char="•"/>
            </a:pPr>
            <a:r>
              <a:rPr lang="en-US"/>
              <a:t>What is the WUI and how does wildfire spread in these zones?</a:t>
            </a:r>
            <a:endParaRPr/>
          </a:p>
          <a:p>
            <a:pPr marL="628650" lvl="1" indent="-171450" algn="l" rtl="0">
              <a:spcBef>
                <a:spcPts val="0"/>
              </a:spcBef>
              <a:spcAft>
                <a:spcPts val="0"/>
              </a:spcAft>
              <a:buClr>
                <a:schemeClr val="dk1"/>
              </a:buClr>
              <a:buSzPts val="1200"/>
              <a:buFont typeface="Arial"/>
              <a:buChar char="•"/>
            </a:pPr>
            <a:r>
              <a:rPr lang="en-US"/>
              <a:t>How do we quantify or measure wildfire exposure?</a:t>
            </a:r>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7: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7: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This slide provides an overview of what is referred to as the Urban Rail System in this training</a:t>
            </a:r>
            <a:endParaRPr/>
          </a:p>
          <a:p>
            <a:pPr marL="171450" lvl="0" indent="-171450" algn="l" rtl="0">
              <a:spcBef>
                <a:spcPts val="0"/>
              </a:spcBef>
              <a:spcAft>
                <a:spcPts val="0"/>
              </a:spcAft>
              <a:buClr>
                <a:schemeClr val="dk1"/>
              </a:buClr>
              <a:buSzPts val="1200"/>
              <a:buFont typeface="Arial"/>
              <a:buChar char="•"/>
            </a:pPr>
            <a:r>
              <a:rPr lang="en-US"/>
              <a:t>Urban rail systems consist of multiple modes of transportation including light rail, heavy rail, and commuter rail</a:t>
            </a:r>
            <a:endParaRPr/>
          </a:p>
          <a:p>
            <a:pPr marL="628650" lvl="1" indent="-171450" algn="l" rtl="0">
              <a:spcBef>
                <a:spcPts val="0"/>
              </a:spcBef>
              <a:spcAft>
                <a:spcPts val="0"/>
              </a:spcAft>
              <a:buClr>
                <a:schemeClr val="dk1"/>
              </a:buClr>
              <a:buSzPts val="1200"/>
              <a:buFont typeface="Arial"/>
              <a:buChar char="•"/>
            </a:pPr>
            <a:r>
              <a:rPr lang="en-US"/>
              <a:t>The entire system also contains the critical infrastructure that allows the system to function, including trackform (embedded track or ballasted track), viaducts and bridges, stations and platforms, tunnels and underground works, depots and maintenance yards, substations</a:t>
            </a:r>
            <a:endParaRPr/>
          </a:p>
          <a:p>
            <a:pPr marL="171450" lvl="0" indent="-171450" algn="l" rtl="0">
              <a:spcBef>
                <a:spcPts val="0"/>
              </a:spcBef>
              <a:spcAft>
                <a:spcPts val="0"/>
              </a:spcAft>
              <a:buClr>
                <a:schemeClr val="dk1"/>
              </a:buClr>
              <a:buSzPts val="1200"/>
              <a:buFont typeface="Arial"/>
              <a:buChar char="•"/>
            </a:pPr>
            <a:r>
              <a:rPr lang="en-US"/>
              <a:t>This system is important, especially in the context of large stadium events because it reduces congestion on the roadways and provides mobility to people that cannot or do not want to drive. They also provide lower cost alternatives to ride share and allow for direct service lines to events</a:t>
            </a:r>
            <a:endParaRPr/>
          </a:p>
          <a:p>
            <a:pPr marL="171450" lvl="0" indent="-171450" algn="l" rtl="0">
              <a:spcBef>
                <a:spcPts val="0"/>
              </a:spcBef>
              <a:spcAft>
                <a:spcPts val="0"/>
              </a:spcAft>
              <a:buClr>
                <a:schemeClr val="dk1"/>
              </a:buClr>
              <a:buSzPts val="1200"/>
              <a:buFont typeface="Arial"/>
              <a:buChar char="•"/>
            </a:pPr>
            <a:r>
              <a:rPr lang="en-US"/>
              <a:t>However, there are characteristics and features of the urban rail system that cause them to be sensitive to impacts of extreme weather hazards, including wildfire. These characteristics include, but are not limited to, catenary systems, third rail, track components, power systems, signaling equipment, stations and platforms, and maintenance and storage yards </a:t>
            </a:r>
            <a:endParaRPr/>
          </a:p>
          <a:p>
            <a:pPr marL="171450" lvl="0"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None/>
            </a:pPr>
            <a:r>
              <a:rPr lang="en-US"/>
              <a:t>Sources: </a:t>
            </a:r>
            <a:endParaRPr/>
          </a:p>
          <a:p>
            <a:pPr marL="0" lvl="0" indent="0" algn="l" rtl="0">
              <a:spcBef>
                <a:spcPts val="0"/>
              </a:spcBef>
              <a:spcAft>
                <a:spcPts val="0"/>
              </a:spcAft>
              <a:buClr>
                <a:schemeClr val="dk1"/>
              </a:buClr>
              <a:buSzPts val="1200"/>
              <a:buFont typeface="Arial"/>
              <a:buNone/>
            </a:pPr>
            <a:r>
              <a:rPr lang="en-US"/>
              <a:t>What is light rail: Pontech – Light Rail Transit (LRT): Structural Design and Technical Requirements (https://pontech.vn/light-rail-transit-lrt-structural-design-technical-specs/)</a:t>
            </a:r>
            <a:endParaRPr/>
          </a:p>
          <a:p>
            <a:pPr marL="0" lvl="0" indent="0" algn="l" rtl="0">
              <a:spcBef>
                <a:spcPts val="0"/>
              </a:spcBef>
              <a:spcAft>
                <a:spcPts val="0"/>
              </a:spcAft>
              <a:buClr>
                <a:schemeClr val="dk1"/>
              </a:buClr>
              <a:buSzPts val="1200"/>
              <a:buFont typeface="Arial"/>
              <a:buNone/>
            </a:pPr>
            <a:r>
              <a:rPr lang="en-US"/>
              <a:t>What are the sensitive components: LA Metro Climate Action Plan (https://libraryarchives.metro.net/DB_Attachments/2019-0489_Attachment_A_Draft_Final_2019_CAAP.pdf)</a:t>
            </a:r>
            <a:endParaRPr/>
          </a:p>
          <a:p>
            <a:pPr marL="0" lvl="0" indent="0" algn="l" rtl="0">
              <a:spcBef>
                <a:spcPts val="0"/>
              </a:spcBef>
              <a:spcAft>
                <a:spcPts val="0"/>
              </a:spcAft>
              <a:buClr>
                <a:schemeClr val="dk1"/>
              </a:buClr>
              <a:buSzPts val="1200"/>
              <a:buFont typeface="Arial"/>
              <a:buNone/>
            </a:pPr>
            <a:r>
              <a:rPr lang="en-US"/>
              <a:t>What are the sensitive components: Sound Transit Climate Risk Reduction Project (https://www.bing.com/ck/a?!&amp;&amp;p=a06203e43bfd985037006513c4d6f4843ca0c5125f98ac0a0ef278ae14fe6adeJmltdHM9MTc3ODAyNTYwMA&amp;ptn=3&amp;ver=2&amp;hsh=4&amp;fclid=2c8df95d-7e03-6cec-192e-ecf17f916df9&amp;psq=sound+transit+risk+reduction+project&amp;u=a1aHR0cHM6Ly93d3cudHJhbnNpdC5kb3QuZ292L3NpdGVzL2Z0YS5kb3QuZ292L2ZpbGVzL0ZUQTAwNzVfUmVzZWFyY2hfUmVwb3J0X1N1bW1hcnlfMC5wZGY)</a:t>
            </a:r>
            <a:endParaRPr/>
          </a:p>
          <a:p>
            <a:pPr marL="0" lvl="0" indent="0" algn="l" rtl="0">
              <a:spcBef>
                <a:spcPts val="0"/>
              </a:spcBef>
              <a:spcAft>
                <a:spcPts val="0"/>
              </a:spcAft>
              <a:buClr>
                <a:schemeClr val="dk1"/>
              </a:buClr>
              <a:buSzPts val="1200"/>
              <a:buFont typeface="Arial"/>
              <a:buNone/>
            </a:pPr>
            <a:r>
              <a:rPr lang="en-US"/>
              <a:t>How they are used: Go Metro to the World Cup (https://www.metro.net/riding/world-cup/)</a:t>
            </a:r>
            <a:endParaRPr/>
          </a:p>
          <a:p>
            <a:pPr marL="0" lvl="0" indent="0" algn="l" rtl="0">
              <a:spcBef>
                <a:spcPts val="0"/>
              </a:spcBef>
              <a:spcAft>
                <a:spcPts val="0"/>
              </a:spcAft>
              <a:buClr>
                <a:schemeClr val="dk1"/>
              </a:buClr>
              <a:buSzPts val="1200"/>
              <a:buFont typeface="Arial"/>
              <a:buNone/>
            </a:pPr>
            <a:r>
              <a:rPr lang="en-US"/>
              <a:t>What is it?: LA Metro – Next Stop: More Rail (https://www.metro.net/documents/2025/01/lgea_railmodes-2pdf/#:~:text=Light%20Rail,At%20peak%20times%2C%20Metro%20trains:)</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8: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8: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i="1"/>
              <a:t>Photos are stock images from Powerpoint</a:t>
            </a:r>
            <a:endParaRPr i="1"/>
          </a:p>
          <a:p>
            <a:pPr marL="0" lvl="0" indent="0" algn="l" rtl="0">
              <a:spcBef>
                <a:spcPts val="0"/>
              </a:spcBef>
              <a:spcAft>
                <a:spcPts val="0"/>
              </a:spcAft>
              <a:buNone/>
            </a:pPr>
            <a:endParaRPr/>
          </a:p>
          <a:p>
            <a:pPr marL="171450" lvl="0" indent="-171450" algn="l" rtl="0">
              <a:spcBef>
                <a:spcPts val="0"/>
              </a:spcBef>
              <a:spcAft>
                <a:spcPts val="0"/>
              </a:spcAft>
              <a:buClr>
                <a:schemeClr val="dk1"/>
              </a:buClr>
              <a:buSzPts val="1200"/>
              <a:buFont typeface="Arial"/>
              <a:buChar char="•"/>
            </a:pPr>
            <a:r>
              <a:rPr lang="en-US"/>
              <a:t>This slide is designed to establish motivation and provide background on why wildfire risk matters (start to shift the conversation towards wildfire risk):</a:t>
            </a:r>
            <a:endParaRPr/>
          </a:p>
          <a:p>
            <a:pPr marL="628650" lvl="1" indent="-171450" algn="l" rtl="0">
              <a:spcBef>
                <a:spcPts val="0"/>
              </a:spcBef>
              <a:spcAft>
                <a:spcPts val="0"/>
              </a:spcAft>
              <a:buClr>
                <a:schemeClr val="dk1"/>
              </a:buClr>
              <a:buSzPts val="1200"/>
              <a:buFont typeface="Arial"/>
              <a:buChar char="•"/>
            </a:pPr>
            <a:r>
              <a:rPr lang="en-US"/>
              <a:t>The stakes are high during large stadium events (public health, reputational and financial potential impacts). There are more people utilizing services and greater public scrutiny for delays and cancellations.</a:t>
            </a:r>
            <a:endParaRPr/>
          </a:p>
          <a:p>
            <a:pPr marL="628650" lvl="1" indent="-171450" algn="l" rtl="0">
              <a:spcBef>
                <a:spcPts val="0"/>
              </a:spcBef>
              <a:spcAft>
                <a:spcPts val="0"/>
              </a:spcAft>
              <a:buClr>
                <a:schemeClr val="dk1"/>
              </a:buClr>
              <a:buSzPts val="1200"/>
              <a:buFont typeface="Arial"/>
              <a:buChar char="•"/>
            </a:pPr>
            <a:r>
              <a:rPr lang="en-US"/>
              <a:t>Smoke and poor air quality can impact rail operations (Dense Smoke Advisory due to poor visibility can impact scheduling, lead to re-routes and delays, cancellations), passenger safety (exposure to particulate matter, inadequate ventilation onboard train and in/on platform waiting areas)</a:t>
            </a:r>
            <a:endParaRPr/>
          </a:p>
          <a:p>
            <a:pPr marL="628650" lvl="1" indent="-171450" algn="l" rtl="0">
              <a:spcBef>
                <a:spcPts val="0"/>
              </a:spcBef>
              <a:spcAft>
                <a:spcPts val="0"/>
              </a:spcAft>
              <a:buClr>
                <a:schemeClr val="dk1"/>
              </a:buClr>
              <a:buSzPts val="1200"/>
              <a:buFont typeface="Arial"/>
              <a:buChar char="•"/>
            </a:pPr>
            <a:r>
              <a:rPr lang="en-US"/>
              <a:t>Heightened operational complexity (communications with emergency services, situational awareness (hazard monitoring), health and safety concerns, crowd management, first/last mile coordination, contingency planning)</a:t>
            </a:r>
            <a:endParaRPr/>
          </a:p>
          <a:p>
            <a:pPr marL="628650" lvl="1" indent="-171450" algn="l" rtl="0">
              <a:spcBef>
                <a:spcPts val="0"/>
              </a:spcBef>
              <a:spcAft>
                <a:spcPts val="0"/>
              </a:spcAft>
              <a:buClr>
                <a:schemeClr val="dk1"/>
              </a:buClr>
              <a:buSzPts val="1200"/>
              <a:buFont typeface="Arial"/>
              <a:buChar char="•"/>
            </a:pPr>
            <a:r>
              <a:rPr lang="en-US"/>
              <a:t>Increased passenger volumes - event service produces high concentrations of riders on few platforms (pre-event ingress, post-event egress)</a:t>
            </a:r>
            <a:endParaRPr/>
          </a:p>
          <a:p>
            <a:pPr marL="628650" lvl="1" indent="-171450" algn="l" rtl="0">
              <a:spcBef>
                <a:spcPts val="0"/>
              </a:spcBef>
              <a:spcAft>
                <a:spcPts val="0"/>
              </a:spcAft>
              <a:buClr>
                <a:schemeClr val="dk1"/>
              </a:buClr>
              <a:buSzPts val="1200"/>
              <a:buFont typeface="Arial"/>
              <a:buChar char="•"/>
            </a:pPr>
            <a:r>
              <a:rPr lang="en-US"/>
              <a:t>Low tolerance for disruption (fixed kickoff times/end times, limited rebooking options)</a:t>
            </a:r>
            <a:endParaRPr/>
          </a:p>
          <a:p>
            <a:pPr marL="628650" lvl="1" indent="-171450" algn="l" rtl="0">
              <a:spcBef>
                <a:spcPts val="0"/>
              </a:spcBef>
              <a:spcAft>
                <a:spcPts val="0"/>
              </a:spcAft>
              <a:buClr>
                <a:schemeClr val="dk1"/>
              </a:buClr>
              <a:buSzPts val="1200"/>
              <a:buFont typeface="Arial"/>
              <a:buChar char="•"/>
            </a:pPr>
            <a:r>
              <a:rPr lang="en-US"/>
              <a:t>Single point failures – event depends on few stations (closure cascades systemwide)</a:t>
            </a:r>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9:notes"/>
          <p:cNvSpPr>
            <a:spLocks noGrp="1" noRot="1" noChangeAspect="1"/>
          </p:cNvSpPr>
          <p:nvPr>
            <p:ph type="sldImg" idx="2"/>
          </p:nvPr>
        </p:nvSpPr>
        <p:spPr>
          <a:xfrm>
            <a:off x="2546350" y="876300"/>
            <a:ext cx="4206875" cy="2366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9:notes"/>
          <p:cNvSpPr txBox="1">
            <a:spLocks noGrp="1"/>
          </p:cNvSpPr>
          <p:nvPr>
            <p:ph type="body" idx="1"/>
          </p:nvPr>
        </p:nvSpPr>
        <p:spPr>
          <a:xfrm>
            <a:off x="929958" y="3375284"/>
            <a:ext cx="7439660" cy="2761710"/>
          </a:xfrm>
          <a:prstGeom prst="rect">
            <a:avLst/>
          </a:prstGeom>
          <a:noFill/>
          <a:ln>
            <a:noFill/>
          </a:ln>
        </p:spPr>
        <p:txBody>
          <a:bodyPr spcFirstLastPara="1" wrap="square" lIns="93175" tIns="46575" rIns="93175" bIns="46575" anchor="t" anchorCtr="0">
            <a:noAutofit/>
          </a:bodyPr>
          <a:lstStyle/>
          <a:p>
            <a:pPr marL="171450" lvl="0" indent="-171450" algn="l" rtl="0">
              <a:spcBef>
                <a:spcPts val="0"/>
              </a:spcBef>
              <a:spcAft>
                <a:spcPts val="0"/>
              </a:spcAft>
              <a:buClr>
                <a:schemeClr val="dk1"/>
              </a:buClr>
              <a:buSzPts val="1200"/>
              <a:buFont typeface="Arial"/>
              <a:buChar char="•"/>
            </a:pPr>
            <a:r>
              <a:rPr lang="en-US"/>
              <a:t>This slide is meant to begin the introduction of fundamental wildfire science concepts needed to support risk interpretation. The goal is to start connecting wildfire concepts with event operations. </a:t>
            </a:r>
            <a:endParaRPr/>
          </a:p>
          <a:p>
            <a:pPr marL="171450" lvl="0" indent="-171450" algn="l" rtl="0">
              <a:spcBef>
                <a:spcPts val="0"/>
              </a:spcBef>
              <a:spcAft>
                <a:spcPts val="0"/>
              </a:spcAft>
              <a:buClr>
                <a:schemeClr val="dk1"/>
              </a:buClr>
              <a:buSzPts val="1200"/>
              <a:buFont typeface="Arial"/>
              <a:buChar char="•"/>
            </a:pPr>
            <a:r>
              <a:rPr lang="en-US"/>
              <a:t>Provide the definition of wildfire</a:t>
            </a:r>
            <a:endParaRPr/>
          </a:p>
          <a:p>
            <a:pPr marL="628650" lvl="1" indent="-171450" algn="l" rtl="0">
              <a:spcBef>
                <a:spcPts val="0"/>
              </a:spcBef>
              <a:spcAft>
                <a:spcPts val="0"/>
              </a:spcAft>
              <a:buClr>
                <a:schemeClr val="dk1"/>
              </a:buClr>
              <a:buSzPts val="1200"/>
              <a:buFont typeface="Arial"/>
              <a:buChar char="•"/>
            </a:pPr>
            <a:r>
              <a:rPr lang="en-US"/>
              <a:t>Distinguish between fires burning in wildland versus those burning in an urban setting (primarily man-made structures and vehicles)</a:t>
            </a:r>
            <a:endParaRPr/>
          </a:p>
          <a:p>
            <a:pPr marL="171450" marR="0" lvl="0" indent="-171450" algn="l" rtl="0">
              <a:lnSpc>
                <a:spcPct val="100000"/>
              </a:lnSpc>
              <a:spcBef>
                <a:spcPts val="0"/>
              </a:spcBef>
              <a:spcAft>
                <a:spcPts val="0"/>
              </a:spcAft>
              <a:buClr>
                <a:schemeClr val="dk1"/>
              </a:buClr>
              <a:buSzPts val="1200"/>
              <a:buFont typeface="Arial"/>
              <a:buChar char="•"/>
            </a:pPr>
            <a:r>
              <a:rPr lang="en-US"/>
              <a:t>Take a moment to explain the figure on the right. The figure shows the FEMA National Risk Index for Wildfire. The map shows that risk is concentrated in the western and central states, as well as Florida and along the edge of the east coast. The color-coded legend represents relative risk, with reds and yellows representing higher risk for wildfire and blues representing lower risk. </a:t>
            </a:r>
            <a:endParaRPr/>
          </a:p>
          <a:p>
            <a:pPr marL="171450" lvl="0" indent="-171450" algn="l" rtl="0">
              <a:spcBef>
                <a:spcPts val="0"/>
              </a:spcBef>
              <a:spcAft>
                <a:spcPts val="0"/>
              </a:spcAft>
              <a:buClr>
                <a:schemeClr val="dk1"/>
              </a:buClr>
              <a:buSzPts val="1200"/>
              <a:buFont typeface="Arial"/>
              <a:buChar char="•"/>
            </a:pPr>
            <a:r>
              <a:rPr lang="en-US"/>
              <a:t>Explain the types of weather or meteorological conditions that define extreme fire weather conditions and a can lead to a greater probability of ignition and rapid spread:</a:t>
            </a:r>
            <a:endParaRPr/>
          </a:p>
          <a:p>
            <a:pPr marL="628650" lvl="1" indent="-171450" algn="l" rtl="0">
              <a:spcBef>
                <a:spcPts val="0"/>
              </a:spcBef>
              <a:spcAft>
                <a:spcPts val="0"/>
              </a:spcAft>
              <a:buClr>
                <a:schemeClr val="dk1"/>
              </a:buClr>
              <a:buSzPts val="1200"/>
              <a:buFont typeface="Arial"/>
              <a:buChar char="•"/>
            </a:pPr>
            <a:r>
              <a:rPr lang="en-US"/>
              <a:t>High temperatures</a:t>
            </a:r>
            <a:endParaRPr/>
          </a:p>
          <a:p>
            <a:pPr marL="628650" lvl="1" indent="-171450" algn="l" rtl="0">
              <a:spcBef>
                <a:spcPts val="0"/>
              </a:spcBef>
              <a:spcAft>
                <a:spcPts val="0"/>
              </a:spcAft>
              <a:buClr>
                <a:schemeClr val="dk1"/>
              </a:buClr>
              <a:buSzPts val="1200"/>
              <a:buFont typeface="Arial"/>
              <a:buChar char="•"/>
            </a:pPr>
            <a:r>
              <a:rPr lang="en-US"/>
              <a:t>High Wind</a:t>
            </a:r>
            <a:endParaRPr/>
          </a:p>
          <a:p>
            <a:pPr marL="628650" lvl="1" indent="-171450" algn="l" rtl="0">
              <a:spcBef>
                <a:spcPts val="0"/>
              </a:spcBef>
              <a:spcAft>
                <a:spcPts val="0"/>
              </a:spcAft>
              <a:buClr>
                <a:schemeClr val="dk1"/>
              </a:buClr>
              <a:buSzPts val="1200"/>
              <a:buFont typeface="Arial"/>
              <a:buChar char="•"/>
            </a:pPr>
            <a:r>
              <a:rPr lang="en-US"/>
              <a:t>Dry conditions (low relative humidity)</a:t>
            </a:r>
            <a:endParaRPr/>
          </a:p>
          <a:p>
            <a:pPr marL="171450" lvl="0" indent="-171450" algn="l" rtl="0">
              <a:spcBef>
                <a:spcPts val="0"/>
              </a:spcBef>
              <a:spcAft>
                <a:spcPts val="0"/>
              </a:spcAft>
              <a:buClr>
                <a:schemeClr val="dk1"/>
              </a:buClr>
              <a:buSzPts val="1200"/>
              <a:buFont typeface="Arial"/>
              <a:buChar char="•"/>
            </a:pPr>
            <a:r>
              <a:rPr lang="en-US"/>
              <a:t>Ignition of fire comes from natural causes (lightning) and human caused fires (arson, utility failures, fireworks, accidental, vehicles, railroad, firearms)</a:t>
            </a:r>
            <a:endParaRPr/>
          </a:p>
          <a:p>
            <a:pPr marL="171450" lvl="0"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Sources:</a:t>
            </a:r>
            <a:endParaRPr/>
          </a:p>
          <a:p>
            <a:pPr marL="0" lvl="0" indent="0" algn="l" rtl="0">
              <a:spcBef>
                <a:spcPts val="0"/>
              </a:spcBef>
              <a:spcAft>
                <a:spcPts val="0"/>
              </a:spcAft>
              <a:buClr>
                <a:schemeClr val="dk1"/>
              </a:buClr>
              <a:buSzPts val="1200"/>
              <a:buFont typeface="Arial"/>
              <a:buNone/>
            </a:pPr>
            <a:r>
              <a:rPr lang="en-US"/>
              <a:t>FEMA National Risk Index: https://www.fema.gov/flood-maps/products-tools/national-risk-index</a:t>
            </a:r>
            <a:endParaRPr/>
          </a:p>
          <a:p>
            <a:pPr marL="171450" lvl="0" indent="-95250" algn="l" rtl="0">
              <a:spcBef>
                <a:spcPts val="0"/>
              </a:spcBef>
              <a:spcAft>
                <a:spcPts val="0"/>
              </a:spcAft>
              <a:buClr>
                <a:schemeClr val="dk1"/>
              </a:buClr>
              <a:buSzPts val="1200"/>
              <a:buFont typeface="Arial"/>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6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6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6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7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7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6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6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6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0" name="Google Shape;30;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6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6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6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6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6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68"/>
          <p:cNvSpPr>
            <a:spLocks noGrp="1"/>
          </p:cNvSpPr>
          <p:nvPr>
            <p:ph type="pic" idx="2"/>
          </p:nvPr>
        </p:nvSpPr>
        <p:spPr>
          <a:xfrm>
            <a:off x="5183188" y="987425"/>
            <a:ext cx="6172200" cy="4873625"/>
          </a:xfrm>
          <a:prstGeom prst="rect">
            <a:avLst/>
          </a:prstGeom>
          <a:noFill/>
          <a:ln>
            <a:noFill/>
          </a:ln>
        </p:spPr>
      </p:sp>
      <p:sp>
        <p:nvSpPr>
          <p:cNvPr id="68" name="Google Shape;68;p6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8.jpg"/></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45.sv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4.svg"/><Relationship Id="rId5" Type="http://schemas.openxmlformats.org/officeDocument/2006/relationships/image" Target="../media/image43.sv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48.sv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4.svg"/><Relationship Id="rId5" Type="http://schemas.openxmlformats.org/officeDocument/2006/relationships/image" Target="../media/image43.svg"/><Relationship Id="rId4" Type="http://schemas.openxmlformats.org/officeDocument/2006/relationships/image" Target="../media/image47.jpg"/></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0.jpg"/></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55.sv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4.svg"/><Relationship Id="rId5" Type="http://schemas.openxmlformats.org/officeDocument/2006/relationships/image" Target="../media/image53.svg"/><Relationship Id="rId4" Type="http://schemas.openxmlformats.org/officeDocument/2006/relationships/image" Target="../media/image52.svg"/></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59.sv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8.svg"/><Relationship Id="rId5" Type="http://schemas.openxmlformats.org/officeDocument/2006/relationships/image" Target="../media/image57.svg"/><Relationship Id="rId4" Type="http://schemas.openxmlformats.org/officeDocument/2006/relationships/image" Target="../media/image56.svg"/></Relationships>
</file>

<file path=ppt/slides/_rels/slide24.xml.rels><?xml version="1.0" encoding="UTF-8" standalone="yes"?>
<Relationships xmlns="http://schemas.openxmlformats.org/package/2006/relationships"><Relationship Id="rId3" Type="http://schemas.openxmlformats.org/officeDocument/2006/relationships/image" Target="../media/image30.jpg"/><Relationship Id="rId7" Type="http://schemas.openxmlformats.org/officeDocument/2006/relationships/image" Target="../media/image63.sv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62.svg"/><Relationship Id="rId5" Type="http://schemas.openxmlformats.org/officeDocument/2006/relationships/image" Target="../media/image61.svg"/><Relationship Id="rId4" Type="http://schemas.openxmlformats.org/officeDocument/2006/relationships/image" Target="../media/image60.png"/></Relationships>
</file>

<file path=ppt/slides/_rels/slide25.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67.sv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66.svg"/><Relationship Id="rId5" Type="http://schemas.openxmlformats.org/officeDocument/2006/relationships/image" Target="../media/image65.svg"/><Relationship Id="rId4" Type="http://schemas.openxmlformats.org/officeDocument/2006/relationships/image" Target="../media/image64.png"/></Relationships>
</file>

<file path=ppt/slides/_rels/slide2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70.svg"/><Relationship Id="rId5" Type="http://schemas.openxmlformats.org/officeDocument/2006/relationships/image" Target="../media/image69.svg"/><Relationship Id="rId4" Type="http://schemas.openxmlformats.org/officeDocument/2006/relationships/image" Target="../media/image68.svg"/></Relationships>
</file>

<file path=ppt/slides/_rels/slide2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73.svg"/><Relationship Id="rId5" Type="http://schemas.openxmlformats.org/officeDocument/2006/relationships/image" Target="../media/image72.svg"/><Relationship Id="rId4" Type="http://schemas.openxmlformats.org/officeDocument/2006/relationships/image" Target="../media/image71.svg"/></Relationships>
</file>

<file path=ppt/slides/_rels/slide2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29.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78.sv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77.svg"/><Relationship Id="rId5" Type="http://schemas.openxmlformats.org/officeDocument/2006/relationships/image" Target="../media/image76.svg"/><Relationship Id="rId4" Type="http://schemas.openxmlformats.org/officeDocument/2006/relationships/image" Target="../media/image75.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12.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slides/_rels/slide3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3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32.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82.sv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81.svg"/><Relationship Id="rId5" Type="http://schemas.openxmlformats.org/officeDocument/2006/relationships/image" Target="../media/image55.svg"/><Relationship Id="rId4" Type="http://schemas.openxmlformats.org/officeDocument/2006/relationships/image" Target="../media/image53.svg"/></Relationships>
</file>

<file path=ppt/slides/_rels/slide33.xml.rels><?xml version="1.0" encoding="UTF-8" standalone="yes"?>
<Relationships xmlns="http://schemas.openxmlformats.org/package/2006/relationships"><Relationship Id="rId8" Type="http://schemas.openxmlformats.org/officeDocument/2006/relationships/image" Target="../media/image86.svg"/><Relationship Id="rId3" Type="http://schemas.openxmlformats.org/officeDocument/2006/relationships/image" Target="../media/image32.jpg"/><Relationship Id="rId7" Type="http://schemas.openxmlformats.org/officeDocument/2006/relationships/image" Target="../media/image43.sv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85.svg"/><Relationship Id="rId5" Type="http://schemas.openxmlformats.org/officeDocument/2006/relationships/image" Target="../media/image84.svg"/><Relationship Id="rId4" Type="http://schemas.openxmlformats.org/officeDocument/2006/relationships/image" Target="../media/image83.svg"/><Relationship Id="rId9" Type="http://schemas.openxmlformats.org/officeDocument/2006/relationships/image" Target="../media/image87.svg"/></Relationships>
</file>

<file path=ppt/slides/_rels/slide3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3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3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3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3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87.svg"/></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87.svg"/></Relationships>
</file>

<file path=ppt/slides/_rels/slide4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87.svg"/></Relationships>
</file>

<file path=ppt/slides/_rels/slide4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87.svg"/></Relationships>
</file>

<file path=ppt/slides/_rels/slide4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92.png"/></Relationships>
</file>

<file path=ppt/slides/_rels/slide44.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55.sv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53.svg"/><Relationship Id="rId5" Type="http://schemas.openxmlformats.org/officeDocument/2006/relationships/image" Target="../media/image93.svg"/><Relationship Id="rId4" Type="http://schemas.openxmlformats.org/officeDocument/2006/relationships/image" Target="../media/image52.svg"/></Relationships>
</file>

<file path=ppt/slides/_rels/slide4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46.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78.sv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96.svg"/><Relationship Id="rId5" Type="http://schemas.openxmlformats.org/officeDocument/2006/relationships/image" Target="../media/image76.svg"/><Relationship Id="rId4" Type="http://schemas.openxmlformats.org/officeDocument/2006/relationships/image" Target="../media/image95.png"/></Relationships>
</file>

<file path=ppt/slides/_rels/slide4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87.svg"/></Relationships>
</file>

<file path=ppt/slides/_rels/slide4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49.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101.sv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100.svg"/><Relationship Id="rId5" Type="http://schemas.openxmlformats.org/officeDocument/2006/relationships/image" Target="../media/image99.svg"/><Relationship Id="rId4" Type="http://schemas.openxmlformats.org/officeDocument/2006/relationships/image" Target="../media/image98.png"/></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04.svg"/><Relationship Id="rId5" Type="http://schemas.openxmlformats.org/officeDocument/2006/relationships/image" Target="../media/image103.svg"/><Relationship Id="rId4" Type="http://schemas.openxmlformats.org/officeDocument/2006/relationships/image" Target="../media/image102.svg"/></Relationships>
</file>

<file path=ppt/slides/_rels/slide5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05.png"/></Relationships>
</file>

<file path=ppt/slides/_rels/slide5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5.jpg"/><Relationship Id="rId7" Type="http://schemas.openxmlformats.org/officeDocument/2006/relationships/diagramColors" Target="../diagrams/colors1.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06.svg"/></Relationships>
</file>

<file path=ppt/slides/_rels/slide5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107.png"/></Relationships>
</file>

<file path=ppt/slides/_rels/slide56.xml.rels><?xml version="1.0" encoding="UTF-8" standalone="yes"?>
<Relationships xmlns="http://schemas.openxmlformats.org/package/2006/relationships"><Relationship Id="rId8" Type="http://schemas.openxmlformats.org/officeDocument/2006/relationships/hyperlink" Target="https://www.ghinternational.com/docs/CPG201_htirag_2nd_edition.pdf" TargetMode="External"/><Relationship Id="rId3" Type="http://schemas.openxmlformats.org/officeDocument/2006/relationships/image" Target="../media/image5.jpg"/><Relationship Id="rId7" Type="http://schemas.openxmlformats.org/officeDocument/2006/relationships/hyperlink" Target="https://teex.org/class/mgt475/"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hyperlink" Target="https://teex.org/class/mgt467/" TargetMode="External"/><Relationship Id="rId11" Type="http://schemas.openxmlformats.org/officeDocument/2006/relationships/image" Target="../media/image109.svg"/><Relationship Id="rId5" Type="http://schemas.openxmlformats.org/officeDocument/2006/relationships/hyperlink" Target="https://teex.org/class/mgt440/" TargetMode="External"/><Relationship Id="rId10" Type="http://schemas.openxmlformats.org/officeDocument/2006/relationships/image" Target="../media/image108.svg"/><Relationship Id="rId4" Type="http://schemas.openxmlformats.org/officeDocument/2006/relationships/hyperlink" Target="https://teex.org/class/mgt466/" TargetMode="External"/><Relationship Id="rId9" Type="http://schemas.openxmlformats.org/officeDocument/2006/relationships/hyperlink" Target="https://www.fema.gov/sites/default/files/2020-07/developing-maintaining-emergency-operations-plans.pdf" TargetMode="External"/></Relationships>
</file>

<file path=ppt/slides/_rels/slide57.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image" Target="../media/image1.jpg"/><Relationship Id="rId7" Type="http://schemas.openxmlformats.org/officeDocument/2006/relationships/hyperlink" Target="mailto:hsawyer@haleyaldrich.com"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hyperlink" Target="mailto:dspirandelli@haleyaldrich.com" TargetMode="External"/><Relationship Id="rId5" Type="http://schemas.openxmlformats.org/officeDocument/2006/relationships/hyperlink" Target="mailto:ericyama@hawaii.edu" TargetMode="External"/><Relationship Id="rId10" Type="http://schemas.openxmlformats.org/officeDocument/2006/relationships/image" Target="../media/image4.png"/><Relationship Id="rId4" Type="http://schemas.openxmlformats.org/officeDocument/2006/relationships/hyperlink" Target="mailto:karlk@hawaii.edu" TargetMode="External"/><Relationship Id="rId9" Type="http://schemas.openxmlformats.org/officeDocument/2006/relationships/image" Target="../media/image3.jpg"/></Relationships>
</file>

<file path=ppt/slides/_rels/slide58.xml.rels><?xml version="1.0" encoding="UTF-8" standalone="yes"?>
<Relationships xmlns="http://schemas.openxmlformats.org/package/2006/relationships"><Relationship Id="rId8" Type="http://schemas.openxmlformats.org/officeDocument/2006/relationships/hyperlink" Target="https://rapidrefresh.noaa.gov/hrrr/HRRRsmoke/" TargetMode="External"/><Relationship Id="rId13" Type="http://schemas.openxmlformats.org/officeDocument/2006/relationships/hyperlink" Target="https://www.highwindwarn.com/" TargetMode="External"/><Relationship Id="rId3" Type="http://schemas.openxmlformats.org/officeDocument/2006/relationships/image" Target="../media/image15.jpg"/><Relationship Id="rId7" Type="http://schemas.openxmlformats.org/officeDocument/2006/relationships/hyperlink" Target="https://www.fema.gov/flood-maps/products-tools/national-risk-index" TargetMode="External"/><Relationship Id="rId12" Type="http://schemas.openxmlformats.org/officeDocument/2006/relationships/hyperlink" Target="https://www.spc.noaa.gov/products/exper/day4-8/" TargetMode="External"/><Relationship Id="rId2" Type="http://schemas.openxmlformats.org/officeDocument/2006/relationships/notesSlide" Target="../notesSlides/notesSlide58.xml"/><Relationship Id="rId16" Type="http://schemas.openxmlformats.org/officeDocument/2006/relationships/hyperlink" Target="https://www.spc.noaa.gov/products/outlook/" TargetMode="External"/><Relationship Id="rId1" Type="http://schemas.openxmlformats.org/officeDocument/2006/relationships/slideLayout" Target="../slideLayouts/slideLayout2.xml"/><Relationship Id="rId6" Type="http://schemas.openxmlformats.org/officeDocument/2006/relationships/hyperlink" Target="https://www.wpc.ncep.noaa.gov/heatrisk/" TargetMode="External"/><Relationship Id="rId11" Type="http://schemas.openxmlformats.org/officeDocument/2006/relationships/hyperlink" Target="https://www.spc.noaa.gov/products/exper/fire_wx/" TargetMode="External"/><Relationship Id="rId5" Type="http://schemas.openxmlformats.org/officeDocument/2006/relationships/hyperlink" Target="https://www.cpc.ncep.noaa.gov/products/predictions/30day/" TargetMode="External"/><Relationship Id="rId15" Type="http://schemas.openxmlformats.org/officeDocument/2006/relationships/hyperlink" Target="https://www.wpc.ncep.noaa.gov/qpf/excessive_rainfall_outlook_ero.php" TargetMode="External"/><Relationship Id="rId10" Type="http://schemas.openxmlformats.org/officeDocument/2006/relationships/hyperlink" Target="https://www.nifc.gov/nicc/predictive-services/outlooks" TargetMode="External"/><Relationship Id="rId4" Type="http://schemas.openxmlformats.org/officeDocument/2006/relationships/hyperlink" Target="https://www.cpc.ncep.noaa.gov/products/predictions/long_range/seasonal.php?lead=1" TargetMode="External"/><Relationship Id="rId9" Type="http://schemas.openxmlformats.org/officeDocument/2006/relationships/hyperlink" Target="https://www.airnow.gov/" TargetMode="External"/><Relationship Id="rId14" Type="http://schemas.openxmlformats.org/officeDocument/2006/relationships/hyperlink" Target="https://cimss.ssec.wisc.edu/probsevere/lc/map/"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20.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svg"/><Relationship Id="rId5" Type="http://schemas.openxmlformats.org/officeDocument/2006/relationships/image" Target="../media/image18.svg"/><Relationship Id="rId4" Type="http://schemas.openxmlformats.org/officeDocument/2006/relationships/image" Target="../media/image17.svg"/></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24.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3.svg"/><Relationship Id="rId5" Type="http://schemas.openxmlformats.org/officeDocument/2006/relationships/image" Target="../media/image22.svg"/><Relationship Id="rId4" Type="http://schemas.openxmlformats.org/officeDocument/2006/relationships/image" Target="../media/image21.svg"/></Relationships>
</file>

<file path=ppt/slides/_rels/slide8.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image" Target="../media/image15.jpg"/><Relationship Id="rId7" Type="http://schemas.openxmlformats.org/officeDocument/2006/relationships/image" Target="../media/image28.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_rels/slide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409700" y="1718441"/>
            <a:ext cx="9144000" cy="23877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5400"/>
              <a:buFont typeface="Calibri"/>
              <a:buNone/>
            </a:pPr>
            <a:r>
              <a:rPr lang="en-US" sz="4800">
                <a:solidFill>
                  <a:srgbClr val="002060"/>
                </a:solidFill>
                <a:latin typeface="Arial"/>
                <a:ea typeface="Arial"/>
                <a:cs typeface="Arial"/>
                <a:sym typeface="Arial"/>
              </a:rPr>
              <a:t>Wildfire Risk &amp; Preparedness for Urban Rail Operators Supporting Large Stadium Events</a:t>
            </a:r>
            <a:endParaRPr sz="4800">
              <a:solidFill>
                <a:srgbClr val="002060"/>
              </a:solidFill>
              <a:latin typeface="Arial"/>
              <a:ea typeface="Arial"/>
              <a:cs typeface="Arial"/>
              <a:sym typeface="Arial"/>
            </a:endParaRPr>
          </a:p>
        </p:txBody>
      </p:sp>
      <p:pic>
        <p:nvPicPr>
          <p:cNvPr id="89" name="Google Shape;89;p1" title="unnamed.jpg"/>
          <p:cNvPicPr preferRelativeResize="0"/>
          <p:nvPr/>
        </p:nvPicPr>
        <p:blipFill rotWithShape="1">
          <a:blip r:embed="rId4">
            <a:alphaModFix/>
          </a:blip>
          <a:srcRect/>
          <a:stretch/>
        </p:blipFill>
        <p:spPr>
          <a:xfrm>
            <a:off x="10304286" y="5139559"/>
            <a:ext cx="1116363" cy="629301"/>
          </a:xfrm>
          <a:prstGeom prst="rect">
            <a:avLst/>
          </a:prstGeom>
          <a:noFill/>
          <a:ln>
            <a:noFill/>
          </a:ln>
        </p:spPr>
      </p:pic>
      <p:sp>
        <p:nvSpPr>
          <p:cNvPr id="90" name="Google Shape;90;p1"/>
          <p:cNvSpPr txBox="1"/>
          <p:nvPr/>
        </p:nvSpPr>
        <p:spPr>
          <a:xfrm>
            <a:off x="1409700" y="4565753"/>
            <a:ext cx="179122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rgbClr val="7F7F7F"/>
                </a:solidFill>
                <a:latin typeface="Arial"/>
                <a:ea typeface="Arial"/>
                <a:cs typeface="Arial"/>
                <a:sym typeface="Arial"/>
              </a:rPr>
              <a:t>May 2026</a:t>
            </a:r>
            <a:endParaRPr/>
          </a:p>
        </p:txBody>
      </p:sp>
      <p:pic>
        <p:nvPicPr>
          <p:cNvPr id="91" name="Google Shape;91;p1" descr="A blue and green text&#10;&#10;AI-generated content may be incorrect."/>
          <p:cNvPicPr preferRelativeResize="0"/>
          <p:nvPr/>
        </p:nvPicPr>
        <p:blipFill rotWithShape="1">
          <a:blip r:embed="rId5">
            <a:alphaModFix/>
          </a:blip>
          <a:srcRect/>
          <a:stretch/>
        </p:blipFill>
        <p:spPr>
          <a:xfrm>
            <a:off x="8339959" y="5286932"/>
            <a:ext cx="1614804" cy="481928"/>
          </a:xfrm>
          <a:prstGeom prst="rect">
            <a:avLst/>
          </a:prstGeom>
          <a:noFill/>
          <a:ln>
            <a:noFill/>
          </a:ln>
        </p:spPr>
      </p:pic>
      <p:pic>
        <p:nvPicPr>
          <p:cNvPr id="3" name="Picture 2">
            <a:extLst>
              <a:ext uri="{FF2B5EF4-FFF2-40B4-BE49-F238E27FC236}">
                <a16:creationId xmlns:a16="http://schemas.microsoft.com/office/drawing/2014/main" id="{DFE2639A-64CC-0FFE-C754-3BB83399FC6A}"/>
              </a:ext>
            </a:extLst>
          </p:cNvPr>
          <p:cNvPicPr>
            <a:picLocks noChangeAspect="1"/>
          </p:cNvPicPr>
          <p:nvPr/>
        </p:nvPicPr>
        <p:blipFill>
          <a:blip r:embed="rId6"/>
          <a:stretch>
            <a:fillRect/>
          </a:stretch>
        </p:blipFill>
        <p:spPr>
          <a:xfrm>
            <a:off x="7135800" y="5022035"/>
            <a:ext cx="854636" cy="86434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3"/>
        <p:cNvGrpSpPr/>
        <p:nvPr/>
      </p:nvGrpSpPr>
      <p:grpSpPr>
        <a:xfrm>
          <a:off x="0" y="0"/>
          <a:ext cx="0" cy="0"/>
          <a:chOff x="0" y="0"/>
          <a:chExt cx="0" cy="0"/>
        </a:xfrm>
      </p:grpSpPr>
      <p:sp>
        <p:nvSpPr>
          <p:cNvPr id="194" name="Google Shape;194;p10"/>
          <p:cNvSpPr txBox="1">
            <a:spLocks noGrp="1"/>
          </p:cNvSpPr>
          <p:nvPr>
            <p:ph type="title"/>
          </p:nvPr>
        </p:nvSpPr>
        <p:spPr>
          <a:xfrm>
            <a:off x="685800" y="333594"/>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3600"/>
              <a:buFont typeface="Play"/>
              <a:buNone/>
            </a:pPr>
            <a:r>
              <a:rPr lang="en-US" sz="3600">
                <a:solidFill>
                  <a:srgbClr val="002060"/>
                </a:solidFill>
              </a:rPr>
              <a:t>Drivers of Wildfire Activity</a:t>
            </a:r>
            <a:endParaRPr sz="3600">
              <a:solidFill>
                <a:srgbClr val="002060"/>
              </a:solidFill>
            </a:endParaRPr>
          </a:p>
        </p:txBody>
      </p:sp>
      <p:pic>
        <p:nvPicPr>
          <p:cNvPr id="195" name="Google Shape;195;p10"/>
          <p:cNvPicPr preferRelativeResize="0"/>
          <p:nvPr/>
        </p:nvPicPr>
        <p:blipFill rotWithShape="1">
          <a:blip r:embed="rId4">
            <a:alphaModFix/>
          </a:blip>
          <a:srcRect l="1520" t="6518" r="833" b="10310"/>
          <a:stretch/>
        </p:blipFill>
        <p:spPr>
          <a:xfrm>
            <a:off x="1056289" y="1373971"/>
            <a:ext cx="10026869" cy="465844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9"/>
        <p:cNvGrpSpPr/>
        <p:nvPr/>
      </p:nvGrpSpPr>
      <p:grpSpPr>
        <a:xfrm>
          <a:off x="0" y="0"/>
          <a:ext cx="0" cy="0"/>
          <a:chOff x="0" y="0"/>
          <a:chExt cx="0" cy="0"/>
        </a:xfrm>
      </p:grpSpPr>
      <p:sp>
        <p:nvSpPr>
          <p:cNvPr id="200" name="Google Shape;200;p11"/>
          <p:cNvSpPr txBox="1">
            <a:spLocks noGrp="1"/>
          </p:cNvSpPr>
          <p:nvPr>
            <p:ph type="title"/>
          </p:nvPr>
        </p:nvSpPr>
        <p:spPr>
          <a:xfrm>
            <a:off x="6858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Play"/>
              <a:buNone/>
            </a:pPr>
            <a:r>
              <a:rPr lang="en-US" sz="3600">
                <a:solidFill>
                  <a:srgbClr val="002060"/>
                </a:solidFill>
              </a:rPr>
              <a:t>Breaking the Fire Triangle</a:t>
            </a:r>
            <a:endParaRPr sz="3600">
              <a:solidFill>
                <a:srgbClr val="002060"/>
              </a:solidFill>
            </a:endParaRPr>
          </a:p>
        </p:txBody>
      </p:sp>
      <p:pic>
        <p:nvPicPr>
          <p:cNvPr id="201" name="Google Shape;201;p11"/>
          <p:cNvPicPr preferRelativeResize="0"/>
          <p:nvPr/>
        </p:nvPicPr>
        <p:blipFill rotWithShape="1">
          <a:blip r:embed="rId4">
            <a:alphaModFix/>
          </a:blip>
          <a:srcRect l="2525" t="6658" r="2335" b="9636"/>
          <a:stretch/>
        </p:blipFill>
        <p:spPr>
          <a:xfrm>
            <a:off x="4088114" y="1387784"/>
            <a:ext cx="4015772" cy="3533181"/>
          </a:xfrm>
          <a:prstGeom prst="triangle">
            <a:avLst>
              <a:gd name="adj" fmla="val 49434"/>
            </a:avLst>
          </a:prstGeom>
          <a:noFill/>
          <a:ln>
            <a:noFill/>
          </a:ln>
        </p:spPr>
      </p:pic>
      <p:sp>
        <p:nvSpPr>
          <p:cNvPr id="202" name="Google Shape;202;p11"/>
          <p:cNvSpPr/>
          <p:nvPr/>
        </p:nvSpPr>
        <p:spPr>
          <a:xfrm>
            <a:off x="797920" y="2128344"/>
            <a:ext cx="2402006" cy="1529255"/>
          </a:xfrm>
          <a:prstGeom prst="roundRect">
            <a:avLst>
              <a:gd name="adj" fmla="val 16667"/>
            </a:avLst>
          </a:prstGeom>
          <a:solidFill>
            <a:schemeClr val="l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3" name="Google Shape;203;p11"/>
          <p:cNvSpPr/>
          <p:nvPr/>
        </p:nvSpPr>
        <p:spPr>
          <a:xfrm>
            <a:off x="3394148" y="2545600"/>
            <a:ext cx="1126922" cy="460594"/>
          </a:xfrm>
          <a:prstGeom prst="leftArrow">
            <a:avLst>
              <a:gd name="adj1" fmla="val 50000"/>
              <a:gd name="adj2" fmla="val 50000"/>
            </a:avLst>
          </a:prstGeom>
          <a:solidFill>
            <a:srgbClr val="2B7CCE"/>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4" name="Google Shape;204;p11"/>
          <p:cNvSpPr txBox="1"/>
          <p:nvPr/>
        </p:nvSpPr>
        <p:spPr>
          <a:xfrm>
            <a:off x="918227" y="2277297"/>
            <a:ext cx="2210937"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Supports the process of combustion</a:t>
            </a:r>
            <a:endParaRPr/>
          </a:p>
        </p:txBody>
      </p:sp>
      <p:sp>
        <p:nvSpPr>
          <p:cNvPr id="205" name="Google Shape;205;p11"/>
          <p:cNvSpPr/>
          <p:nvPr/>
        </p:nvSpPr>
        <p:spPr>
          <a:xfrm>
            <a:off x="9093959" y="2128344"/>
            <a:ext cx="2704278" cy="1584436"/>
          </a:xfrm>
          <a:prstGeom prst="roundRect">
            <a:avLst>
              <a:gd name="adj" fmla="val 16667"/>
            </a:avLst>
          </a:prstGeom>
          <a:solidFill>
            <a:schemeClr val="l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6" name="Google Shape;206;p11"/>
          <p:cNvSpPr/>
          <p:nvPr/>
        </p:nvSpPr>
        <p:spPr>
          <a:xfrm rot="10800000">
            <a:off x="7691648" y="2545600"/>
            <a:ext cx="1137327" cy="464847"/>
          </a:xfrm>
          <a:prstGeom prst="leftArrow">
            <a:avLst>
              <a:gd name="adj1" fmla="val 50000"/>
              <a:gd name="adj2" fmla="val 50000"/>
            </a:avLst>
          </a:prstGeom>
          <a:solidFill>
            <a:srgbClr val="2B7CCE"/>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7" name="Google Shape;207;p11"/>
          <p:cNvSpPr txBox="1"/>
          <p:nvPr/>
        </p:nvSpPr>
        <p:spPr>
          <a:xfrm>
            <a:off x="9394368" y="2223088"/>
            <a:ext cx="2209054"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Arial"/>
                <a:ea typeface="Arial"/>
                <a:cs typeface="Arial"/>
                <a:sym typeface="Arial"/>
              </a:rPr>
              <a:t>Responsible for initial ignition and needed to maintain spread</a:t>
            </a:r>
            <a:endParaRPr/>
          </a:p>
        </p:txBody>
      </p:sp>
      <p:sp>
        <p:nvSpPr>
          <p:cNvPr id="208" name="Google Shape;208;p11"/>
          <p:cNvSpPr/>
          <p:nvPr/>
        </p:nvSpPr>
        <p:spPr>
          <a:xfrm>
            <a:off x="3686281" y="5384741"/>
            <a:ext cx="4819437" cy="772805"/>
          </a:xfrm>
          <a:prstGeom prst="roundRect">
            <a:avLst>
              <a:gd name="adj" fmla="val 16667"/>
            </a:avLst>
          </a:prstGeom>
          <a:solidFill>
            <a:schemeClr val="l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9" name="Google Shape;209;p11"/>
          <p:cNvSpPr/>
          <p:nvPr/>
        </p:nvSpPr>
        <p:spPr>
          <a:xfrm rot="-5400000">
            <a:off x="5709597" y="4919062"/>
            <a:ext cx="772804" cy="682388"/>
          </a:xfrm>
          <a:prstGeom prst="leftArrow">
            <a:avLst>
              <a:gd name="adj1" fmla="val 50000"/>
              <a:gd name="adj2" fmla="val 50000"/>
            </a:avLst>
          </a:prstGeom>
          <a:solidFill>
            <a:srgbClr val="2B7CCE"/>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10" name="Google Shape;210;p11"/>
          <p:cNvSpPr txBox="1"/>
          <p:nvPr/>
        </p:nvSpPr>
        <p:spPr>
          <a:xfrm>
            <a:off x="3686281" y="5568669"/>
            <a:ext cx="4819437"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Arial"/>
                <a:ea typeface="Arial"/>
                <a:cs typeface="Arial"/>
                <a:sym typeface="Arial"/>
              </a:rPr>
              <a:t>Material that is burning</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4"/>
        <p:cNvGrpSpPr/>
        <p:nvPr/>
      </p:nvGrpSpPr>
      <p:grpSpPr>
        <a:xfrm>
          <a:off x="0" y="0"/>
          <a:ext cx="0" cy="0"/>
          <a:chOff x="0" y="0"/>
          <a:chExt cx="0" cy="0"/>
        </a:xfrm>
      </p:grpSpPr>
      <p:sp>
        <p:nvSpPr>
          <p:cNvPr id="215" name="Google Shape;215;p12"/>
          <p:cNvSpPr txBox="1">
            <a:spLocks noGrp="1"/>
          </p:cNvSpPr>
          <p:nvPr>
            <p:ph type="title"/>
          </p:nvPr>
        </p:nvSpPr>
        <p:spPr>
          <a:xfrm>
            <a:off x="457785"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200"/>
              <a:buFont typeface="Play"/>
              <a:buNone/>
            </a:pPr>
            <a:r>
              <a:rPr lang="en-US" sz="3000" dirty="0">
                <a:solidFill>
                  <a:schemeClr val="lt1"/>
                </a:solidFill>
              </a:rPr>
              <a:t>Wildland Urban Interface (WUI)</a:t>
            </a:r>
            <a:endParaRPr sz="3000" dirty="0">
              <a:solidFill>
                <a:schemeClr val="lt1"/>
              </a:solidFill>
            </a:endParaRPr>
          </a:p>
        </p:txBody>
      </p:sp>
      <p:sp>
        <p:nvSpPr>
          <p:cNvPr id="216" name="Google Shape;216;p12"/>
          <p:cNvSpPr txBox="1"/>
          <p:nvPr/>
        </p:nvSpPr>
        <p:spPr>
          <a:xfrm>
            <a:off x="6187716" y="1752934"/>
            <a:ext cx="5204184" cy="3583694"/>
          </a:xfrm>
          <a:prstGeom prst="rect">
            <a:avLst/>
          </a:prstGeom>
          <a:noFill/>
          <a:ln>
            <a:noFill/>
          </a:ln>
        </p:spPr>
        <p:txBody>
          <a:bodyPr spcFirstLastPara="1" wrap="square" lIns="91425" tIns="45700" rIns="91425" bIns="45700" anchor="t" anchorCtr="0">
            <a:normAutofit/>
          </a:bodyPr>
          <a:lstStyle/>
          <a:p>
            <a:pPr marL="0" marR="0" lvl="0" indent="0" algn="l" rtl="0">
              <a:lnSpc>
                <a:spcPct val="150000"/>
              </a:lnSpc>
              <a:spcBef>
                <a:spcPts val="0"/>
              </a:spcBef>
              <a:spcAft>
                <a:spcPts val="0"/>
              </a:spcAft>
              <a:buNone/>
            </a:pPr>
            <a:r>
              <a:rPr lang="en-US" sz="2000">
                <a:solidFill>
                  <a:schemeClr val="dk1"/>
                </a:solidFill>
                <a:latin typeface="Arial"/>
                <a:ea typeface="Arial"/>
                <a:cs typeface="Arial"/>
                <a:sym typeface="Arial"/>
              </a:rPr>
              <a:t>The zone of transition where structures and other human development meet or intermingle with undeveloped wildland or vegetative fuels (USFA/FEMA)</a:t>
            </a:r>
            <a:endParaRPr/>
          </a:p>
        </p:txBody>
      </p:sp>
      <p:pic>
        <p:nvPicPr>
          <p:cNvPr id="217" name="Google Shape;217;p12"/>
          <p:cNvPicPr preferRelativeResize="0"/>
          <p:nvPr/>
        </p:nvPicPr>
        <p:blipFill rotWithShape="1">
          <a:blip r:embed="rId4">
            <a:alphaModFix/>
          </a:blip>
          <a:srcRect l="20758"/>
          <a:stretch/>
        </p:blipFill>
        <p:spPr>
          <a:xfrm>
            <a:off x="283780" y="1809672"/>
            <a:ext cx="5360860" cy="3382596"/>
          </a:xfrm>
          <a:prstGeom prst="rect">
            <a:avLst/>
          </a:prstGeom>
          <a:noFill/>
          <a:ln>
            <a:noFill/>
          </a:ln>
        </p:spPr>
      </p:pic>
      <p:sp>
        <p:nvSpPr>
          <p:cNvPr id="218" name="Google Shape;218;p12"/>
          <p:cNvSpPr txBox="1"/>
          <p:nvPr/>
        </p:nvSpPr>
        <p:spPr>
          <a:xfrm>
            <a:off x="283780" y="5192268"/>
            <a:ext cx="5360860"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a:solidFill>
                  <a:schemeClr val="lt1"/>
                </a:solidFill>
                <a:latin typeface="Arial"/>
                <a:ea typeface="Arial"/>
                <a:cs typeface="Arial"/>
                <a:sym typeface="Arial"/>
              </a:rPr>
              <a:t>Photo: FEMA</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3"/>
        <p:cNvGrpSpPr/>
        <p:nvPr/>
      </p:nvGrpSpPr>
      <p:grpSpPr>
        <a:xfrm>
          <a:off x="0" y="0"/>
          <a:ext cx="0" cy="0"/>
          <a:chOff x="0" y="0"/>
          <a:chExt cx="0" cy="0"/>
        </a:xfrm>
      </p:grpSpPr>
      <p:pic>
        <p:nvPicPr>
          <p:cNvPr id="224" name="Google Shape;224;p13"/>
          <p:cNvPicPr preferRelativeResize="0"/>
          <p:nvPr/>
        </p:nvPicPr>
        <p:blipFill rotWithShape="1">
          <a:blip r:embed="rId4">
            <a:alphaModFix/>
          </a:blip>
          <a:srcRect t="3735"/>
          <a:stretch/>
        </p:blipFill>
        <p:spPr>
          <a:xfrm>
            <a:off x="1308538" y="1445024"/>
            <a:ext cx="9577552" cy="4701911"/>
          </a:xfrm>
          <a:prstGeom prst="rect">
            <a:avLst/>
          </a:prstGeom>
          <a:noFill/>
          <a:ln>
            <a:noFill/>
          </a:ln>
        </p:spPr>
      </p:pic>
      <p:sp>
        <p:nvSpPr>
          <p:cNvPr id="225" name="Google Shape;225;p13"/>
          <p:cNvSpPr txBox="1">
            <a:spLocks noGrp="1"/>
          </p:cNvSpPr>
          <p:nvPr>
            <p:ph type="title"/>
          </p:nvPr>
        </p:nvSpPr>
        <p:spPr>
          <a:xfrm>
            <a:off x="682752"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Play"/>
              <a:buNone/>
            </a:pPr>
            <a:r>
              <a:rPr lang="en-US" sz="3600">
                <a:solidFill>
                  <a:srgbClr val="002060"/>
                </a:solidFill>
              </a:rPr>
              <a:t>Wildland Urban Interface (WUI)</a:t>
            </a:r>
            <a:endParaRPr sz="3600">
              <a:solidFill>
                <a:srgbClr val="00206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9"/>
        <p:cNvGrpSpPr/>
        <p:nvPr/>
      </p:nvGrpSpPr>
      <p:grpSpPr>
        <a:xfrm>
          <a:off x="0" y="0"/>
          <a:ext cx="0" cy="0"/>
          <a:chOff x="0" y="0"/>
          <a:chExt cx="0" cy="0"/>
        </a:xfrm>
      </p:grpSpPr>
      <p:sp>
        <p:nvSpPr>
          <p:cNvPr id="230" name="Google Shape;23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3600"/>
              <a:buFont typeface="Play"/>
              <a:buNone/>
            </a:pPr>
            <a:r>
              <a:rPr lang="en-US" sz="3600">
                <a:solidFill>
                  <a:srgbClr val="002060"/>
                </a:solidFill>
              </a:rPr>
              <a:t>WUI Fire Spread Pathways</a:t>
            </a:r>
            <a:endParaRPr sz="3600">
              <a:solidFill>
                <a:srgbClr val="002060"/>
              </a:solidFill>
            </a:endParaRPr>
          </a:p>
        </p:txBody>
      </p:sp>
      <p:pic>
        <p:nvPicPr>
          <p:cNvPr id="231" name="Google Shape;231;p14"/>
          <p:cNvPicPr preferRelativeResize="0"/>
          <p:nvPr/>
        </p:nvPicPr>
        <p:blipFill rotWithShape="1">
          <a:blip r:embed="rId4">
            <a:alphaModFix/>
          </a:blip>
          <a:srcRect/>
          <a:stretch/>
        </p:blipFill>
        <p:spPr>
          <a:xfrm>
            <a:off x="1851282" y="1333727"/>
            <a:ext cx="8489436" cy="473829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5"/>
        <p:cNvGrpSpPr/>
        <p:nvPr/>
      </p:nvGrpSpPr>
      <p:grpSpPr>
        <a:xfrm>
          <a:off x="0" y="0"/>
          <a:ext cx="0" cy="0"/>
          <a:chOff x="0" y="0"/>
          <a:chExt cx="0" cy="0"/>
        </a:xfrm>
      </p:grpSpPr>
      <p:sp>
        <p:nvSpPr>
          <p:cNvPr id="236" name="Google Shape;236;p15"/>
          <p:cNvSpPr txBox="1">
            <a:spLocks noGrp="1"/>
          </p:cNvSpPr>
          <p:nvPr>
            <p:ph type="title"/>
          </p:nvPr>
        </p:nvSpPr>
        <p:spPr>
          <a:xfrm>
            <a:off x="685800" y="421339"/>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Play"/>
              <a:buNone/>
            </a:pPr>
            <a:r>
              <a:rPr lang="en-US" sz="3600">
                <a:solidFill>
                  <a:srgbClr val="002060"/>
                </a:solidFill>
              </a:rPr>
              <a:t>Quantifying Wildfire Exposure: </a:t>
            </a:r>
            <a:br>
              <a:rPr lang="en-US" sz="3600">
                <a:solidFill>
                  <a:srgbClr val="002060"/>
                </a:solidFill>
              </a:rPr>
            </a:br>
            <a:r>
              <a:rPr lang="en-US" sz="2400" i="1">
                <a:solidFill>
                  <a:srgbClr val="002060"/>
                </a:solidFill>
              </a:rPr>
              <a:t>How Do We Use Data to Understand Risk?</a:t>
            </a:r>
            <a:endParaRPr sz="3600" i="1">
              <a:solidFill>
                <a:srgbClr val="002060"/>
              </a:solidFill>
            </a:endParaRPr>
          </a:p>
        </p:txBody>
      </p:sp>
      <p:grpSp>
        <p:nvGrpSpPr>
          <p:cNvPr id="237" name="Google Shape;237;p15"/>
          <p:cNvGrpSpPr/>
          <p:nvPr/>
        </p:nvGrpSpPr>
        <p:grpSpPr>
          <a:xfrm>
            <a:off x="816690" y="1803117"/>
            <a:ext cx="6361304" cy="4038006"/>
            <a:chOff x="706331" y="0"/>
            <a:chExt cx="6361304" cy="4038006"/>
          </a:xfrm>
        </p:grpSpPr>
        <p:sp>
          <p:nvSpPr>
            <p:cNvPr id="238" name="Google Shape;238;p15"/>
            <p:cNvSpPr/>
            <p:nvPr/>
          </p:nvSpPr>
          <p:spPr>
            <a:xfrm>
              <a:off x="967983" y="0"/>
              <a:ext cx="6099651" cy="1261877"/>
            </a:xfrm>
            <a:prstGeom prst="roundRect">
              <a:avLst>
                <a:gd name="adj" fmla="val 1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5"/>
            <p:cNvSpPr txBox="1"/>
            <p:nvPr/>
          </p:nvSpPr>
          <p:spPr>
            <a:xfrm>
              <a:off x="2290892" y="0"/>
              <a:ext cx="4776743" cy="1261877"/>
            </a:xfrm>
            <a:prstGeom prst="rect">
              <a:avLst/>
            </a:prstGeom>
            <a:noFill/>
            <a:ln>
              <a:noFill/>
            </a:ln>
          </p:spPr>
          <p:txBody>
            <a:bodyPr spcFirstLastPara="1" wrap="square" lIns="68575" tIns="68575" rIns="68575" bIns="68575" anchor="t" anchorCtr="0">
              <a:noAutofit/>
            </a:bodyPr>
            <a:lstStyle/>
            <a:p>
              <a:pPr marL="0" marR="0" lvl="0" indent="228600" algn="l" rtl="0">
                <a:lnSpc>
                  <a:spcPct val="90000"/>
                </a:lnSpc>
                <a:spcBef>
                  <a:spcPts val="0"/>
                </a:spcBef>
                <a:spcAft>
                  <a:spcPts val="0"/>
                </a:spcAft>
                <a:buClr>
                  <a:schemeClr val="dk1"/>
                </a:buClr>
                <a:buSzPts val="1800"/>
                <a:buFont typeface="Arial"/>
                <a:buNone/>
              </a:pPr>
              <a:r>
                <a:rPr lang="en-US" sz="1800" b="1">
                  <a:solidFill>
                    <a:schemeClr val="dk1"/>
                  </a:solidFill>
                  <a:latin typeface="Arial"/>
                  <a:ea typeface="Arial"/>
                  <a:cs typeface="Arial"/>
                  <a:sym typeface="Arial"/>
                </a:rPr>
                <a:t>Hazard Forecasting</a:t>
              </a:r>
              <a:endParaRPr/>
            </a:p>
            <a:p>
              <a:pPr marL="171450" marR="0" lvl="1" indent="-114300" algn="l" rtl="0">
                <a:lnSpc>
                  <a:spcPct val="90000"/>
                </a:lnSpc>
                <a:spcBef>
                  <a:spcPts val="63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USGS Fire Danger Forecast</a:t>
              </a:r>
              <a:endParaRPr/>
            </a:p>
            <a:p>
              <a:pPr marL="171450" marR="0" lvl="1" indent="-114300" algn="l" rtl="0">
                <a:lnSpc>
                  <a:spcPct val="90000"/>
                </a:lnSpc>
                <a:spcBef>
                  <a:spcPts val="27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National Significant Wildland Fire </a:t>
              </a:r>
              <a:br>
                <a:rPr lang="en-US" sz="1800" b="0" i="0" u="none" strike="noStrike" cap="none">
                  <a:solidFill>
                    <a:schemeClr val="dk1"/>
                  </a:solidFill>
                  <a:latin typeface="Arial"/>
                  <a:ea typeface="Arial"/>
                  <a:cs typeface="Arial"/>
                  <a:sym typeface="Arial"/>
                </a:rPr>
              </a:br>
              <a:r>
                <a:rPr lang="en-US" sz="1800" b="0" i="0" u="none" strike="noStrike" cap="none">
                  <a:solidFill>
                    <a:schemeClr val="dk1"/>
                  </a:solidFill>
                  <a:latin typeface="Arial"/>
                  <a:ea typeface="Arial"/>
                  <a:cs typeface="Arial"/>
                  <a:sym typeface="Arial"/>
                </a:rPr>
                <a:t> Potential Outlook</a:t>
              </a:r>
              <a:endParaRPr/>
            </a:p>
          </p:txBody>
        </p:sp>
        <p:sp>
          <p:nvSpPr>
            <p:cNvPr id="240" name="Google Shape;240;p15"/>
            <p:cNvSpPr/>
            <p:nvPr/>
          </p:nvSpPr>
          <p:spPr>
            <a:xfrm>
              <a:off x="706331" y="126187"/>
              <a:ext cx="1494884" cy="1009501"/>
            </a:xfrm>
            <a:prstGeom prst="roundRect">
              <a:avLst>
                <a:gd name="adj" fmla="val 10000"/>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5"/>
            <p:cNvSpPr/>
            <p:nvPr/>
          </p:nvSpPr>
          <p:spPr>
            <a:xfrm>
              <a:off x="967983" y="1388064"/>
              <a:ext cx="6099651" cy="1261877"/>
            </a:xfrm>
            <a:prstGeom prst="roundRect">
              <a:avLst>
                <a:gd name="adj" fmla="val 1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5"/>
            <p:cNvSpPr txBox="1"/>
            <p:nvPr/>
          </p:nvSpPr>
          <p:spPr>
            <a:xfrm>
              <a:off x="2290892" y="1388064"/>
              <a:ext cx="4776743" cy="1261877"/>
            </a:xfrm>
            <a:prstGeom prst="rect">
              <a:avLst/>
            </a:prstGeom>
            <a:noFill/>
            <a:ln>
              <a:noFill/>
            </a:ln>
          </p:spPr>
          <p:txBody>
            <a:bodyPr spcFirstLastPara="1" wrap="square" lIns="68575" tIns="68575" rIns="68575" bIns="68575" anchor="t" anchorCtr="0">
              <a:noAutofit/>
            </a:bodyPr>
            <a:lstStyle/>
            <a:p>
              <a:pPr marL="0" marR="0" lvl="0" indent="228600" algn="l" rtl="0">
                <a:lnSpc>
                  <a:spcPct val="90000"/>
                </a:lnSpc>
                <a:spcBef>
                  <a:spcPts val="0"/>
                </a:spcBef>
                <a:spcAft>
                  <a:spcPts val="0"/>
                </a:spcAft>
                <a:buClr>
                  <a:schemeClr val="dk1"/>
                </a:buClr>
                <a:buSzPts val="1800"/>
                <a:buFont typeface="Arial"/>
                <a:buNone/>
              </a:pPr>
              <a:r>
                <a:rPr lang="en-US" sz="1800" b="1">
                  <a:solidFill>
                    <a:schemeClr val="dk1"/>
                  </a:solidFill>
                  <a:latin typeface="Arial"/>
                  <a:ea typeface="Arial"/>
                  <a:cs typeface="Arial"/>
                  <a:sym typeface="Arial"/>
                </a:rPr>
                <a:t>Watches, Warnings, and Advisories</a:t>
              </a:r>
              <a:endParaRPr/>
            </a:p>
            <a:p>
              <a:pPr marL="228600" marR="0" lvl="1" indent="-228600" algn="l" rtl="0">
                <a:lnSpc>
                  <a:spcPct val="90000"/>
                </a:lnSpc>
                <a:spcBef>
                  <a:spcPts val="63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Red Flag Warning</a:t>
              </a:r>
              <a:endParaRPr/>
            </a:p>
            <a:p>
              <a:pPr marL="228600" marR="0" lvl="1" indent="-228600" algn="l" rtl="0">
                <a:lnSpc>
                  <a:spcPct val="90000"/>
                </a:lnSpc>
                <a:spcBef>
                  <a:spcPts val="27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Air Quality Index (AQI)</a:t>
              </a:r>
              <a:endParaRPr/>
            </a:p>
          </p:txBody>
        </p:sp>
        <p:sp>
          <p:nvSpPr>
            <p:cNvPr id="243" name="Google Shape;243;p15"/>
            <p:cNvSpPr/>
            <p:nvPr/>
          </p:nvSpPr>
          <p:spPr>
            <a:xfrm>
              <a:off x="706331" y="1514252"/>
              <a:ext cx="1494884" cy="1009501"/>
            </a:xfrm>
            <a:prstGeom prst="roundRect">
              <a:avLst>
                <a:gd name="adj" fmla="val 10000"/>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5"/>
            <p:cNvSpPr/>
            <p:nvPr/>
          </p:nvSpPr>
          <p:spPr>
            <a:xfrm>
              <a:off x="967983" y="2776129"/>
              <a:ext cx="6099651" cy="1261877"/>
            </a:xfrm>
            <a:prstGeom prst="roundRect">
              <a:avLst>
                <a:gd name="adj" fmla="val 1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5"/>
            <p:cNvSpPr txBox="1"/>
            <p:nvPr/>
          </p:nvSpPr>
          <p:spPr>
            <a:xfrm>
              <a:off x="2290892" y="2776129"/>
              <a:ext cx="4776743" cy="1261877"/>
            </a:xfrm>
            <a:prstGeom prst="rect">
              <a:avLst/>
            </a:prstGeom>
            <a:noFill/>
            <a:ln>
              <a:noFill/>
            </a:ln>
          </p:spPr>
          <p:txBody>
            <a:bodyPr spcFirstLastPara="1" wrap="square" lIns="68575" tIns="68575" rIns="68575" bIns="68575" anchor="t" anchorCtr="0">
              <a:noAutofit/>
            </a:bodyPr>
            <a:lstStyle/>
            <a:p>
              <a:pPr marL="0" marR="0" lvl="0" indent="228600" algn="l" rtl="0">
                <a:lnSpc>
                  <a:spcPct val="90000"/>
                </a:lnSpc>
                <a:spcBef>
                  <a:spcPts val="0"/>
                </a:spcBef>
                <a:spcAft>
                  <a:spcPts val="0"/>
                </a:spcAft>
                <a:buClr>
                  <a:schemeClr val="dk1"/>
                </a:buClr>
                <a:buSzPts val="1800"/>
                <a:buFont typeface="Arial"/>
                <a:buNone/>
              </a:pPr>
              <a:r>
                <a:rPr lang="en-US" sz="1800" b="1">
                  <a:solidFill>
                    <a:schemeClr val="dk1"/>
                  </a:solidFill>
                  <a:latin typeface="Arial"/>
                  <a:ea typeface="Arial"/>
                  <a:cs typeface="Arial"/>
                  <a:sym typeface="Arial"/>
                </a:rPr>
                <a:t>Publicly available online tools</a:t>
              </a:r>
              <a:endParaRPr/>
            </a:p>
            <a:p>
              <a:pPr marL="228600" marR="0" lvl="1" indent="-228600" algn="l" rtl="0">
                <a:lnSpc>
                  <a:spcPct val="90000"/>
                </a:lnSpc>
                <a:spcBef>
                  <a:spcPts val="63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Wildfire Risk to Communities</a:t>
              </a:r>
              <a:endParaRPr/>
            </a:p>
            <a:p>
              <a:pPr marL="228600" marR="0" lvl="1" indent="-228600" algn="l" rtl="0">
                <a:lnSpc>
                  <a:spcPct val="90000"/>
                </a:lnSpc>
                <a:spcBef>
                  <a:spcPts val="27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AirNow</a:t>
              </a:r>
              <a:endParaRPr sz="1800" b="0" i="0" u="none" strike="noStrike" cap="none">
                <a:solidFill>
                  <a:schemeClr val="dk1"/>
                </a:solidFill>
                <a:latin typeface="Arial"/>
                <a:ea typeface="Arial"/>
                <a:cs typeface="Arial"/>
                <a:sym typeface="Arial"/>
              </a:endParaRPr>
            </a:p>
          </p:txBody>
        </p:sp>
        <p:sp>
          <p:nvSpPr>
            <p:cNvPr id="246" name="Google Shape;246;p15"/>
            <p:cNvSpPr/>
            <p:nvPr/>
          </p:nvSpPr>
          <p:spPr>
            <a:xfrm>
              <a:off x="706331" y="2937377"/>
              <a:ext cx="1494884" cy="1009501"/>
            </a:xfrm>
            <a:prstGeom prst="roundRect">
              <a:avLst>
                <a:gd name="adj" fmla="val 10000"/>
              </a:avLst>
            </a:prstGeom>
            <a:blipFill rotWithShape="1">
              <a:blip r:embed="rId6">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7" name="Google Shape;247;p15"/>
          <p:cNvPicPr preferRelativeResize="0"/>
          <p:nvPr/>
        </p:nvPicPr>
        <p:blipFill rotWithShape="1">
          <a:blip r:embed="rId7">
            <a:alphaModFix/>
          </a:blip>
          <a:srcRect/>
          <a:stretch/>
        </p:blipFill>
        <p:spPr>
          <a:xfrm>
            <a:off x="6924870" y="2632842"/>
            <a:ext cx="4532872" cy="2623693"/>
          </a:xfrm>
          <a:prstGeom prst="rect">
            <a:avLst/>
          </a:prstGeom>
          <a:solidFill>
            <a:schemeClr val="lt1"/>
          </a:solidFill>
          <a:ln>
            <a:noFill/>
          </a:ln>
        </p:spPr>
      </p:pic>
      <p:sp>
        <p:nvSpPr>
          <p:cNvPr id="248" name="Google Shape;248;p15"/>
          <p:cNvSpPr txBox="1"/>
          <p:nvPr/>
        </p:nvSpPr>
        <p:spPr>
          <a:xfrm>
            <a:off x="6924871" y="5368964"/>
            <a:ext cx="4581329"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a:solidFill>
                  <a:schemeClr val="dk1"/>
                </a:solidFill>
                <a:latin typeface="Arial"/>
                <a:ea typeface="Arial"/>
                <a:cs typeface="Arial"/>
                <a:sym typeface="Arial"/>
              </a:rPr>
              <a:t>AirNow, U.S. Environmental Protection Agency</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2"/>
        <p:cNvGrpSpPr/>
        <p:nvPr/>
      </p:nvGrpSpPr>
      <p:grpSpPr>
        <a:xfrm>
          <a:off x="0" y="0"/>
          <a:ext cx="0" cy="0"/>
          <a:chOff x="0" y="0"/>
          <a:chExt cx="0" cy="0"/>
        </a:xfrm>
      </p:grpSpPr>
      <p:sp>
        <p:nvSpPr>
          <p:cNvPr id="253" name="Google Shape;253;p16"/>
          <p:cNvSpPr txBox="1">
            <a:spLocks noGrp="1"/>
          </p:cNvSpPr>
          <p:nvPr>
            <p:ph type="title"/>
          </p:nvPr>
        </p:nvSpPr>
        <p:spPr>
          <a:xfrm>
            <a:off x="685800" y="365125"/>
            <a:ext cx="106680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Play"/>
              <a:buNone/>
            </a:pPr>
            <a:r>
              <a:rPr lang="en-US" sz="3600">
                <a:solidFill>
                  <a:srgbClr val="002060"/>
                </a:solidFill>
              </a:rPr>
              <a:t>Quantifying Wildfire Exposure</a:t>
            </a:r>
            <a:endParaRPr sz="3600">
              <a:solidFill>
                <a:srgbClr val="002060"/>
              </a:solidFill>
            </a:endParaRPr>
          </a:p>
        </p:txBody>
      </p:sp>
      <p:sp>
        <p:nvSpPr>
          <p:cNvPr id="254" name="Google Shape;254;p16"/>
          <p:cNvSpPr txBox="1"/>
          <p:nvPr/>
        </p:nvSpPr>
        <p:spPr>
          <a:xfrm>
            <a:off x="685799" y="1342179"/>
            <a:ext cx="10820401" cy="1607489"/>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00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United States Geological Survey (USGS) 7-Day Fire Danger Forecast</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100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Combines weather data and satellite observations to depict risk for large fire activity across the United States – unitless number (0-150), relates to flammability</a:t>
            </a:r>
            <a:endParaRPr/>
          </a:p>
        </p:txBody>
      </p:sp>
      <p:sp>
        <p:nvSpPr>
          <p:cNvPr id="255" name="Google Shape;255;p16" descr="Windy with solid fill"/>
          <p:cNvSpPr/>
          <p:nvPr/>
        </p:nvSpPr>
        <p:spPr>
          <a:xfrm>
            <a:off x="915402" y="4139718"/>
            <a:ext cx="812863" cy="812863"/>
          </a:xfrm>
          <a:prstGeom prst="rect">
            <a:avLst/>
          </a:prstGeom>
          <a:noFill/>
          <a:ln>
            <a:noFill/>
          </a:ln>
        </p:spPr>
        <p:txBody>
          <a:bodyPr/>
          <a:lstStyle/>
          <a:p>
            <a:endParaRPr lang="en-US"/>
          </a:p>
        </p:txBody>
      </p:sp>
      <p:sp>
        <p:nvSpPr>
          <p:cNvPr id="256" name="Google Shape;256;p16" descr="Cloud with solid fill"/>
          <p:cNvSpPr/>
          <p:nvPr/>
        </p:nvSpPr>
        <p:spPr>
          <a:xfrm>
            <a:off x="917485" y="3254059"/>
            <a:ext cx="810780" cy="810780"/>
          </a:xfrm>
          <a:prstGeom prst="rect">
            <a:avLst/>
          </a:prstGeom>
          <a:noFill/>
          <a:ln>
            <a:noFill/>
          </a:ln>
        </p:spPr>
        <p:txBody>
          <a:bodyPr/>
          <a:lstStyle/>
          <a:p>
            <a:endParaRPr lang="en-US"/>
          </a:p>
        </p:txBody>
      </p:sp>
      <p:sp>
        <p:nvSpPr>
          <p:cNvPr id="257" name="Google Shape;257;p16"/>
          <p:cNvSpPr txBox="1"/>
          <p:nvPr/>
        </p:nvSpPr>
        <p:spPr>
          <a:xfrm>
            <a:off x="1877509" y="3500668"/>
            <a:ext cx="25447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Fuel moisture and rain</a:t>
            </a:r>
            <a:endParaRPr/>
          </a:p>
        </p:txBody>
      </p:sp>
      <p:sp>
        <p:nvSpPr>
          <p:cNvPr id="258" name="Google Shape;258;p16"/>
          <p:cNvSpPr txBox="1"/>
          <p:nvPr/>
        </p:nvSpPr>
        <p:spPr>
          <a:xfrm>
            <a:off x="1877508" y="4309144"/>
            <a:ext cx="248165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Wind speed</a:t>
            </a:r>
            <a:endParaRPr/>
          </a:p>
        </p:txBody>
      </p:sp>
      <p:sp>
        <p:nvSpPr>
          <p:cNvPr id="259" name="Google Shape;259;p16"/>
          <p:cNvSpPr txBox="1"/>
          <p:nvPr/>
        </p:nvSpPr>
        <p:spPr>
          <a:xfrm>
            <a:off x="1847775" y="5242864"/>
            <a:ext cx="257445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Fuel model</a:t>
            </a:r>
            <a:endParaRPr/>
          </a:p>
        </p:txBody>
      </p:sp>
      <p:pic>
        <p:nvPicPr>
          <p:cNvPr id="260" name="Google Shape;260;p16" descr="Wildland Fire Potential Index (WFPI)"/>
          <p:cNvPicPr preferRelativeResize="0"/>
          <p:nvPr/>
        </p:nvPicPr>
        <p:blipFill rotWithShape="1">
          <a:blip r:embed="rId4">
            <a:alphaModFix/>
          </a:blip>
          <a:srcRect/>
          <a:stretch/>
        </p:blipFill>
        <p:spPr>
          <a:xfrm>
            <a:off x="6945634" y="2895758"/>
            <a:ext cx="3873062" cy="2991530"/>
          </a:xfrm>
          <a:prstGeom prst="rect">
            <a:avLst/>
          </a:prstGeom>
          <a:noFill/>
          <a:ln>
            <a:noFill/>
          </a:ln>
        </p:spPr>
      </p:pic>
      <p:sp>
        <p:nvSpPr>
          <p:cNvPr id="261" name="Google Shape;261;p16"/>
          <p:cNvSpPr txBox="1"/>
          <p:nvPr/>
        </p:nvSpPr>
        <p:spPr>
          <a:xfrm>
            <a:off x="685800" y="2768365"/>
            <a:ext cx="456056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Inputs include:</a:t>
            </a:r>
            <a:endParaRPr/>
          </a:p>
        </p:txBody>
      </p:sp>
      <p:sp>
        <p:nvSpPr>
          <p:cNvPr id="262" name="Google Shape;262;p16" descr="Tree With Roots with solid fill"/>
          <p:cNvSpPr/>
          <p:nvPr/>
        </p:nvSpPr>
        <p:spPr>
          <a:xfrm>
            <a:off x="915401" y="4986840"/>
            <a:ext cx="812864" cy="812864"/>
          </a:xfrm>
          <a:prstGeom prst="rect">
            <a:avLst/>
          </a:prstGeom>
          <a:noFill/>
          <a:ln>
            <a:noFill/>
          </a:ln>
        </p:spPr>
        <p:txBody>
          <a:bodyPr/>
          <a:lstStyle/>
          <a:p>
            <a:endParaRPr lang="en-US"/>
          </a:p>
        </p:txBody>
      </p:sp>
      <p:pic>
        <p:nvPicPr>
          <p:cNvPr id="3" name="Graphic 2" descr="Windy with solid fill">
            <a:extLst>
              <a:ext uri="{FF2B5EF4-FFF2-40B4-BE49-F238E27FC236}">
                <a16:creationId xmlns:a16="http://schemas.microsoft.com/office/drawing/2014/main" id="{9DB5DAD8-6872-3E8B-14F6-6E41EB77859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32703" y="4155615"/>
            <a:ext cx="740450" cy="740450"/>
          </a:xfrm>
          <a:prstGeom prst="rect">
            <a:avLst/>
          </a:prstGeom>
          <a:effectLst>
            <a:innerShdw blurRad="63500" dist="50800" dir="16200000">
              <a:prstClr val="black">
                <a:alpha val="50000"/>
              </a:prstClr>
            </a:innerShdw>
          </a:effectLst>
        </p:spPr>
      </p:pic>
      <p:pic>
        <p:nvPicPr>
          <p:cNvPr id="5" name="Graphic 4" descr="Cloud with solid fill">
            <a:extLst>
              <a:ext uri="{FF2B5EF4-FFF2-40B4-BE49-F238E27FC236}">
                <a16:creationId xmlns:a16="http://schemas.microsoft.com/office/drawing/2014/main" id="{3C535B58-313A-9236-8FFE-11B75E39B80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32703" y="3254059"/>
            <a:ext cx="740450" cy="740450"/>
          </a:xfrm>
          <a:prstGeom prst="rect">
            <a:avLst/>
          </a:prstGeom>
          <a:effectLst>
            <a:innerShdw blurRad="63500" dist="50800" dir="16200000">
              <a:prstClr val="black">
                <a:alpha val="50000"/>
              </a:prstClr>
            </a:innerShdw>
          </a:effectLst>
        </p:spPr>
      </p:pic>
      <p:pic>
        <p:nvPicPr>
          <p:cNvPr id="7" name="Graphic 6" descr="Tree With Roots with solid fill">
            <a:extLst>
              <a:ext uri="{FF2B5EF4-FFF2-40B4-BE49-F238E27FC236}">
                <a16:creationId xmlns:a16="http://schemas.microsoft.com/office/drawing/2014/main" id="{E6B51230-A695-F889-308F-33A043FAA6D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32703" y="5077616"/>
            <a:ext cx="740450" cy="740450"/>
          </a:xfrm>
          <a:prstGeom prst="rect">
            <a:avLst/>
          </a:prstGeom>
          <a:effectLst>
            <a:innerShdw blurRad="63500" dist="50800" dir="18900000">
              <a:prstClr val="black">
                <a:alpha val="50000"/>
              </a:prstClr>
            </a:inn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6"/>
        <p:cNvGrpSpPr/>
        <p:nvPr/>
      </p:nvGrpSpPr>
      <p:grpSpPr>
        <a:xfrm>
          <a:off x="0" y="0"/>
          <a:ext cx="0" cy="0"/>
          <a:chOff x="0" y="0"/>
          <a:chExt cx="0" cy="0"/>
        </a:xfrm>
      </p:grpSpPr>
      <p:sp>
        <p:nvSpPr>
          <p:cNvPr id="267" name="Google Shape;267;p17"/>
          <p:cNvSpPr txBox="1">
            <a:spLocks noGrp="1"/>
          </p:cNvSpPr>
          <p:nvPr>
            <p:ph type="title"/>
          </p:nvPr>
        </p:nvSpPr>
        <p:spPr>
          <a:xfrm>
            <a:off x="599095" y="270250"/>
            <a:ext cx="54102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Play"/>
              <a:buNone/>
            </a:pPr>
            <a:r>
              <a:rPr lang="en-US" sz="3600">
                <a:solidFill>
                  <a:srgbClr val="002060"/>
                </a:solidFill>
              </a:rPr>
              <a:t>Quantifying Wildfire Exposure</a:t>
            </a:r>
            <a:endParaRPr/>
          </a:p>
        </p:txBody>
      </p:sp>
      <p:pic>
        <p:nvPicPr>
          <p:cNvPr id="268" name="Google Shape;268;p17"/>
          <p:cNvPicPr preferRelativeResize="0"/>
          <p:nvPr/>
        </p:nvPicPr>
        <p:blipFill rotWithShape="1">
          <a:blip r:embed="rId4">
            <a:alphaModFix/>
          </a:blip>
          <a:srcRect/>
          <a:stretch/>
        </p:blipFill>
        <p:spPr>
          <a:xfrm>
            <a:off x="6634988" y="1376072"/>
            <a:ext cx="5177458" cy="3576028"/>
          </a:xfrm>
          <a:prstGeom prst="rect">
            <a:avLst/>
          </a:prstGeom>
          <a:noFill/>
          <a:ln>
            <a:noFill/>
          </a:ln>
        </p:spPr>
      </p:pic>
      <p:sp>
        <p:nvSpPr>
          <p:cNvPr id="269" name="Google Shape;269;p17"/>
          <p:cNvSpPr txBox="1"/>
          <p:nvPr/>
        </p:nvSpPr>
        <p:spPr>
          <a:xfrm>
            <a:off x="6634988" y="5074677"/>
            <a:ext cx="5177458"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a:solidFill>
                  <a:schemeClr val="lt1"/>
                </a:solidFill>
                <a:latin typeface="Arial"/>
                <a:ea typeface="Arial"/>
                <a:cs typeface="Arial"/>
                <a:sym typeface="Arial"/>
              </a:rPr>
              <a:t>National Interagency Coordination Center, Issued: April 1, 2026 </a:t>
            </a:r>
            <a:endParaRPr/>
          </a:p>
        </p:txBody>
      </p:sp>
      <p:sp>
        <p:nvSpPr>
          <p:cNvPr id="270" name="Google Shape;270;p17"/>
          <p:cNvSpPr txBox="1"/>
          <p:nvPr/>
        </p:nvSpPr>
        <p:spPr>
          <a:xfrm>
            <a:off x="685800" y="1465385"/>
            <a:ext cx="5410200" cy="2343655"/>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000" b="1">
                <a:solidFill>
                  <a:schemeClr val="dk1"/>
                </a:solidFill>
                <a:latin typeface="Arial"/>
                <a:ea typeface="Arial"/>
                <a:cs typeface="Arial"/>
                <a:sym typeface="Arial"/>
              </a:rPr>
              <a:t>National Interagency Coordination Center (NICC) – Fire Potential Outlook</a:t>
            </a:r>
            <a:endParaRPr sz="2000">
              <a:solidFill>
                <a:schemeClr val="dk1"/>
              </a:solidFill>
              <a:latin typeface="Arial"/>
              <a:ea typeface="Arial"/>
              <a:cs typeface="Arial"/>
              <a:sym typeface="Arial"/>
            </a:endParaRPr>
          </a:p>
          <a:p>
            <a:pPr marL="285750" marR="0" lvl="0" indent="-285750" algn="l" rtl="0">
              <a:lnSpc>
                <a:spcPct val="150000"/>
              </a:lnSpc>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7-Day Significant Fire Potential</a:t>
            </a:r>
            <a:endParaRPr/>
          </a:p>
          <a:p>
            <a:pPr marL="285750" marR="0" lvl="0" indent="-285750" algn="l" rtl="0">
              <a:lnSpc>
                <a:spcPct val="150000"/>
              </a:lnSpc>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National Significant Wildland Fire Potential Outlook</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4"/>
        <p:cNvGrpSpPr/>
        <p:nvPr/>
      </p:nvGrpSpPr>
      <p:grpSpPr>
        <a:xfrm>
          <a:off x="0" y="0"/>
          <a:ext cx="0" cy="0"/>
          <a:chOff x="0" y="0"/>
          <a:chExt cx="0" cy="0"/>
        </a:xfrm>
      </p:grpSpPr>
      <p:sp>
        <p:nvSpPr>
          <p:cNvPr id="275" name="Google Shape;275;p18"/>
          <p:cNvSpPr txBox="1">
            <a:spLocks noGrp="1"/>
          </p:cNvSpPr>
          <p:nvPr>
            <p:ph type="title"/>
          </p:nvPr>
        </p:nvSpPr>
        <p:spPr>
          <a:xfrm>
            <a:off x="685800" y="28393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Play"/>
              <a:buNone/>
            </a:pPr>
            <a:r>
              <a:rPr lang="en-US" sz="3600">
                <a:solidFill>
                  <a:srgbClr val="002060"/>
                </a:solidFill>
              </a:rPr>
              <a:t>Quantifying Wildfire Exposure</a:t>
            </a:r>
            <a:endParaRPr sz="3600">
              <a:solidFill>
                <a:srgbClr val="002060"/>
              </a:solidFill>
            </a:endParaRPr>
          </a:p>
        </p:txBody>
      </p:sp>
      <p:sp>
        <p:nvSpPr>
          <p:cNvPr id="276" name="Google Shape;276;p18"/>
          <p:cNvSpPr txBox="1"/>
          <p:nvPr/>
        </p:nvSpPr>
        <p:spPr>
          <a:xfrm>
            <a:off x="615032" y="1349684"/>
            <a:ext cx="10233800" cy="1325563"/>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000"/>
              </a:spcBef>
              <a:spcAft>
                <a:spcPts val="0"/>
              </a:spcAft>
              <a:buClr>
                <a:schemeClr val="dk1"/>
              </a:buClr>
              <a:buSzPts val="1800"/>
              <a:buFont typeface="Arial"/>
              <a:buNone/>
            </a:pPr>
            <a:r>
              <a:rPr lang="en-US" sz="2000" b="0" i="0" u="sng" strike="noStrike" cap="none">
                <a:solidFill>
                  <a:schemeClr val="dk1"/>
                </a:solidFill>
                <a:latin typeface="Arial"/>
                <a:ea typeface="Arial"/>
                <a:cs typeface="Arial"/>
                <a:sym typeface="Arial"/>
              </a:rPr>
              <a:t>Red Flag Warning: </a:t>
            </a:r>
            <a:r>
              <a:rPr lang="en-US" sz="2000" b="0" i="0" u="none" strike="noStrike" cap="none">
                <a:solidFill>
                  <a:schemeClr val="dk1"/>
                </a:solidFill>
                <a:latin typeface="Arial"/>
                <a:ea typeface="Arial"/>
                <a:cs typeface="Arial"/>
                <a:sym typeface="Arial"/>
              </a:rPr>
              <a:t>issued by the National Weather Service when the combination of dry fuels and weather conditions support extreme fire danger</a:t>
            </a:r>
            <a:endParaRPr/>
          </a:p>
        </p:txBody>
      </p:sp>
      <p:sp>
        <p:nvSpPr>
          <p:cNvPr id="277" name="Google Shape;277;p18" descr="Windy with solid fill"/>
          <p:cNvSpPr/>
          <p:nvPr/>
        </p:nvSpPr>
        <p:spPr>
          <a:xfrm>
            <a:off x="685800" y="3514952"/>
            <a:ext cx="914400" cy="914400"/>
          </a:xfrm>
          <a:prstGeom prst="rect">
            <a:avLst/>
          </a:prstGeom>
          <a:noFill/>
          <a:ln>
            <a:noFill/>
          </a:ln>
        </p:spPr>
        <p:txBody>
          <a:bodyPr/>
          <a:lstStyle/>
          <a:p>
            <a:endParaRPr lang="en-US"/>
          </a:p>
        </p:txBody>
      </p:sp>
      <p:sp>
        <p:nvSpPr>
          <p:cNvPr id="278" name="Google Shape;278;p18" descr="Cloud with solid fill"/>
          <p:cNvSpPr/>
          <p:nvPr/>
        </p:nvSpPr>
        <p:spPr>
          <a:xfrm>
            <a:off x="685800" y="2442729"/>
            <a:ext cx="914400" cy="914400"/>
          </a:xfrm>
          <a:prstGeom prst="rect">
            <a:avLst/>
          </a:prstGeom>
          <a:noFill/>
          <a:ln>
            <a:noFill/>
          </a:ln>
        </p:spPr>
        <p:txBody>
          <a:bodyPr/>
          <a:lstStyle/>
          <a:p>
            <a:endParaRPr lang="en-US"/>
          </a:p>
        </p:txBody>
      </p:sp>
      <p:sp>
        <p:nvSpPr>
          <p:cNvPr id="279" name="Google Shape;279;p18"/>
          <p:cNvSpPr txBox="1"/>
          <p:nvPr/>
        </p:nvSpPr>
        <p:spPr>
          <a:xfrm>
            <a:off x="1749443" y="2735590"/>
            <a:ext cx="428875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Relative Humidity ≤ 15%</a:t>
            </a:r>
            <a:endParaRPr/>
          </a:p>
        </p:txBody>
      </p:sp>
      <p:sp>
        <p:nvSpPr>
          <p:cNvPr id="280" name="Google Shape;280;p18"/>
          <p:cNvSpPr txBox="1"/>
          <p:nvPr/>
        </p:nvSpPr>
        <p:spPr>
          <a:xfrm>
            <a:off x="1766251" y="3754804"/>
            <a:ext cx="407135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Wind Sus ≥ 25 mph or Gust ≥  35 mph</a:t>
            </a:r>
            <a:endParaRPr/>
          </a:p>
        </p:txBody>
      </p:sp>
      <p:sp>
        <p:nvSpPr>
          <p:cNvPr id="281" name="Google Shape;281;p18" descr="Hourglass Finished with solid fill"/>
          <p:cNvSpPr/>
          <p:nvPr/>
        </p:nvSpPr>
        <p:spPr>
          <a:xfrm>
            <a:off x="685800" y="4660775"/>
            <a:ext cx="914400" cy="914400"/>
          </a:xfrm>
          <a:prstGeom prst="rect">
            <a:avLst/>
          </a:prstGeom>
          <a:noFill/>
          <a:ln>
            <a:noFill/>
          </a:ln>
        </p:spPr>
        <p:txBody>
          <a:bodyPr/>
          <a:lstStyle/>
          <a:p>
            <a:endParaRPr lang="en-US"/>
          </a:p>
        </p:txBody>
      </p:sp>
      <p:sp>
        <p:nvSpPr>
          <p:cNvPr id="282" name="Google Shape;282;p18"/>
          <p:cNvSpPr txBox="1"/>
          <p:nvPr/>
        </p:nvSpPr>
        <p:spPr>
          <a:xfrm>
            <a:off x="1749443" y="4836048"/>
            <a:ext cx="428875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6+ hours</a:t>
            </a:r>
            <a:endParaRPr/>
          </a:p>
        </p:txBody>
      </p:sp>
      <p:pic>
        <p:nvPicPr>
          <p:cNvPr id="283" name="Google Shape;283;p18" descr="Two firefighters spraying high pressure water to  fire"/>
          <p:cNvPicPr preferRelativeResize="0"/>
          <p:nvPr/>
        </p:nvPicPr>
        <p:blipFill rotWithShape="1">
          <a:blip r:embed="rId4">
            <a:alphaModFix/>
          </a:blip>
          <a:srcRect/>
          <a:stretch/>
        </p:blipFill>
        <p:spPr>
          <a:xfrm>
            <a:off x="6455979" y="2442729"/>
            <a:ext cx="4890422" cy="3259485"/>
          </a:xfrm>
          <a:prstGeom prst="rect">
            <a:avLst/>
          </a:prstGeom>
          <a:blipFill rotWithShape="1">
            <a:blip r:embed="rId3">
              <a:alphaModFix/>
            </a:blip>
            <a:stretch>
              <a:fillRect/>
            </a:stretch>
          </a:blipFill>
          <a:ln>
            <a:noFill/>
          </a:ln>
        </p:spPr>
      </p:pic>
      <p:pic>
        <p:nvPicPr>
          <p:cNvPr id="3" name="Graphic 2" descr="Windy with solid fill">
            <a:extLst>
              <a:ext uri="{FF2B5EF4-FFF2-40B4-BE49-F238E27FC236}">
                <a16:creationId xmlns:a16="http://schemas.microsoft.com/office/drawing/2014/main" id="{38D1AF46-CCF5-8E04-1093-62442696855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93561" y="3514952"/>
            <a:ext cx="716625" cy="716625"/>
          </a:xfrm>
          <a:prstGeom prst="rect">
            <a:avLst/>
          </a:prstGeom>
          <a:effectLst>
            <a:innerShdw blurRad="63500" dist="50800" dir="18900000">
              <a:prstClr val="black">
                <a:alpha val="50000"/>
              </a:prstClr>
            </a:innerShdw>
          </a:effectLst>
        </p:spPr>
      </p:pic>
      <p:pic>
        <p:nvPicPr>
          <p:cNvPr id="5" name="Graphic 4" descr="Cloud with solid fill">
            <a:extLst>
              <a:ext uri="{FF2B5EF4-FFF2-40B4-BE49-F238E27FC236}">
                <a16:creationId xmlns:a16="http://schemas.microsoft.com/office/drawing/2014/main" id="{C1926BED-1E1E-E689-FB34-E0332D734C5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93561" y="2442729"/>
            <a:ext cx="716625" cy="716625"/>
          </a:xfrm>
          <a:prstGeom prst="rect">
            <a:avLst/>
          </a:prstGeom>
          <a:effectLst>
            <a:innerShdw blurRad="63500" dist="50800" dir="16200000">
              <a:prstClr val="black">
                <a:alpha val="50000"/>
              </a:prstClr>
            </a:innerShdw>
          </a:effectLst>
        </p:spPr>
      </p:pic>
      <p:pic>
        <p:nvPicPr>
          <p:cNvPr id="7" name="Graphic 6" descr="Hourglass Finished with solid fill">
            <a:extLst>
              <a:ext uri="{FF2B5EF4-FFF2-40B4-BE49-F238E27FC236}">
                <a16:creationId xmlns:a16="http://schemas.microsoft.com/office/drawing/2014/main" id="{1733F39A-7651-E0DF-6D5E-BAEFA922F5E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93561" y="4660775"/>
            <a:ext cx="716625" cy="716625"/>
          </a:xfrm>
          <a:prstGeom prst="rect">
            <a:avLst/>
          </a:prstGeom>
          <a:effectLst>
            <a:innerShdw blurRad="63500" dist="50800" dir="16200000">
              <a:prstClr val="black">
                <a:alpha val="50000"/>
              </a:prstClr>
            </a:inn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87"/>
        <p:cNvGrpSpPr/>
        <p:nvPr/>
      </p:nvGrpSpPr>
      <p:grpSpPr>
        <a:xfrm>
          <a:off x="0" y="0"/>
          <a:ext cx="0" cy="0"/>
          <a:chOff x="0" y="0"/>
          <a:chExt cx="0" cy="0"/>
        </a:xfrm>
      </p:grpSpPr>
      <p:sp>
        <p:nvSpPr>
          <p:cNvPr id="288" name="Google Shape;288;p19"/>
          <p:cNvSpPr txBox="1">
            <a:spLocks noGrp="1"/>
          </p:cNvSpPr>
          <p:nvPr>
            <p:ph type="title"/>
          </p:nvPr>
        </p:nvSpPr>
        <p:spPr>
          <a:xfrm>
            <a:off x="609600" y="286297"/>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Play"/>
              <a:buNone/>
            </a:pPr>
            <a:r>
              <a:rPr lang="en-US" sz="3600">
                <a:solidFill>
                  <a:srgbClr val="002060"/>
                </a:solidFill>
              </a:rPr>
              <a:t>Quantifying Wildfire Exposure</a:t>
            </a:r>
            <a:endParaRPr sz="3600">
              <a:solidFill>
                <a:srgbClr val="002060"/>
              </a:solidFill>
            </a:endParaRPr>
          </a:p>
        </p:txBody>
      </p:sp>
      <p:pic>
        <p:nvPicPr>
          <p:cNvPr id="289" name="Google Shape;289;p19"/>
          <p:cNvPicPr preferRelativeResize="0"/>
          <p:nvPr/>
        </p:nvPicPr>
        <p:blipFill rotWithShape="1">
          <a:blip r:embed="rId4">
            <a:alphaModFix/>
          </a:blip>
          <a:srcRect/>
          <a:stretch/>
        </p:blipFill>
        <p:spPr>
          <a:xfrm>
            <a:off x="1804798" y="1349679"/>
            <a:ext cx="8582404" cy="468131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p2"/>
          <p:cNvSpPr txBox="1">
            <a:spLocks noGrp="1"/>
          </p:cNvSpPr>
          <p:nvPr>
            <p:ph type="title"/>
          </p:nvPr>
        </p:nvSpPr>
        <p:spPr>
          <a:xfrm>
            <a:off x="688235" y="465361"/>
            <a:ext cx="10515600" cy="1092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Play"/>
              <a:buNone/>
            </a:pPr>
            <a:r>
              <a:rPr lang="en-US" sz="3600">
                <a:solidFill>
                  <a:srgbClr val="002060"/>
                </a:solidFill>
              </a:rPr>
              <a:t>Instructors</a:t>
            </a:r>
            <a:endParaRPr sz="3600">
              <a:solidFill>
                <a:srgbClr val="002060"/>
              </a:solidFill>
            </a:endParaRPr>
          </a:p>
        </p:txBody>
      </p:sp>
      <p:sp>
        <p:nvSpPr>
          <p:cNvPr id="97" name="Google Shape;97;p2"/>
          <p:cNvSpPr txBox="1"/>
          <p:nvPr/>
        </p:nvSpPr>
        <p:spPr>
          <a:xfrm>
            <a:off x="688235" y="4714964"/>
            <a:ext cx="2672972"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Arial"/>
                <a:ea typeface="Arial"/>
                <a:cs typeface="Arial"/>
                <a:sym typeface="Arial"/>
              </a:rPr>
              <a:t>Daniele Spirandelli, PhD</a:t>
            </a:r>
            <a:br>
              <a:rPr lang="en-US" sz="1600">
                <a:solidFill>
                  <a:schemeClr val="dk1"/>
                </a:solidFill>
                <a:latin typeface="Arial"/>
                <a:ea typeface="Arial"/>
                <a:cs typeface="Arial"/>
                <a:sym typeface="Arial"/>
              </a:rPr>
            </a:br>
            <a:r>
              <a:rPr lang="en-US" sz="1600">
                <a:solidFill>
                  <a:schemeClr val="dk1"/>
                </a:solidFill>
                <a:latin typeface="Arial"/>
                <a:ea typeface="Arial"/>
                <a:cs typeface="Arial"/>
                <a:sym typeface="Arial"/>
              </a:rPr>
              <a:t>Senior Climate Resilience </a:t>
            </a:r>
            <a:endParaRPr/>
          </a:p>
          <a:p>
            <a:pPr marL="0" marR="0" lvl="0" indent="0" algn="ctr" rtl="0">
              <a:spcBef>
                <a:spcPts val="0"/>
              </a:spcBef>
              <a:spcAft>
                <a:spcPts val="0"/>
              </a:spcAft>
              <a:buNone/>
            </a:pPr>
            <a:r>
              <a:rPr lang="en-US" sz="1600">
                <a:solidFill>
                  <a:schemeClr val="dk1"/>
                </a:solidFill>
                <a:latin typeface="Arial"/>
                <a:ea typeface="Arial"/>
                <a:cs typeface="Arial"/>
                <a:sym typeface="Arial"/>
              </a:rPr>
              <a:t>Specialist</a:t>
            </a:r>
            <a:endParaRPr/>
          </a:p>
        </p:txBody>
      </p:sp>
      <p:sp>
        <p:nvSpPr>
          <p:cNvPr id="98" name="Google Shape;98;p2"/>
          <p:cNvSpPr/>
          <p:nvPr/>
        </p:nvSpPr>
        <p:spPr>
          <a:xfrm>
            <a:off x="4463036" y="4714964"/>
            <a:ext cx="267297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Arial"/>
                <a:ea typeface="Arial"/>
                <a:cs typeface="Arial"/>
                <a:sym typeface="Arial"/>
              </a:rPr>
              <a:t>Laura Hanson</a:t>
            </a:r>
            <a:br>
              <a:rPr lang="en-US" sz="1600">
                <a:solidFill>
                  <a:schemeClr val="dk1"/>
                </a:solidFill>
                <a:latin typeface="Arial"/>
                <a:ea typeface="Arial"/>
                <a:cs typeface="Arial"/>
                <a:sym typeface="Arial"/>
              </a:rPr>
            </a:br>
            <a:r>
              <a:rPr lang="en-US" sz="1600">
                <a:solidFill>
                  <a:schemeClr val="dk1"/>
                </a:solidFill>
                <a:latin typeface="Arial"/>
                <a:ea typeface="Arial"/>
                <a:cs typeface="Arial"/>
                <a:sym typeface="Arial"/>
              </a:rPr>
              <a:t>Senior Project Manager</a:t>
            </a:r>
            <a:endParaRPr/>
          </a:p>
        </p:txBody>
      </p:sp>
      <p:sp>
        <p:nvSpPr>
          <p:cNvPr id="99" name="Google Shape;99;p2"/>
          <p:cNvSpPr/>
          <p:nvPr/>
        </p:nvSpPr>
        <p:spPr>
          <a:xfrm>
            <a:off x="8576440" y="4714964"/>
            <a:ext cx="2494955"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Arial"/>
                <a:ea typeface="Arial"/>
                <a:cs typeface="Arial"/>
                <a:sym typeface="Arial"/>
              </a:rPr>
              <a:t>David Rother, PhD</a:t>
            </a:r>
            <a:br>
              <a:rPr lang="en-US" sz="1600">
                <a:solidFill>
                  <a:schemeClr val="dk1"/>
                </a:solidFill>
                <a:latin typeface="Arial"/>
                <a:ea typeface="Arial"/>
                <a:cs typeface="Arial"/>
                <a:sym typeface="Arial"/>
              </a:rPr>
            </a:br>
            <a:r>
              <a:rPr lang="en-US" sz="1600">
                <a:solidFill>
                  <a:schemeClr val="dk1"/>
                </a:solidFill>
                <a:latin typeface="Arial"/>
                <a:ea typeface="Arial"/>
                <a:cs typeface="Arial"/>
                <a:sym typeface="Arial"/>
              </a:rPr>
              <a:t>Project Geoscientist</a:t>
            </a:r>
            <a:endParaRPr/>
          </a:p>
        </p:txBody>
      </p:sp>
      <p:pic>
        <p:nvPicPr>
          <p:cNvPr id="100" name="Google Shape;100;p2"/>
          <p:cNvPicPr preferRelativeResize="0"/>
          <p:nvPr/>
        </p:nvPicPr>
        <p:blipFill rotWithShape="1">
          <a:blip r:embed="rId4">
            <a:alphaModFix/>
          </a:blip>
          <a:srcRect/>
          <a:stretch/>
        </p:blipFill>
        <p:spPr>
          <a:xfrm>
            <a:off x="688236" y="1894406"/>
            <a:ext cx="2672971" cy="2667943"/>
          </a:xfrm>
          <a:prstGeom prst="rect">
            <a:avLst/>
          </a:prstGeom>
          <a:noFill/>
          <a:ln>
            <a:noFill/>
          </a:ln>
        </p:spPr>
      </p:pic>
      <p:pic>
        <p:nvPicPr>
          <p:cNvPr id="101" name="Google Shape;101;p2"/>
          <p:cNvPicPr preferRelativeResize="0"/>
          <p:nvPr/>
        </p:nvPicPr>
        <p:blipFill rotWithShape="1">
          <a:blip r:embed="rId5">
            <a:alphaModFix/>
          </a:blip>
          <a:srcRect/>
          <a:stretch/>
        </p:blipFill>
        <p:spPr>
          <a:xfrm>
            <a:off x="4463036" y="1894107"/>
            <a:ext cx="2672970" cy="2669822"/>
          </a:xfrm>
          <a:prstGeom prst="rect">
            <a:avLst/>
          </a:prstGeom>
          <a:noFill/>
          <a:ln>
            <a:noFill/>
          </a:ln>
        </p:spPr>
      </p:pic>
      <p:pic>
        <p:nvPicPr>
          <p:cNvPr id="102" name="Google Shape;102;p2"/>
          <p:cNvPicPr preferRelativeResize="0"/>
          <p:nvPr/>
        </p:nvPicPr>
        <p:blipFill rotWithShape="1">
          <a:blip r:embed="rId6">
            <a:alphaModFix/>
          </a:blip>
          <a:srcRect/>
          <a:stretch/>
        </p:blipFill>
        <p:spPr>
          <a:xfrm>
            <a:off x="8576440" y="1892528"/>
            <a:ext cx="2494955" cy="266982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93"/>
        <p:cNvGrpSpPr/>
        <p:nvPr/>
      </p:nvGrpSpPr>
      <p:grpSpPr>
        <a:xfrm>
          <a:off x="0" y="0"/>
          <a:ext cx="0" cy="0"/>
          <a:chOff x="0" y="0"/>
          <a:chExt cx="0" cy="0"/>
        </a:xfrm>
      </p:grpSpPr>
      <p:sp>
        <p:nvSpPr>
          <p:cNvPr id="294" name="Google Shape;294;p20"/>
          <p:cNvSpPr txBox="1">
            <a:spLocks noGrp="1"/>
          </p:cNvSpPr>
          <p:nvPr>
            <p:ph type="title"/>
          </p:nvPr>
        </p:nvSpPr>
        <p:spPr>
          <a:xfrm>
            <a:off x="685800" y="27053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Play"/>
              <a:buNone/>
            </a:pPr>
            <a:r>
              <a:rPr lang="en-US" sz="3600" dirty="0">
                <a:solidFill>
                  <a:srgbClr val="002060"/>
                </a:solidFill>
              </a:rPr>
              <a:t>Wildfire-Air Quality Forecast-Driven Action Ladder</a:t>
            </a:r>
            <a:endParaRPr sz="3600" dirty="0">
              <a:solidFill>
                <a:srgbClr val="002060"/>
              </a:solidFill>
            </a:endParaRPr>
          </a:p>
        </p:txBody>
      </p:sp>
      <p:graphicFrame>
        <p:nvGraphicFramePr>
          <p:cNvPr id="295" name="Google Shape;295;p20"/>
          <p:cNvGraphicFramePr/>
          <p:nvPr>
            <p:extLst>
              <p:ext uri="{D42A27DB-BD31-4B8C-83A1-F6EECF244321}">
                <p14:modId xmlns:p14="http://schemas.microsoft.com/office/powerpoint/2010/main" val="1889989624"/>
              </p:ext>
            </p:extLst>
          </p:nvPr>
        </p:nvGraphicFramePr>
        <p:xfrm>
          <a:off x="685800" y="1197735"/>
          <a:ext cx="6167275" cy="4921870"/>
        </p:xfrm>
        <a:graphic>
          <a:graphicData uri="http://schemas.openxmlformats.org/drawingml/2006/table">
            <a:tbl>
              <a:tblPr firstRow="1" bandRow="1">
                <a:noFill/>
                <a:tableStyleId>{B6A393EB-A24C-41BE-AB5E-58AAFBE21219}</a:tableStyleId>
              </a:tblPr>
              <a:tblGrid>
                <a:gridCol w="1626275">
                  <a:extLst>
                    <a:ext uri="{9D8B030D-6E8A-4147-A177-3AD203B41FA5}">
                      <a16:colId xmlns:a16="http://schemas.microsoft.com/office/drawing/2014/main" val="20000"/>
                    </a:ext>
                  </a:extLst>
                </a:gridCol>
                <a:gridCol w="1438050">
                  <a:extLst>
                    <a:ext uri="{9D8B030D-6E8A-4147-A177-3AD203B41FA5}">
                      <a16:colId xmlns:a16="http://schemas.microsoft.com/office/drawing/2014/main" val="20001"/>
                    </a:ext>
                  </a:extLst>
                </a:gridCol>
                <a:gridCol w="3102950">
                  <a:extLst>
                    <a:ext uri="{9D8B030D-6E8A-4147-A177-3AD203B41FA5}">
                      <a16:colId xmlns:a16="http://schemas.microsoft.com/office/drawing/2014/main" val="20002"/>
                    </a:ext>
                  </a:extLst>
                </a:gridCol>
              </a:tblGrid>
              <a:tr h="400500">
                <a:tc>
                  <a:txBody>
                    <a:bodyPr/>
                    <a:lstStyle/>
                    <a:p>
                      <a:pPr marL="0" marR="0" lvl="0" indent="0" algn="l" rtl="0">
                        <a:spcBef>
                          <a:spcPts val="0"/>
                        </a:spcBef>
                        <a:spcAft>
                          <a:spcPts val="0"/>
                        </a:spcAft>
                        <a:buClr>
                          <a:schemeClr val="dk1"/>
                        </a:buClr>
                        <a:buSzPts val="1200"/>
                        <a:buFont typeface="Arial"/>
                        <a:buNone/>
                      </a:pPr>
                      <a:r>
                        <a:rPr lang="en-US" sz="1200" b="1" cap="none">
                          <a:solidFill>
                            <a:schemeClr val="dk1"/>
                          </a:solidFill>
                          <a:latin typeface="Arial"/>
                          <a:ea typeface="Arial"/>
                          <a:cs typeface="Arial"/>
                          <a:sym typeface="Arial"/>
                        </a:rPr>
                        <a:t>Timeframe</a:t>
                      </a:r>
                      <a:endParaRPr/>
                    </a:p>
                  </a:txBody>
                  <a:tcPr marL="157450" marR="238725" marT="99700" marB="121125" anchor="ctr"/>
                </a:tc>
                <a:tc>
                  <a:txBody>
                    <a:bodyPr/>
                    <a:lstStyle/>
                    <a:p>
                      <a:pPr marL="0" marR="0" lvl="0" indent="0" algn="l" rtl="0">
                        <a:spcBef>
                          <a:spcPts val="0"/>
                        </a:spcBef>
                        <a:spcAft>
                          <a:spcPts val="0"/>
                        </a:spcAft>
                        <a:buClr>
                          <a:schemeClr val="dk1"/>
                        </a:buClr>
                        <a:buSzPts val="1200"/>
                        <a:buFont typeface="Arial"/>
                        <a:buNone/>
                      </a:pPr>
                      <a:r>
                        <a:rPr lang="en-US" sz="1200" b="1" cap="none">
                          <a:solidFill>
                            <a:schemeClr val="dk1"/>
                          </a:solidFill>
                          <a:latin typeface="Arial"/>
                          <a:ea typeface="Arial"/>
                          <a:cs typeface="Arial"/>
                          <a:sym typeface="Arial"/>
                        </a:rPr>
                        <a:t>Phase</a:t>
                      </a:r>
                      <a:endParaRPr/>
                    </a:p>
                  </a:txBody>
                  <a:tcPr marL="157450" marR="238725" marT="99700" marB="121125" anchor="ctr"/>
                </a:tc>
                <a:tc>
                  <a:txBody>
                    <a:bodyPr/>
                    <a:lstStyle/>
                    <a:p>
                      <a:pPr marL="0" marR="0" lvl="0" indent="0" algn="l" rtl="0">
                        <a:spcBef>
                          <a:spcPts val="0"/>
                        </a:spcBef>
                        <a:spcAft>
                          <a:spcPts val="0"/>
                        </a:spcAft>
                        <a:buClr>
                          <a:schemeClr val="dk1"/>
                        </a:buClr>
                        <a:buSzPts val="1200"/>
                        <a:buFont typeface="Arial"/>
                        <a:buNone/>
                      </a:pPr>
                      <a:r>
                        <a:rPr lang="en-US" sz="1200" b="1" cap="none">
                          <a:solidFill>
                            <a:schemeClr val="dk1"/>
                          </a:solidFill>
                          <a:latin typeface="Arial"/>
                          <a:ea typeface="Arial"/>
                          <a:cs typeface="Arial"/>
                          <a:sym typeface="Arial"/>
                        </a:rPr>
                        <a:t>Key Actions</a:t>
                      </a:r>
                      <a:endParaRPr/>
                    </a:p>
                  </a:txBody>
                  <a:tcPr marL="157450" marR="238725" marT="99700" marB="121125" anchor="ctr"/>
                </a:tc>
                <a:extLst>
                  <a:ext uri="{0D108BD9-81ED-4DB2-BD59-A6C34878D82A}">
                    <a16:rowId xmlns:a16="http://schemas.microsoft.com/office/drawing/2014/main" val="10000"/>
                  </a:ext>
                </a:extLst>
              </a:tr>
              <a:tr h="1348275">
                <a:tc>
                  <a:txBody>
                    <a:bodyPr/>
                    <a:lstStyle/>
                    <a:p>
                      <a:pPr marL="0" marR="0" lvl="0" indent="0" algn="l" rtl="0">
                        <a:spcBef>
                          <a:spcPts val="0"/>
                        </a:spcBef>
                        <a:spcAft>
                          <a:spcPts val="0"/>
                        </a:spcAft>
                        <a:buClr>
                          <a:schemeClr val="dk1"/>
                        </a:buClr>
                        <a:buSzPts val="1200"/>
                        <a:buFont typeface="Arial"/>
                        <a:buNone/>
                      </a:pPr>
                      <a:r>
                        <a:rPr lang="en-US" sz="1200" b="1" cap="none">
                          <a:solidFill>
                            <a:schemeClr val="dk1"/>
                          </a:solidFill>
                          <a:latin typeface="Arial"/>
                          <a:ea typeface="Arial"/>
                          <a:cs typeface="Arial"/>
                          <a:sym typeface="Arial"/>
                        </a:rPr>
                        <a:t>1-3 Month Out</a:t>
                      </a:r>
                      <a:endParaRPr/>
                    </a:p>
                  </a:txBody>
                  <a:tcPr marL="157450" marR="238725" marT="99700" marB="121125" anchor="ctr"/>
                </a:tc>
                <a:tc>
                  <a:txBody>
                    <a:bodyPr/>
                    <a:lstStyle/>
                    <a:p>
                      <a:pPr marL="0" marR="0" lvl="0" indent="0" algn="l" rtl="0">
                        <a:spcBef>
                          <a:spcPts val="0"/>
                        </a:spcBef>
                        <a:spcAft>
                          <a:spcPts val="0"/>
                        </a:spcAft>
                        <a:buClr>
                          <a:schemeClr val="dk1"/>
                        </a:buClr>
                        <a:buSzPts val="1200"/>
                        <a:buFont typeface="Arial"/>
                        <a:buNone/>
                      </a:pPr>
                      <a:r>
                        <a:rPr lang="en-US" sz="1200" cap="none">
                          <a:solidFill>
                            <a:schemeClr val="dk1"/>
                          </a:solidFill>
                          <a:latin typeface="Arial"/>
                          <a:ea typeface="Arial"/>
                          <a:cs typeface="Arial"/>
                          <a:sym typeface="Arial"/>
                        </a:rPr>
                        <a:t>Planning &amp; </a:t>
                      </a:r>
                      <a:endParaRPr/>
                    </a:p>
                    <a:p>
                      <a:pPr marL="0" marR="0" lvl="0" indent="0" algn="l" rtl="0">
                        <a:spcBef>
                          <a:spcPts val="0"/>
                        </a:spcBef>
                        <a:spcAft>
                          <a:spcPts val="0"/>
                        </a:spcAft>
                        <a:buClr>
                          <a:schemeClr val="dk1"/>
                        </a:buClr>
                        <a:buSzPts val="1200"/>
                        <a:buFont typeface="Arial"/>
                        <a:buNone/>
                      </a:pPr>
                      <a:r>
                        <a:rPr lang="en-US" sz="1200" cap="none">
                          <a:solidFill>
                            <a:schemeClr val="dk1"/>
                          </a:solidFill>
                          <a:latin typeface="Arial"/>
                          <a:ea typeface="Arial"/>
                          <a:cs typeface="Arial"/>
                          <a:sym typeface="Arial"/>
                        </a:rPr>
                        <a:t>Preparedness</a:t>
                      </a:r>
                      <a:endParaRPr/>
                    </a:p>
                    <a:p>
                      <a:pPr marL="0" marR="0" lvl="0" indent="0" algn="l" rtl="0">
                        <a:spcBef>
                          <a:spcPts val="0"/>
                        </a:spcBef>
                        <a:spcAft>
                          <a:spcPts val="0"/>
                        </a:spcAft>
                        <a:buClr>
                          <a:schemeClr val="dk1"/>
                        </a:buClr>
                        <a:buSzPts val="1200"/>
                        <a:buFont typeface="Arial"/>
                        <a:buNone/>
                      </a:pPr>
                      <a:r>
                        <a:rPr lang="en-US" sz="1200" cap="none">
                          <a:solidFill>
                            <a:schemeClr val="dk1"/>
                          </a:solidFill>
                          <a:latin typeface="Arial"/>
                          <a:ea typeface="Arial"/>
                          <a:cs typeface="Arial"/>
                          <a:sym typeface="Arial"/>
                        </a:rPr>
                        <a:t>Module #3</a:t>
                      </a:r>
                      <a:endParaRPr/>
                    </a:p>
                  </a:txBody>
                  <a:tcPr marL="157450" marR="238725" marT="99700" marB="121125" anchor="ctr"/>
                </a:tc>
                <a:tc>
                  <a:txBody>
                    <a:bodyPr/>
                    <a:lstStyle/>
                    <a:p>
                      <a:pPr marL="0" marR="0" lvl="0" indent="0" algn="l"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 Monitor seasonal wildfire risk outlooks</a:t>
                      </a: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 Develop event-specific trigger points</a:t>
                      </a: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 Update air quality communication protocols </a:t>
                      </a: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 Coordinate with local emergency management</a:t>
                      </a:r>
                      <a:endParaRPr sz="1200" cap="none">
                        <a:solidFill>
                          <a:schemeClr val="dk1"/>
                        </a:solidFill>
                        <a:latin typeface="Arial"/>
                        <a:ea typeface="Arial"/>
                        <a:cs typeface="Arial"/>
                        <a:sym typeface="Arial"/>
                      </a:endParaRPr>
                    </a:p>
                  </a:txBody>
                  <a:tcPr marL="157450" marR="238725" marT="99700" marB="121125" anchor="ctr"/>
                </a:tc>
                <a:extLst>
                  <a:ext uri="{0D108BD9-81ED-4DB2-BD59-A6C34878D82A}">
                    <a16:rowId xmlns:a16="http://schemas.microsoft.com/office/drawing/2014/main" val="10001"/>
                  </a:ext>
                </a:extLst>
              </a:tr>
              <a:tr h="1265200">
                <a:tc>
                  <a:txBody>
                    <a:bodyPr/>
                    <a:lstStyle/>
                    <a:p>
                      <a:pPr marL="0" marR="0" lvl="0" indent="0" algn="l" rtl="0">
                        <a:spcBef>
                          <a:spcPts val="0"/>
                        </a:spcBef>
                        <a:spcAft>
                          <a:spcPts val="0"/>
                        </a:spcAft>
                        <a:buClr>
                          <a:schemeClr val="dk1"/>
                        </a:buClr>
                        <a:buSzPts val="1200"/>
                        <a:buFont typeface="Arial"/>
                        <a:buNone/>
                      </a:pPr>
                      <a:r>
                        <a:rPr lang="en-US" sz="1200" b="1" cap="none">
                          <a:solidFill>
                            <a:schemeClr val="dk1"/>
                          </a:solidFill>
                          <a:latin typeface="Arial"/>
                          <a:ea typeface="Arial"/>
                          <a:cs typeface="Arial"/>
                          <a:sym typeface="Arial"/>
                        </a:rPr>
                        <a:t>10 Days Out</a:t>
                      </a:r>
                      <a:endParaRPr/>
                    </a:p>
                  </a:txBody>
                  <a:tcPr marL="157450" marR="238725" marT="99700" marB="121125" anchor="ctr"/>
                </a:tc>
                <a:tc>
                  <a:txBody>
                    <a:bodyPr/>
                    <a:lstStyle/>
                    <a:p>
                      <a:pPr marL="0" marR="0" lvl="0" indent="0" algn="l" rtl="0">
                        <a:spcBef>
                          <a:spcPts val="0"/>
                        </a:spcBef>
                        <a:spcAft>
                          <a:spcPts val="0"/>
                        </a:spcAft>
                        <a:buClr>
                          <a:schemeClr val="dk1"/>
                        </a:buClr>
                        <a:buSzPts val="1200"/>
                        <a:buFont typeface="Arial"/>
                        <a:buNone/>
                      </a:pPr>
                      <a:r>
                        <a:rPr lang="en-US" sz="1200" cap="none">
                          <a:solidFill>
                            <a:schemeClr val="dk1"/>
                          </a:solidFill>
                          <a:latin typeface="Arial"/>
                          <a:ea typeface="Arial"/>
                          <a:cs typeface="Arial"/>
                          <a:sym typeface="Arial"/>
                        </a:rPr>
                        <a:t>Planning &amp; Preparedness</a:t>
                      </a:r>
                      <a:endParaRPr/>
                    </a:p>
                    <a:p>
                      <a:pPr marL="0" marR="0" lvl="0" indent="0" algn="l" rtl="0">
                        <a:spcBef>
                          <a:spcPts val="0"/>
                        </a:spcBef>
                        <a:spcAft>
                          <a:spcPts val="0"/>
                        </a:spcAft>
                        <a:buClr>
                          <a:schemeClr val="dk1"/>
                        </a:buClr>
                        <a:buSzPts val="1200"/>
                        <a:buFont typeface="Arial"/>
                        <a:buNone/>
                      </a:pPr>
                      <a:r>
                        <a:rPr lang="en-US" sz="1200" cap="none">
                          <a:solidFill>
                            <a:schemeClr val="dk1"/>
                          </a:solidFill>
                          <a:latin typeface="Arial"/>
                          <a:ea typeface="Arial"/>
                          <a:cs typeface="Arial"/>
                          <a:sym typeface="Arial"/>
                        </a:rPr>
                        <a:t>Module #3</a:t>
                      </a:r>
                      <a:endParaRPr/>
                    </a:p>
                  </a:txBody>
                  <a:tcPr marL="157450" marR="238725" marT="99700" marB="121125" anchor="ctr"/>
                </a:tc>
                <a:tc>
                  <a:txBody>
                    <a:bodyPr/>
                    <a:lstStyle/>
                    <a:p>
                      <a:pPr marL="0" marR="0" lvl="0" indent="0" algn="l"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 Check localized fire weather outlooks</a:t>
                      </a: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 Alert staff to increased readiness </a:t>
                      </a: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 Pre-stage air quality monitors, review shelter-in-place protocols </a:t>
                      </a: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 Prepare public messaging templates</a:t>
                      </a:r>
                      <a:endParaRPr sz="1200" cap="none">
                        <a:solidFill>
                          <a:schemeClr val="dk1"/>
                        </a:solidFill>
                        <a:latin typeface="Arial"/>
                        <a:ea typeface="Arial"/>
                        <a:cs typeface="Arial"/>
                        <a:sym typeface="Arial"/>
                      </a:endParaRPr>
                    </a:p>
                  </a:txBody>
                  <a:tcPr marL="157450" marR="238725" marT="99700" marB="121125" anchor="ctr"/>
                </a:tc>
                <a:extLst>
                  <a:ext uri="{0D108BD9-81ED-4DB2-BD59-A6C34878D82A}">
                    <a16:rowId xmlns:a16="http://schemas.microsoft.com/office/drawing/2014/main" val="10002"/>
                  </a:ext>
                </a:extLst>
              </a:tr>
              <a:tr h="944775">
                <a:tc>
                  <a:txBody>
                    <a:bodyPr/>
                    <a:lstStyle/>
                    <a:p>
                      <a:pPr marL="0" marR="0" lvl="0" indent="0" algn="l" rtl="0">
                        <a:spcBef>
                          <a:spcPts val="0"/>
                        </a:spcBef>
                        <a:spcAft>
                          <a:spcPts val="0"/>
                        </a:spcAft>
                        <a:buClr>
                          <a:schemeClr val="dk1"/>
                        </a:buClr>
                        <a:buSzPts val="1200"/>
                        <a:buFont typeface="Arial"/>
                        <a:buNone/>
                      </a:pPr>
                      <a:r>
                        <a:rPr lang="en-US" sz="1200" b="1" cap="none">
                          <a:solidFill>
                            <a:schemeClr val="dk1"/>
                          </a:solidFill>
                          <a:latin typeface="Arial"/>
                          <a:ea typeface="Arial"/>
                          <a:cs typeface="Arial"/>
                          <a:sym typeface="Arial"/>
                        </a:rPr>
                        <a:t>1–3 Days Out</a:t>
                      </a:r>
                      <a:endParaRPr/>
                    </a:p>
                  </a:txBody>
                  <a:tcPr marL="157450" marR="238725" marT="99700" marB="121125" anchor="ctr"/>
                </a:tc>
                <a:tc>
                  <a:txBody>
                    <a:bodyPr/>
                    <a:lstStyle/>
                    <a:p>
                      <a:pPr marL="0" marR="0" lvl="0" indent="0" algn="l" rtl="0">
                        <a:spcBef>
                          <a:spcPts val="0"/>
                        </a:spcBef>
                        <a:spcAft>
                          <a:spcPts val="0"/>
                        </a:spcAft>
                        <a:buClr>
                          <a:schemeClr val="dk1"/>
                        </a:buClr>
                        <a:buSzPts val="1200"/>
                        <a:buFont typeface="Arial"/>
                        <a:buNone/>
                      </a:pPr>
                      <a:r>
                        <a:rPr lang="en-US" sz="1200" cap="none">
                          <a:solidFill>
                            <a:schemeClr val="dk1"/>
                          </a:solidFill>
                          <a:latin typeface="Arial"/>
                          <a:ea typeface="Arial"/>
                          <a:cs typeface="Arial"/>
                          <a:sym typeface="Arial"/>
                        </a:rPr>
                        <a:t>Delivery</a:t>
                      </a:r>
                      <a:endParaRPr/>
                    </a:p>
                    <a:p>
                      <a:pPr marL="0" marR="0" lvl="0" indent="0" algn="l" rtl="0">
                        <a:spcBef>
                          <a:spcPts val="0"/>
                        </a:spcBef>
                        <a:spcAft>
                          <a:spcPts val="0"/>
                        </a:spcAft>
                        <a:buClr>
                          <a:schemeClr val="dk1"/>
                        </a:buClr>
                        <a:buSzPts val="1200"/>
                        <a:buFont typeface="Arial"/>
                        <a:buNone/>
                      </a:pPr>
                      <a:r>
                        <a:rPr lang="en-US" sz="1200" cap="none">
                          <a:solidFill>
                            <a:schemeClr val="dk1"/>
                          </a:solidFill>
                          <a:latin typeface="Arial"/>
                          <a:ea typeface="Arial"/>
                          <a:cs typeface="Arial"/>
                          <a:sym typeface="Arial"/>
                        </a:rPr>
                        <a:t>Game-Day Implementation</a:t>
                      </a:r>
                      <a:endParaRPr/>
                    </a:p>
                    <a:p>
                      <a:pPr marL="0" marR="0" lvl="0" indent="0" algn="l" rtl="0">
                        <a:spcBef>
                          <a:spcPts val="0"/>
                        </a:spcBef>
                        <a:spcAft>
                          <a:spcPts val="0"/>
                        </a:spcAft>
                        <a:buClr>
                          <a:schemeClr val="dk1"/>
                        </a:buClr>
                        <a:buSzPts val="1200"/>
                        <a:buFont typeface="Arial"/>
                        <a:buNone/>
                      </a:pPr>
                      <a:r>
                        <a:rPr lang="en-US" sz="1200" cap="none">
                          <a:solidFill>
                            <a:schemeClr val="dk1"/>
                          </a:solidFill>
                          <a:latin typeface="Arial"/>
                          <a:ea typeface="Arial"/>
                          <a:cs typeface="Arial"/>
                          <a:sym typeface="Arial"/>
                        </a:rPr>
                        <a:t>Module #4</a:t>
                      </a:r>
                      <a:endParaRPr/>
                    </a:p>
                  </a:txBody>
                  <a:tcPr marL="157450" marR="238725" marT="99700" marB="121125" anchor="ctr"/>
                </a:tc>
                <a:tc>
                  <a:txBody>
                    <a:bodyPr/>
                    <a:lstStyle/>
                    <a:p>
                      <a:pPr marL="0" marR="0" lvl="0" indent="0" algn="l"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 Monitor wildfire activity, local AQI closely </a:t>
                      </a: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 Coordinate with public health</a:t>
                      </a: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 Stockpile N95 masks</a:t>
                      </a:r>
                      <a:endParaRPr sz="1200" cap="none">
                        <a:solidFill>
                          <a:schemeClr val="dk1"/>
                        </a:solidFill>
                        <a:latin typeface="Arial"/>
                        <a:ea typeface="Arial"/>
                        <a:cs typeface="Arial"/>
                        <a:sym typeface="Arial"/>
                      </a:endParaRPr>
                    </a:p>
                  </a:txBody>
                  <a:tcPr marL="157450" marR="238725" marT="99700" marB="121125" anchor="ctr"/>
                </a:tc>
                <a:extLst>
                  <a:ext uri="{0D108BD9-81ED-4DB2-BD59-A6C34878D82A}">
                    <a16:rowId xmlns:a16="http://schemas.microsoft.com/office/drawing/2014/main" val="10003"/>
                  </a:ext>
                </a:extLst>
              </a:tr>
              <a:tr h="879131">
                <a:tc>
                  <a:txBody>
                    <a:bodyPr/>
                    <a:lstStyle/>
                    <a:p>
                      <a:pPr marL="0" marR="0" lvl="0" indent="0" algn="l" rtl="0">
                        <a:spcBef>
                          <a:spcPts val="0"/>
                        </a:spcBef>
                        <a:spcAft>
                          <a:spcPts val="0"/>
                        </a:spcAft>
                        <a:buClr>
                          <a:schemeClr val="dk1"/>
                        </a:buClr>
                        <a:buSzPts val="1200"/>
                        <a:buFont typeface="Arial"/>
                        <a:buNone/>
                      </a:pPr>
                      <a:r>
                        <a:rPr lang="en-US" sz="1200" b="1" cap="none">
                          <a:solidFill>
                            <a:schemeClr val="dk1"/>
                          </a:solidFill>
                          <a:latin typeface="Arial"/>
                          <a:ea typeface="Arial"/>
                          <a:cs typeface="Arial"/>
                          <a:sym typeface="Arial"/>
                        </a:rPr>
                        <a:t>Hours Before</a:t>
                      </a:r>
                      <a:endParaRPr/>
                    </a:p>
                  </a:txBody>
                  <a:tcPr marL="157450" marR="238725" marT="99700" marB="121125" anchor="ctr"/>
                </a:tc>
                <a:tc>
                  <a:txBody>
                    <a:bodyPr/>
                    <a:lstStyle/>
                    <a:p>
                      <a:pPr marL="0" marR="0" lvl="0" indent="0" algn="l" rtl="0">
                        <a:spcBef>
                          <a:spcPts val="0"/>
                        </a:spcBef>
                        <a:spcAft>
                          <a:spcPts val="0"/>
                        </a:spcAft>
                        <a:buClr>
                          <a:schemeClr val="dk1"/>
                        </a:buClr>
                        <a:buSzPts val="1200"/>
                        <a:buFont typeface="Arial"/>
                        <a:buNone/>
                      </a:pPr>
                      <a:r>
                        <a:rPr lang="en-US" sz="1200" cap="none">
                          <a:solidFill>
                            <a:schemeClr val="dk1"/>
                          </a:solidFill>
                          <a:latin typeface="Arial"/>
                          <a:ea typeface="Arial"/>
                          <a:cs typeface="Arial"/>
                          <a:sym typeface="Arial"/>
                        </a:rPr>
                        <a:t>Delivery</a:t>
                      </a:r>
                      <a:endParaRPr/>
                    </a:p>
                    <a:p>
                      <a:pPr marL="0" marR="0" lvl="0" indent="0" algn="l" rtl="0">
                        <a:spcBef>
                          <a:spcPts val="0"/>
                        </a:spcBef>
                        <a:spcAft>
                          <a:spcPts val="0"/>
                        </a:spcAft>
                        <a:buClr>
                          <a:schemeClr val="dk1"/>
                        </a:buClr>
                        <a:buSzPts val="1200"/>
                        <a:buFont typeface="Arial"/>
                        <a:buNone/>
                      </a:pPr>
                      <a:r>
                        <a:rPr lang="en-US" sz="1200" cap="none">
                          <a:solidFill>
                            <a:schemeClr val="dk1"/>
                          </a:solidFill>
                          <a:latin typeface="Arial"/>
                          <a:ea typeface="Arial"/>
                          <a:cs typeface="Arial"/>
                          <a:sym typeface="Arial"/>
                        </a:rPr>
                        <a:t>Game-Day Implementation</a:t>
                      </a:r>
                      <a:endParaRPr/>
                    </a:p>
                    <a:p>
                      <a:pPr marL="0" marR="0" lvl="0" indent="0" algn="l" rtl="0">
                        <a:spcBef>
                          <a:spcPts val="0"/>
                        </a:spcBef>
                        <a:spcAft>
                          <a:spcPts val="0"/>
                        </a:spcAft>
                        <a:buClr>
                          <a:schemeClr val="dk1"/>
                        </a:buClr>
                        <a:buSzPts val="1200"/>
                        <a:buFont typeface="Arial"/>
                        <a:buNone/>
                      </a:pPr>
                      <a:r>
                        <a:rPr lang="en-US" sz="1200" cap="none">
                          <a:solidFill>
                            <a:schemeClr val="dk1"/>
                          </a:solidFill>
                          <a:latin typeface="Arial"/>
                          <a:ea typeface="Arial"/>
                          <a:cs typeface="Arial"/>
                          <a:sym typeface="Arial"/>
                        </a:rPr>
                        <a:t>Module #4</a:t>
                      </a:r>
                      <a:endParaRPr/>
                    </a:p>
                  </a:txBody>
                  <a:tcPr marL="157450" marR="238725" marT="99700" marB="121125" anchor="ctr"/>
                </a:tc>
                <a:tc>
                  <a:txBody>
                    <a:bodyPr/>
                    <a:lstStyle/>
                    <a:p>
                      <a:pPr marL="0" marR="0" lvl="0" indent="0" algn="l" rtl="0">
                        <a:spcBef>
                          <a:spcPts val="0"/>
                        </a:spcBef>
                        <a:spcAft>
                          <a:spcPts val="0"/>
                        </a:spcAft>
                        <a:buClr>
                          <a:schemeClr val="dk1"/>
                        </a:buClr>
                        <a:buSzPts val="1200"/>
                        <a:buFont typeface="Arial"/>
                        <a:buNone/>
                      </a:pPr>
                      <a:r>
                        <a:rPr lang="en-US" sz="1200" dirty="0">
                          <a:solidFill>
                            <a:schemeClr val="dk1"/>
                          </a:solidFill>
                          <a:latin typeface="Arial"/>
                          <a:ea typeface="Arial"/>
                          <a:cs typeface="Arial"/>
                          <a:sym typeface="Arial"/>
                        </a:rPr>
                        <a:t>- Activate air quality monitoring inside/outside</a:t>
                      </a:r>
                      <a:br>
                        <a:rPr lang="en-US" sz="1200" dirty="0">
                          <a:solidFill>
                            <a:schemeClr val="dk1"/>
                          </a:solidFill>
                          <a:latin typeface="Arial"/>
                          <a:ea typeface="Arial"/>
                          <a:cs typeface="Arial"/>
                          <a:sym typeface="Arial"/>
                        </a:rPr>
                      </a:br>
                      <a:r>
                        <a:rPr lang="en-US" sz="1200" dirty="0">
                          <a:solidFill>
                            <a:schemeClr val="dk1"/>
                          </a:solidFill>
                          <a:latin typeface="Arial"/>
                          <a:ea typeface="Arial"/>
                          <a:cs typeface="Arial"/>
                          <a:sym typeface="Arial"/>
                        </a:rPr>
                        <a:t>- Issue real-time alerts to all staff/attendees </a:t>
                      </a:r>
                      <a:endParaRPr sz="1200" cap="none" dirty="0">
                        <a:solidFill>
                          <a:schemeClr val="dk1"/>
                        </a:solidFill>
                        <a:latin typeface="Arial"/>
                        <a:ea typeface="Arial"/>
                        <a:cs typeface="Arial"/>
                        <a:sym typeface="Arial"/>
                      </a:endParaRPr>
                    </a:p>
                  </a:txBody>
                  <a:tcPr marL="157450" marR="238725" marT="99700" marB="121125" anchor="ctr"/>
                </a:tc>
                <a:extLst>
                  <a:ext uri="{0D108BD9-81ED-4DB2-BD59-A6C34878D82A}">
                    <a16:rowId xmlns:a16="http://schemas.microsoft.com/office/drawing/2014/main" val="10004"/>
                  </a:ext>
                </a:extLst>
              </a:tr>
            </a:tbl>
          </a:graphicData>
        </a:graphic>
      </p:graphicFrame>
      <p:pic>
        <p:nvPicPr>
          <p:cNvPr id="296" name="Google Shape;296;p20"/>
          <p:cNvPicPr preferRelativeResize="0"/>
          <p:nvPr/>
        </p:nvPicPr>
        <p:blipFill rotWithShape="1">
          <a:blip r:embed="rId4">
            <a:alphaModFix/>
          </a:blip>
          <a:srcRect l="3766" t="13901" r="22995" b="5118"/>
          <a:stretch/>
        </p:blipFill>
        <p:spPr>
          <a:xfrm>
            <a:off x="6984124" y="2018124"/>
            <a:ext cx="4908657" cy="295797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00"/>
        <p:cNvGrpSpPr/>
        <p:nvPr/>
      </p:nvGrpSpPr>
      <p:grpSpPr>
        <a:xfrm>
          <a:off x="0" y="0"/>
          <a:ext cx="0" cy="0"/>
          <a:chOff x="0" y="0"/>
          <a:chExt cx="0" cy="0"/>
        </a:xfrm>
      </p:grpSpPr>
      <p:sp>
        <p:nvSpPr>
          <p:cNvPr id="301" name="Google Shape;301;p21"/>
          <p:cNvSpPr txBox="1">
            <a:spLocks noGrp="1"/>
          </p:cNvSpPr>
          <p:nvPr>
            <p:ph type="title"/>
          </p:nvPr>
        </p:nvSpPr>
        <p:spPr>
          <a:xfrm>
            <a:off x="685800" y="341477"/>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Play"/>
              <a:buNone/>
            </a:pPr>
            <a:r>
              <a:rPr lang="en-US" sz="3600" dirty="0">
                <a:solidFill>
                  <a:srgbClr val="002060"/>
                </a:solidFill>
              </a:rPr>
              <a:t>Module #1: Breakout</a:t>
            </a:r>
            <a:endParaRPr sz="3600" dirty="0">
              <a:solidFill>
                <a:srgbClr val="002060"/>
              </a:solidFill>
            </a:endParaRPr>
          </a:p>
        </p:txBody>
      </p:sp>
      <p:pic>
        <p:nvPicPr>
          <p:cNvPr id="302" name="Google Shape;302;p21"/>
          <p:cNvPicPr preferRelativeResize="0"/>
          <p:nvPr/>
        </p:nvPicPr>
        <p:blipFill rotWithShape="1">
          <a:blip r:embed="rId4">
            <a:alphaModFix/>
          </a:blip>
          <a:srcRect l="10319" r="3842"/>
          <a:stretch/>
        </p:blipFill>
        <p:spPr>
          <a:xfrm>
            <a:off x="874986" y="1739184"/>
            <a:ext cx="4564345" cy="3549317"/>
          </a:xfrm>
          <a:prstGeom prst="rect">
            <a:avLst/>
          </a:prstGeom>
          <a:noFill/>
          <a:ln>
            <a:noFill/>
          </a:ln>
        </p:spPr>
      </p:pic>
      <p:grpSp>
        <p:nvGrpSpPr>
          <p:cNvPr id="303" name="Google Shape;303;p21"/>
          <p:cNvGrpSpPr/>
          <p:nvPr/>
        </p:nvGrpSpPr>
        <p:grpSpPr>
          <a:xfrm>
            <a:off x="5943600" y="1546048"/>
            <a:ext cx="5294955" cy="4228892"/>
            <a:chOff x="0" y="0"/>
            <a:chExt cx="5294955" cy="4228892"/>
          </a:xfrm>
        </p:grpSpPr>
        <p:sp>
          <p:nvSpPr>
            <p:cNvPr id="304" name="Google Shape;304;p21"/>
            <p:cNvSpPr/>
            <p:nvPr/>
          </p:nvSpPr>
          <p:spPr>
            <a:xfrm>
              <a:off x="0" y="0"/>
              <a:ext cx="4469129" cy="1268667"/>
            </a:xfrm>
            <a:prstGeom prst="roundRect">
              <a:avLst>
                <a:gd name="adj" fmla="val 1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1"/>
            <p:cNvSpPr txBox="1"/>
            <p:nvPr/>
          </p:nvSpPr>
          <p:spPr>
            <a:xfrm>
              <a:off x="37158" y="37158"/>
              <a:ext cx="4431971" cy="1194351"/>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Clr>
                  <a:schemeClr val="dk1"/>
                </a:buClr>
                <a:buSzPts val="2000"/>
                <a:buFont typeface="Arial"/>
                <a:buNone/>
              </a:pPr>
              <a:r>
                <a:rPr lang="en-US" sz="1800" dirty="0">
                  <a:solidFill>
                    <a:schemeClr val="dk1"/>
                  </a:solidFill>
                  <a:latin typeface="Arial"/>
                  <a:ea typeface="Arial"/>
                  <a:cs typeface="Arial"/>
                  <a:sym typeface="Arial"/>
                </a:rPr>
                <a:t>Share any experiences you have had with wildfire smoke or fire-related service disruptions. </a:t>
              </a:r>
              <a:endParaRPr sz="1200" dirty="0"/>
            </a:p>
          </p:txBody>
        </p:sp>
        <p:sp>
          <p:nvSpPr>
            <p:cNvPr id="306" name="Google Shape;306;p21"/>
            <p:cNvSpPr/>
            <p:nvPr/>
          </p:nvSpPr>
          <p:spPr>
            <a:xfrm>
              <a:off x="394334" y="1480112"/>
              <a:ext cx="4469129" cy="1268667"/>
            </a:xfrm>
            <a:prstGeom prst="roundRect">
              <a:avLst>
                <a:gd name="adj" fmla="val 1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1"/>
            <p:cNvSpPr txBox="1"/>
            <p:nvPr/>
          </p:nvSpPr>
          <p:spPr>
            <a:xfrm>
              <a:off x="431491" y="1517270"/>
              <a:ext cx="4431971" cy="1194351"/>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dk1"/>
                </a:buClr>
                <a:buSzPts val="1600"/>
                <a:buFont typeface="Arial"/>
                <a:buNone/>
              </a:pPr>
              <a:r>
                <a:rPr lang="en-US" sz="1800" dirty="0">
                  <a:solidFill>
                    <a:schemeClr val="dk1"/>
                  </a:solidFill>
                  <a:latin typeface="Arial"/>
                  <a:ea typeface="Arial"/>
                  <a:cs typeface="Arial"/>
                  <a:sym typeface="Arial"/>
                </a:rPr>
                <a:t>What challenges had the biggest effect on operations, communications, and rider movement?</a:t>
              </a:r>
              <a:endParaRPr sz="1600" dirty="0"/>
            </a:p>
          </p:txBody>
        </p:sp>
        <p:sp>
          <p:nvSpPr>
            <p:cNvPr id="308" name="Google Shape;308;p21"/>
            <p:cNvSpPr/>
            <p:nvPr/>
          </p:nvSpPr>
          <p:spPr>
            <a:xfrm>
              <a:off x="788669" y="2960225"/>
              <a:ext cx="4469129" cy="1268667"/>
            </a:xfrm>
            <a:prstGeom prst="roundRect">
              <a:avLst>
                <a:gd name="adj" fmla="val 1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1"/>
            <p:cNvSpPr txBox="1"/>
            <p:nvPr/>
          </p:nvSpPr>
          <p:spPr>
            <a:xfrm>
              <a:off x="825827" y="2997383"/>
              <a:ext cx="4469128" cy="1194351"/>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dk1"/>
                </a:buClr>
                <a:buSzPts val="1600"/>
                <a:buFont typeface="Arial"/>
                <a:buNone/>
              </a:pPr>
              <a:r>
                <a:rPr lang="en-US" sz="1800" dirty="0">
                  <a:solidFill>
                    <a:schemeClr val="dk1"/>
                  </a:solidFill>
                  <a:latin typeface="Arial"/>
                  <a:ea typeface="Arial"/>
                  <a:cs typeface="Arial"/>
                  <a:sym typeface="Arial"/>
                </a:rPr>
                <a:t>How does the wildfire outlook/forecast impact decision-making in the days or hours leading up to a large stadium event?</a:t>
              </a:r>
              <a:endParaRPr sz="1600" dirty="0"/>
            </a:p>
          </p:txBody>
        </p:sp>
        <p:sp>
          <p:nvSpPr>
            <p:cNvPr id="310" name="Google Shape;310;p21"/>
            <p:cNvSpPr/>
            <p:nvPr/>
          </p:nvSpPr>
          <p:spPr>
            <a:xfrm>
              <a:off x="3644495" y="962073"/>
              <a:ext cx="824634" cy="824634"/>
            </a:xfrm>
            <a:prstGeom prst="downArrow">
              <a:avLst>
                <a:gd name="adj1" fmla="val 55000"/>
                <a:gd name="adj2" fmla="val 45000"/>
              </a:avLst>
            </a:prstGeom>
            <a:solidFill>
              <a:srgbClr val="CAD1D8">
                <a:alpha val="90196"/>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1"/>
            <p:cNvSpPr txBox="1"/>
            <p:nvPr/>
          </p:nvSpPr>
          <p:spPr>
            <a:xfrm>
              <a:off x="3830038" y="962073"/>
              <a:ext cx="453548" cy="620537"/>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dk1"/>
                </a:buClr>
                <a:buSzPts val="3600"/>
                <a:buFont typeface="Arial"/>
                <a:buNone/>
              </a:pPr>
              <a:endParaRPr sz="3600">
                <a:solidFill>
                  <a:schemeClr val="dk1"/>
                </a:solidFill>
                <a:latin typeface="Arial"/>
                <a:ea typeface="Arial"/>
                <a:cs typeface="Arial"/>
                <a:sym typeface="Arial"/>
              </a:endParaRPr>
            </a:p>
          </p:txBody>
        </p:sp>
        <p:sp>
          <p:nvSpPr>
            <p:cNvPr id="312" name="Google Shape;312;p21"/>
            <p:cNvSpPr/>
            <p:nvPr/>
          </p:nvSpPr>
          <p:spPr>
            <a:xfrm>
              <a:off x="4038829" y="2433727"/>
              <a:ext cx="824634" cy="824634"/>
            </a:xfrm>
            <a:prstGeom prst="downArrow">
              <a:avLst>
                <a:gd name="adj1" fmla="val 55000"/>
                <a:gd name="adj2" fmla="val 45000"/>
              </a:avLst>
            </a:prstGeom>
            <a:solidFill>
              <a:srgbClr val="CAD1D8">
                <a:alpha val="90196"/>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1"/>
            <p:cNvSpPr txBox="1"/>
            <p:nvPr/>
          </p:nvSpPr>
          <p:spPr>
            <a:xfrm>
              <a:off x="4224372" y="2433727"/>
              <a:ext cx="453548" cy="620537"/>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dk1"/>
                </a:buClr>
                <a:buSzPts val="3600"/>
                <a:buFont typeface="Arial"/>
                <a:buNone/>
              </a:pPr>
              <a:endParaRPr sz="3600">
                <a:solidFill>
                  <a:schemeClr val="dk1"/>
                </a:solidFill>
                <a:latin typeface="Arial"/>
                <a:ea typeface="Arial"/>
                <a:cs typeface="Arial"/>
                <a:sym typeface="Arial"/>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7"/>
        <p:cNvGrpSpPr/>
        <p:nvPr/>
      </p:nvGrpSpPr>
      <p:grpSpPr>
        <a:xfrm>
          <a:off x="0" y="0"/>
          <a:ext cx="0" cy="0"/>
          <a:chOff x="0" y="0"/>
          <a:chExt cx="0" cy="0"/>
        </a:xfrm>
      </p:grpSpPr>
      <p:sp>
        <p:nvSpPr>
          <p:cNvPr id="318" name="Google Shape;318;p22"/>
          <p:cNvSpPr txBox="1">
            <a:spLocks noGrp="1"/>
          </p:cNvSpPr>
          <p:nvPr>
            <p:ph type="title"/>
          </p:nvPr>
        </p:nvSpPr>
        <p:spPr>
          <a:xfrm>
            <a:off x="601718" y="317828"/>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Play"/>
              <a:buNone/>
            </a:pPr>
            <a:r>
              <a:rPr lang="en-US" sz="3600" dirty="0">
                <a:solidFill>
                  <a:srgbClr val="002060"/>
                </a:solidFill>
              </a:rPr>
              <a:t>Module #2: Risk to Rail: Infrastructure and Operations</a:t>
            </a:r>
            <a:endParaRPr sz="3600" dirty="0">
              <a:solidFill>
                <a:srgbClr val="002060"/>
              </a:solidFill>
            </a:endParaRPr>
          </a:p>
        </p:txBody>
      </p:sp>
      <p:grpSp>
        <p:nvGrpSpPr>
          <p:cNvPr id="319" name="Google Shape;319;p22"/>
          <p:cNvGrpSpPr/>
          <p:nvPr/>
        </p:nvGrpSpPr>
        <p:grpSpPr>
          <a:xfrm>
            <a:off x="835590" y="2158758"/>
            <a:ext cx="2637587" cy="2397476"/>
            <a:chOff x="810367" y="2854709"/>
            <a:chExt cx="1935411" cy="1808956"/>
          </a:xfrm>
        </p:grpSpPr>
        <p:sp>
          <p:nvSpPr>
            <p:cNvPr id="320" name="Google Shape;320;p22"/>
            <p:cNvSpPr/>
            <p:nvPr/>
          </p:nvSpPr>
          <p:spPr>
            <a:xfrm>
              <a:off x="810367" y="3606426"/>
              <a:ext cx="1935411" cy="1057239"/>
            </a:xfrm>
            <a:prstGeom prst="roundRect">
              <a:avLst>
                <a:gd name="adj" fmla="val 16667"/>
              </a:avLst>
            </a:prstGeom>
            <a:solidFill>
              <a:schemeClr val="l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1" name="Google Shape;321;p22"/>
            <p:cNvSpPr txBox="1"/>
            <p:nvPr/>
          </p:nvSpPr>
          <p:spPr>
            <a:xfrm>
              <a:off x="879938" y="3943791"/>
              <a:ext cx="1812400" cy="487673"/>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Arial"/>
                  <a:ea typeface="Arial"/>
                  <a:cs typeface="Arial"/>
                  <a:sym typeface="Arial"/>
                </a:rPr>
                <a:t>Electrified systems and rail</a:t>
              </a:r>
              <a:endParaRPr/>
            </a:p>
          </p:txBody>
        </p:sp>
        <p:sp>
          <p:nvSpPr>
            <p:cNvPr id="322" name="Google Shape;322;p22" descr="Streetcar with solid fill"/>
            <p:cNvSpPr/>
            <p:nvPr/>
          </p:nvSpPr>
          <p:spPr>
            <a:xfrm>
              <a:off x="1228181" y="2854709"/>
              <a:ext cx="1099783" cy="1099783"/>
            </a:xfrm>
            <a:prstGeom prst="rect">
              <a:avLst/>
            </a:prstGeom>
            <a:noFill/>
            <a:ln>
              <a:noFill/>
            </a:ln>
          </p:spPr>
          <p:txBody>
            <a:bodyPr/>
            <a:lstStyle/>
            <a:p>
              <a:endParaRPr lang="en-US"/>
            </a:p>
          </p:txBody>
        </p:sp>
      </p:grpSp>
      <p:grpSp>
        <p:nvGrpSpPr>
          <p:cNvPr id="323" name="Google Shape;323;p22"/>
          <p:cNvGrpSpPr/>
          <p:nvPr/>
        </p:nvGrpSpPr>
        <p:grpSpPr>
          <a:xfrm>
            <a:off x="3639514" y="2140561"/>
            <a:ext cx="2576948" cy="2453857"/>
            <a:chOff x="3770046" y="2839993"/>
            <a:chExt cx="1890915" cy="1851496"/>
          </a:xfrm>
        </p:grpSpPr>
        <p:sp>
          <p:nvSpPr>
            <p:cNvPr id="324" name="Google Shape;324;p22"/>
            <p:cNvSpPr/>
            <p:nvPr/>
          </p:nvSpPr>
          <p:spPr>
            <a:xfrm>
              <a:off x="3770046" y="3602409"/>
              <a:ext cx="1890915" cy="1089080"/>
            </a:xfrm>
            <a:prstGeom prst="roundRect">
              <a:avLst>
                <a:gd name="adj" fmla="val 16667"/>
              </a:avLst>
            </a:prstGeom>
            <a:solidFill>
              <a:schemeClr val="l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5" name="Google Shape;325;p22"/>
            <p:cNvSpPr txBox="1"/>
            <p:nvPr/>
          </p:nvSpPr>
          <p:spPr>
            <a:xfrm>
              <a:off x="3813834" y="3950476"/>
              <a:ext cx="1786584" cy="487673"/>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Arial"/>
                  <a:ea typeface="Arial"/>
                  <a:cs typeface="Arial"/>
                  <a:sym typeface="Arial"/>
                </a:rPr>
                <a:t>Wildfire risks to and from rail systems</a:t>
              </a:r>
              <a:endParaRPr/>
            </a:p>
          </p:txBody>
        </p:sp>
        <p:sp>
          <p:nvSpPr>
            <p:cNvPr id="326" name="Google Shape;326;p22" descr="Fire with solid fill"/>
            <p:cNvSpPr/>
            <p:nvPr/>
          </p:nvSpPr>
          <p:spPr>
            <a:xfrm>
              <a:off x="4165613" y="2839993"/>
              <a:ext cx="1099782" cy="1099782"/>
            </a:xfrm>
            <a:prstGeom prst="rect">
              <a:avLst/>
            </a:prstGeom>
            <a:noFill/>
            <a:ln>
              <a:noFill/>
            </a:ln>
          </p:spPr>
          <p:txBody>
            <a:bodyPr/>
            <a:lstStyle/>
            <a:p>
              <a:endParaRPr lang="en-US"/>
            </a:p>
          </p:txBody>
        </p:sp>
      </p:grpSp>
      <p:grpSp>
        <p:nvGrpSpPr>
          <p:cNvPr id="327" name="Google Shape;327;p22"/>
          <p:cNvGrpSpPr/>
          <p:nvPr/>
        </p:nvGrpSpPr>
        <p:grpSpPr>
          <a:xfrm>
            <a:off x="6406220" y="2158758"/>
            <a:ext cx="2486012" cy="2435661"/>
            <a:chOff x="6647194" y="2854709"/>
            <a:chExt cx="1824188" cy="1837767"/>
          </a:xfrm>
        </p:grpSpPr>
        <p:sp>
          <p:nvSpPr>
            <p:cNvPr id="328" name="Google Shape;328;p22"/>
            <p:cNvSpPr/>
            <p:nvPr/>
          </p:nvSpPr>
          <p:spPr>
            <a:xfrm>
              <a:off x="6647194" y="3606425"/>
              <a:ext cx="1824188" cy="1086051"/>
            </a:xfrm>
            <a:prstGeom prst="roundRect">
              <a:avLst>
                <a:gd name="adj" fmla="val 16667"/>
              </a:avLst>
            </a:prstGeom>
            <a:solidFill>
              <a:schemeClr val="l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9" name="Google Shape;329;p22"/>
            <p:cNvSpPr txBox="1"/>
            <p:nvPr/>
          </p:nvSpPr>
          <p:spPr>
            <a:xfrm>
              <a:off x="6717592" y="3972968"/>
              <a:ext cx="1701783" cy="487673"/>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Arial"/>
                  <a:ea typeface="Arial"/>
                  <a:cs typeface="Arial"/>
                  <a:sym typeface="Arial"/>
                </a:rPr>
                <a:t>Operational impacts</a:t>
              </a:r>
              <a:endParaRPr/>
            </a:p>
          </p:txBody>
        </p:sp>
        <p:sp>
          <p:nvSpPr>
            <p:cNvPr id="330" name="Google Shape;330;p22" descr="Stadium with solid fill"/>
            <p:cNvSpPr/>
            <p:nvPr/>
          </p:nvSpPr>
          <p:spPr>
            <a:xfrm>
              <a:off x="7009397" y="2854709"/>
              <a:ext cx="1099781" cy="1099781"/>
            </a:xfrm>
            <a:prstGeom prst="rect">
              <a:avLst/>
            </a:prstGeom>
            <a:noFill/>
            <a:ln>
              <a:noFill/>
            </a:ln>
          </p:spPr>
          <p:txBody>
            <a:bodyPr/>
            <a:lstStyle/>
            <a:p>
              <a:endParaRPr lang="en-US"/>
            </a:p>
          </p:txBody>
        </p:sp>
      </p:grpSp>
      <p:grpSp>
        <p:nvGrpSpPr>
          <p:cNvPr id="331" name="Google Shape;331;p22"/>
          <p:cNvGrpSpPr/>
          <p:nvPr/>
        </p:nvGrpSpPr>
        <p:grpSpPr>
          <a:xfrm>
            <a:off x="9058569" y="2145882"/>
            <a:ext cx="2447631" cy="2462720"/>
            <a:chOff x="9443446" y="2844008"/>
            <a:chExt cx="1796025" cy="1858184"/>
          </a:xfrm>
        </p:grpSpPr>
        <p:sp>
          <p:nvSpPr>
            <p:cNvPr id="332" name="Google Shape;332;p22"/>
            <p:cNvSpPr/>
            <p:nvPr/>
          </p:nvSpPr>
          <p:spPr>
            <a:xfrm>
              <a:off x="9443446" y="3602410"/>
              <a:ext cx="1796025" cy="1099782"/>
            </a:xfrm>
            <a:prstGeom prst="roundRect">
              <a:avLst>
                <a:gd name="adj" fmla="val 16667"/>
              </a:avLst>
            </a:prstGeom>
            <a:solidFill>
              <a:schemeClr val="l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33" name="Google Shape;333;p22"/>
            <p:cNvSpPr txBox="1"/>
            <p:nvPr/>
          </p:nvSpPr>
          <p:spPr>
            <a:xfrm>
              <a:off x="9495453" y="3972967"/>
              <a:ext cx="1703754" cy="487673"/>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Arial"/>
                  <a:ea typeface="Arial"/>
                  <a:cs typeface="Arial"/>
                  <a:sym typeface="Arial"/>
                </a:rPr>
                <a:t>Passenger and workforce safety</a:t>
              </a:r>
              <a:endParaRPr/>
            </a:p>
          </p:txBody>
        </p:sp>
        <p:sp>
          <p:nvSpPr>
            <p:cNvPr id="334" name="Google Shape;334;p22" descr="Firefighter male with solid fill"/>
            <p:cNvSpPr/>
            <p:nvPr/>
          </p:nvSpPr>
          <p:spPr>
            <a:xfrm>
              <a:off x="9791569" y="2844008"/>
              <a:ext cx="1099783" cy="1099783"/>
            </a:xfrm>
            <a:prstGeom prst="rect">
              <a:avLst/>
            </a:prstGeom>
            <a:noFill/>
            <a:ln>
              <a:noFill/>
            </a:ln>
          </p:spPr>
          <p:txBody>
            <a:bodyPr/>
            <a:lstStyle/>
            <a:p>
              <a:endParaRPr lang="en-US"/>
            </a:p>
          </p:txBody>
        </p:sp>
      </p:grpSp>
      <p:pic>
        <p:nvPicPr>
          <p:cNvPr id="3" name="Graphic 2" descr="Streetcar with solid fill">
            <a:extLst>
              <a:ext uri="{FF2B5EF4-FFF2-40B4-BE49-F238E27FC236}">
                <a16:creationId xmlns:a16="http://schemas.microsoft.com/office/drawing/2014/main" id="{FAAAAF65-C8E2-19D2-C2A0-F4F65CC6AED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62010" y="2420118"/>
            <a:ext cx="1099783" cy="1099783"/>
          </a:xfrm>
          <a:prstGeom prst="rect">
            <a:avLst/>
          </a:prstGeom>
          <a:effectLst>
            <a:innerShdw blurRad="63500" dist="50800" dir="16200000">
              <a:prstClr val="black">
                <a:alpha val="50000"/>
              </a:prstClr>
            </a:innerShdw>
          </a:effectLst>
        </p:spPr>
      </p:pic>
      <p:pic>
        <p:nvPicPr>
          <p:cNvPr id="5" name="Graphic 4" descr="Fire with solid fill">
            <a:extLst>
              <a:ext uri="{FF2B5EF4-FFF2-40B4-BE49-F238E27FC236}">
                <a16:creationId xmlns:a16="http://schemas.microsoft.com/office/drawing/2014/main" id="{0D489AFF-348F-FA0D-ABD2-ABECF70E541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369395" y="2405402"/>
            <a:ext cx="1099782" cy="1099782"/>
          </a:xfrm>
          <a:prstGeom prst="rect">
            <a:avLst/>
          </a:prstGeom>
          <a:effectLst>
            <a:innerShdw blurRad="63500" dist="50800" dir="16200000">
              <a:prstClr val="black">
                <a:alpha val="50000"/>
              </a:prstClr>
            </a:innerShdw>
          </a:effectLst>
        </p:spPr>
      </p:pic>
      <p:pic>
        <p:nvPicPr>
          <p:cNvPr id="7" name="Graphic 6" descr="Stadium with solid fill">
            <a:extLst>
              <a:ext uri="{FF2B5EF4-FFF2-40B4-BE49-F238E27FC236}">
                <a16:creationId xmlns:a16="http://schemas.microsoft.com/office/drawing/2014/main" id="{40637CC7-A229-1831-8F4D-BA326F3CF15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044485" y="2420118"/>
            <a:ext cx="1099781" cy="1099781"/>
          </a:xfrm>
          <a:prstGeom prst="rect">
            <a:avLst/>
          </a:prstGeom>
          <a:effectLst>
            <a:innerShdw blurRad="63500" dist="50800" dir="16200000">
              <a:prstClr val="black">
                <a:alpha val="50000"/>
              </a:prstClr>
            </a:innerShdw>
          </a:effectLst>
        </p:spPr>
      </p:pic>
      <p:pic>
        <p:nvPicPr>
          <p:cNvPr id="9" name="Graphic 8" descr="Firefighter male with solid fill">
            <a:extLst>
              <a:ext uri="{FF2B5EF4-FFF2-40B4-BE49-F238E27FC236}">
                <a16:creationId xmlns:a16="http://schemas.microsoft.com/office/drawing/2014/main" id="{52F6C843-5532-A6F9-E673-0B0A630F38E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687228" y="2409417"/>
            <a:ext cx="1099783" cy="1099783"/>
          </a:xfrm>
          <a:prstGeom prst="rect">
            <a:avLst/>
          </a:prstGeom>
          <a:effectLst>
            <a:innerShdw blurRad="63500" dist="50800" dir="16200000">
              <a:prstClr val="black">
                <a:alpha val="50000"/>
              </a:prstClr>
            </a:inn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38"/>
        <p:cNvGrpSpPr/>
        <p:nvPr/>
      </p:nvGrpSpPr>
      <p:grpSpPr>
        <a:xfrm>
          <a:off x="0" y="0"/>
          <a:ext cx="0" cy="0"/>
          <a:chOff x="0" y="0"/>
          <a:chExt cx="0" cy="0"/>
        </a:xfrm>
      </p:grpSpPr>
      <p:sp>
        <p:nvSpPr>
          <p:cNvPr id="339" name="Google Shape;339;p23"/>
          <p:cNvSpPr txBox="1">
            <a:spLocks noGrp="1"/>
          </p:cNvSpPr>
          <p:nvPr>
            <p:ph type="title"/>
          </p:nvPr>
        </p:nvSpPr>
        <p:spPr>
          <a:xfrm>
            <a:off x="679702" y="33477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3600" dirty="0">
                <a:solidFill>
                  <a:srgbClr val="002060"/>
                </a:solidFill>
              </a:rPr>
              <a:t>Wildfire Risk to Urban Rail</a:t>
            </a:r>
            <a:endParaRPr sz="3600" dirty="0">
              <a:solidFill>
                <a:srgbClr val="002060"/>
              </a:solidFill>
            </a:endParaRPr>
          </a:p>
        </p:txBody>
      </p:sp>
      <p:sp>
        <p:nvSpPr>
          <p:cNvPr id="340" name="Google Shape;340;p23" descr="Train Tracks with solid fill"/>
          <p:cNvSpPr/>
          <p:nvPr/>
        </p:nvSpPr>
        <p:spPr>
          <a:xfrm>
            <a:off x="426905" y="1433750"/>
            <a:ext cx="914400" cy="914400"/>
          </a:xfrm>
          <a:prstGeom prst="rect">
            <a:avLst/>
          </a:prstGeom>
          <a:noFill/>
          <a:ln>
            <a:noFill/>
          </a:ln>
        </p:spPr>
        <p:txBody>
          <a:bodyPr/>
          <a:lstStyle/>
          <a:p>
            <a:endParaRPr lang="en-US"/>
          </a:p>
        </p:txBody>
      </p:sp>
      <p:sp>
        <p:nvSpPr>
          <p:cNvPr id="341" name="Google Shape;341;p23"/>
          <p:cNvSpPr txBox="1"/>
          <p:nvPr/>
        </p:nvSpPr>
        <p:spPr>
          <a:xfrm>
            <a:off x="2069439" y="1202730"/>
            <a:ext cx="8567380" cy="4869414"/>
          </a:xfrm>
          <a:prstGeom prst="rect">
            <a:avLst/>
          </a:prstGeom>
          <a:noFill/>
          <a:ln>
            <a:noFill/>
          </a:ln>
        </p:spPr>
        <p:txBody>
          <a:bodyPr spcFirstLastPara="1" wrap="square" lIns="91425" tIns="45700" rIns="91425" bIns="45700" anchor="t" anchorCtr="0">
            <a:normAutofit/>
          </a:bodyPr>
          <a:lstStyle/>
          <a:p>
            <a:pPr marL="514350" marR="0" lvl="0" indent="-514350" algn="l" rtl="0">
              <a:lnSpc>
                <a:spcPct val="150000"/>
              </a:lnSpc>
              <a:spcBef>
                <a:spcPts val="1000"/>
              </a:spcBef>
              <a:spcAft>
                <a:spcPts val="0"/>
              </a:spcAft>
              <a:buClr>
                <a:schemeClr val="dk1"/>
              </a:buClr>
              <a:buSzPts val="1800"/>
              <a:buFont typeface="Arial"/>
              <a:buAutoNum type="arabicParenR"/>
            </a:pPr>
            <a:r>
              <a:rPr lang="en-US" sz="2400" b="0" i="0" u="none" strike="noStrike" cap="none" dirty="0">
                <a:solidFill>
                  <a:schemeClr val="tx1"/>
                </a:solidFill>
                <a:latin typeface="Arial"/>
                <a:ea typeface="Arial"/>
                <a:cs typeface="Arial"/>
                <a:sym typeface="Arial"/>
              </a:rPr>
              <a:t>Tracks and rail components </a:t>
            </a:r>
            <a:endParaRPr sz="2400" b="0" i="0" u="none" strike="noStrike" cap="none" dirty="0">
              <a:solidFill>
                <a:schemeClr val="tx1"/>
              </a:solidFill>
              <a:latin typeface="Arial"/>
              <a:ea typeface="Arial"/>
              <a:cs typeface="Arial"/>
              <a:sym typeface="Arial"/>
            </a:endParaRPr>
          </a:p>
          <a:p>
            <a:pPr marL="514350" marR="0" lvl="0" indent="-514350" algn="l" rtl="0">
              <a:lnSpc>
                <a:spcPct val="150000"/>
              </a:lnSpc>
              <a:spcBef>
                <a:spcPts val="1000"/>
              </a:spcBef>
              <a:spcAft>
                <a:spcPts val="0"/>
              </a:spcAft>
              <a:buClr>
                <a:schemeClr val="dk1"/>
              </a:buClr>
              <a:buSzPts val="1800"/>
              <a:buFont typeface="Arial"/>
              <a:buAutoNum type="arabicParenR"/>
            </a:pPr>
            <a:endParaRPr lang="en-US" sz="2400" dirty="0">
              <a:solidFill>
                <a:schemeClr val="tx1"/>
              </a:solidFill>
            </a:endParaRPr>
          </a:p>
          <a:p>
            <a:pPr marL="514350" marR="0" lvl="0" indent="-514350" algn="l" rtl="0">
              <a:lnSpc>
                <a:spcPct val="150000"/>
              </a:lnSpc>
              <a:spcBef>
                <a:spcPts val="1000"/>
              </a:spcBef>
              <a:spcAft>
                <a:spcPts val="0"/>
              </a:spcAft>
              <a:buClr>
                <a:schemeClr val="dk1"/>
              </a:buClr>
              <a:buSzPts val="1800"/>
              <a:buFont typeface="Arial"/>
              <a:buAutoNum type="arabicParenR"/>
            </a:pPr>
            <a:r>
              <a:rPr lang="en-US" sz="2400" b="0" i="0" u="none" strike="noStrike" cap="none" dirty="0">
                <a:solidFill>
                  <a:schemeClr val="tx1"/>
                </a:solidFill>
                <a:latin typeface="Arial"/>
                <a:ea typeface="Arial"/>
                <a:cs typeface="Arial"/>
                <a:sym typeface="Arial"/>
              </a:rPr>
              <a:t>Electrical systems and electrified rail</a:t>
            </a:r>
            <a:endParaRPr sz="2400" dirty="0">
              <a:solidFill>
                <a:schemeClr val="tx1"/>
              </a:solidFill>
            </a:endParaRPr>
          </a:p>
          <a:p>
            <a:pPr marL="514350" marR="0" lvl="0" indent="-514350" algn="l" rtl="0">
              <a:lnSpc>
                <a:spcPct val="150000"/>
              </a:lnSpc>
              <a:spcBef>
                <a:spcPts val="1000"/>
              </a:spcBef>
              <a:spcAft>
                <a:spcPts val="0"/>
              </a:spcAft>
              <a:buClr>
                <a:schemeClr val="dk1"/>
              </a:buClr>
              <a:buSzPts val="1800"/>
              <a:buFont typeface="Arial"/>
              <a:buAutoNum type="arabicParenR"/>
            </a:pPr>
            <a:endParaRPr lang="en-US" sz="2400" b="0" i="0" u="none" strike="noStrike" cap="none" dirty="0">
              <a:solidFill>
                <a:schemeClr val="tx1"/>
              </a:solidFill>
              <a:latin typeface="Arial"/>
              <a:ea typeface="Arial"/>
              <a:cs typeface="Arial"/>
              <a:sym typeface="Arial"/>
            </a:endParaRPr>
          </a:p>
          <a:p>
            <a:pPr marL="514350" marR="0" lvl="0" indent="-514350" algn="l" rtl="0">
              <a:lnSpc>
                <a:spcPct val="150000"/>
              </a:lnSpc>
              <a:spcBef>
                <a:spcPts val="1000"/>
              </a:spcBef>
              <a:spcAft>
                <a:spcPts val="0"/>
              </a:spcAft>
              <a:buClr>
                <a:schemeClr val="dk1"/>
              </a:buClr>
              <a:buSzPts val="1800"/>
              <a:buFont typeface="Arial"/>
              <a:buAutoNum type="arabicParenR"/>
            </a:pPr>
            <a:r>
              <a:rPr lang="en-US" sz="2400" b="0" i="0" u="none" strike="noStrike" cap="none" dirty="0">
                <a:solidFill>
                  <a:schemeClr val="tx1"/>
                </a:solidFill>
                <a:latin typeface="Arial"/>
                <a:ea typeface="Arial"/>
                <a:cs typeface="Arial"/>
                <a:sym typeface="Arial"/>
              </a:rPr>
              <a:t>Indirect impacts: power outages, damage to communication and cell towers, and ashfall </a:t>
            </a:r>
            <a:endParaRPr sz="2400" b="0" i="0" u="none" strike="noStrike" cap="none" dirty="0">
              <a:solidFill>
                <a:schemeClr val="tx1"/>
              </a:solidFill>
              <a:latin typeface="Arial"/>
              <a:ea typeface="Arial"/>
              <a:cs typeface="Arial"/>
              <a:sym typeface="Arial"/>
            </a:endParaRPr>
          </a:p>
        </p:txBody>
      </p:sp>
      <p:sp>
        <p:nvSpPr>
          <p:cNvPr id="342" name="Google Shape;342;p23" descr="Fire with solid fill"/>
          <p:cNvSpPr/>
          <p:nvPr/>
        </p:nvSpPr>
        <p:spPr>
          <a:xfrm>
            <a:off x="790972" y="1621208"/>
            <a:ext cx="914400" cy="914400"/>
          </a:xfrm>
          <a:prstGeom prst="rect">
            <a:avLst/>
          </a:prstGeom>
          <a:noFill/>
          <a:ln>
            <a:noFill/>
          </a:ln>
        </p:spPr>
        <p:txBody>
          <a:bodyPr/>
          <a:lstStyle/>
          <a:p>
            <a:endParaRPr lang="en-US"/>
          </a:p>
        </p:txBody>
      </p:sp>
      <p:sp>
        <p:nvSpPr>
          <p:cNvPr id="343" name="Google Shape;343;p23" descr="Network diagram with solid fill"/>
          <p:cNvSpPr/>
          <p:nvPr/>
        </p:nvSpPr>
        <p:spPr>
          <a:xfrm>
            <a:off x="428735" y="3145527"/>
            <a:ext cx="914400" cy="914400"/>
          </a:xfrm>
          <a:prstGeom prst="rect">
            <a:avLst/>
          </a:prstGeom>
          <a:noFill/>
          <a:ln>
            <a:noFill/>
          </a:ln>
        </p:spPr>
        <p:txBody>
          <a:bodyPr/>
          <a:lstStyle/>
          <a:p>
            <a:endParaRPr lang="en-US"/>
          </a:p>
        </p:txBody>
      </p:sp>
      <p:sp>
        <p:nvSpPr>
          <p:cNvPr id="344" name="Google Shape;344;p23" descr="Fire with solid fill"/>
          <p:cNvSpPr/>
          <p:nvPr/>
        </p:nvSpPr>
        <p:spPr>
          <a:xfrm>
            <a:off x="679702" y="3407993"/>
            <a:ext cx="914400" cy="914400"/>
          </a:xfrm>
          <a:prstGeom prst="rect">
            <a:avLst/>
          </a:prstGeom>
          <a:noFill/>
          <a:ln>
            <a:noFill/>
          </a:ln>
        </p:spPr>
        <p:txBody>
          <a:bodyPr/>
          <a:lstStyle/>
          <a:p>
            <a:endParaRPr lang="en-US"/>
          </a:p>
        </p:txBody>
      </p:sp>
      <p:sp>
        <p:nvSpPr>
          <p:cNvPr id="345" name="Google Shape;345;p23" descr="Streetcar with solid fill"/>
          <p:cNvSpPr/>
          <p:nvPr/>
        </p:nvSpPr>
        <p:spPr>
          <a:xfrm>
            <a:off x="465825" y="5157744"/>
            <a:ext cx="914400" cy="914400"/>
          </a:xfrm>
          <a:prstGeom prst="rect">
            <a:avLst/>
          </a:prstGeom>
          <a:noFill/>
          <a:ln>
            <a:noFill/>
          </a:ln>
        </p:spPr>
        <p:txBody>
          <a:bodyPr/>
          <a:lstStyle/>
          <a:p>
            <a:endParaRPr lang="en-US"/>
          </a:p>
        </p:txBody>
      </p:sp>
      <p:sp>
        <p:nvSpPr>
          <p:cNvPr id="346" name="Google Shape;346;p23" descr="Fire with solid fill"/>
          <p:cNvSpPr/>
          <p:nvPr/>
        </p:nvSpPr>
        <p:spPr>
          <a:xfrm>
            <a:off x="716792" y="5420210"/>
            <a:ext cx="914400" cy="914400"/>
          </a:xfrm>
          <a:prstGeom prst="rect">
            <a:avLst/>
          </a:prstGeom>
          <a:noFill/>
          <a:ln>
            <a:noFill/>
          </a:ln>
        </p:spPr>
        <p:txBody>
          <a:bodyPr/>
          <a:lstStyle/>
          <a:p>
            <a:endParaRPr lang="en-US"/>
          </a:p>
        </p:txBody>
      </p:sp>
      <p:pic>
        <p:nvPicPr>
          <p:cNvPr id="3" name="Graphic 2" descr="Train Tracks with solid fill">
            <a:extLst>
              <a:ext uri="{FF2B5EF4-FFF2-40B4-BE49-F238E27FC236}">
                <a16:creationId xmlns:a16="http://schemas.microsoft.com/office/drawing/2014/main" id="{6F395F50-4205-28B9-7A88-9942ABD8849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8272" y="1341639"/>
            <a:ext cx="762000" cy="762000"/>
          </a:xfrm>
          <a:prstGeom prst="rect">
            <a:avLst/>
          </a:prstGeom>
          <a:effectLst>
            <a:innerShdw blurRad="63500" dist="50800" dir="16200000">
              <a:prstClr val="black">
                <a:alpha val="50000"/>
              </a:prstClr>
            </a:innerShdw>
          </a:effectLst>
        </p:spPr>
      </p:pic>
      <p:pic>
        <p:nvPicPr>
          <p:cNvPr id="5" name="Graphic 4" descr="Fire with solid fill">
            <a:extLst>
              <a:ext uri="{FF2B5EF4-FFF2-40B4-BE49-F238E27FC236}">
                <a16:creationId xmlns:a16="http://schemas.microsoft.com/office/drawing/2014/main" id="{73082BBD-A889-CBA4-C54D-1C390C4D162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42339" y="1529097"/>
            <a:ext cx="762000" cy="762000"/>
          </a:xfrm>
          <a:prstGeom prst="rect">
            <a:avLst/>
          </a:prstGeom>
          <a:effectLst>
            <a:innerShdw blurRad="63500" dist="50800" dir="16200000">
              <a:prstClr val="black">
                <a:alpha val="50000"/>
              </a:prstClr>
            </a:innerShdw>
          </a:effectLst>
        </p:spPr>
      </p:pic>
      <p:pic>
        <p:nvPicPr>
          <p:cNvPr id="7" name="Graphic 6" descr="Network diagram with solid fill">
            <a:extLst>
              <a:ext uri="{FF2B5EF4-FFF2-40B4-BE49-F238E27FC236}">
                <a16:creationId xmlns:a16="http://schemas.microsoft.com/office/drawing/2014/main" id="{0BBF3689-E6D2-46D4-776B-0FCAF8F74F5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84074" y="2608959"/>
            <a:ext cx="762000" cy="762000"/>
          </a:xfrm>
          <a:prstGeom prst="rect">
            <a:avLst/>
          </a:prstGeom>
          <a:effectLst>
            <a:innerShdw blurRad="63500" dist="50800" dir="16200000">
              <a:prstClr val="black">
                <a:alpha val="50000"/>
              </a:prstClr>
            </a:innerShdw>
          </a:effectLst>
        </p:spPr>
      </p:pic>
      <p:pic>
        <p:nvPicPr>
          <p:cNvPr id="9" name="Graphic 8" descr="Fire with solid fill">
            <a:extLst>
              <a:ext uri="{FF2B5EF4-FFF2-40B4-BE49-F238E27FC236}">
                <a16:creationId xmlns:a16="http://schemas.microsoft.com/office/drawing/2014/main" id="{AE792A86-0ED6-D7EF-AFA9-405F50FD4F7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35041" y="2871425"/>
            <a:ext cx="762000" cy="762000"/>
          </a:xfrm>
          <a:prstGeom prst="rect">
            <a:avLst/>
          </a:prstGeom>
          <a:effectLst/>
        </p:spPr>
      </p:pic>
      <p:pic>
        <p:nvPicPr>
          <p:cNvPr id="11" name="Graphic 10" descr="Streetcar with solid fill">
            <a:extLst>
              <a:ext uri="{FF2B5EF4-FFF2-40B4-BE49-F238E27FC236}">
                <a16:creationId xmlns:a16="http://schemas.microsoft.com/office/drawing/2014/main" id="{BCE55237-DC7D-59C0-E303-A8CE3D12DE6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09868" y="3907846"/>
            <a:ext cx="762000" cy="762000"/>
          </a:xfrm>
          <a:prstGeom prst="rect">
            <a:avLst/>
          </a:prstGeom>
          <a:effectLst>
            <a:innerShdw blurRad="63500" dist="50800" dir="16200000">
              <a:prstClr val="black">
                <a:alpha val="50000"/>
              </a:prstClr>
            </a:innerShdw>
          </a:effectLst>
        </p:spPr>
      </p:pic>
      <p:pic>
        <p:nvPicPr>
          <p:cNvPr id="13" name="Graphic 12" descr="Fire with solid fill">
            <a:extLst>
              <a:ext uri="{FF2B5EF4-FFF2-40B4-BE49-F238E27FC236}">
                <a16:creationId xmlns:a16="http://schemas.microsoft.com/office/drawing/2014/main" id="{A2495AC5-6129-34FE-E2C6-FBAC2C1173D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60835" y="4170312"/>
            <a:ext cx="762000" cy="762000"/>
          </a:xfrm>
          <a:prstGeom prst="rect">
            <a:avLst/>
          </a:prstGeom>
          <a:effectLst>
            <a:innerShdw blurRad="63500" dist="50800" dir="16200000">
              <a:prstClr val="black">
                <a:alpha val="50000"/>
              </a:prstClr>
            </a:inn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50"/>
        <p:cNvGrpSpPr/>
        <p:nvPr/>
      </p:nvGrpSpPr>
      <p:grpSpPr>
        <a:xfrm>
          <a:off x="0" y="0"/>
          <a:ext cx="0" cy="0"/>
          <a:chOff x="0" y="0"/>
          <a:chExt cx="0" cy="0"/>
        </a:xfrm>
      </p:grpSpPr>
      <p:sp>
        <p:nvSpPr>
          <p:cNvPr id="351" name="Google Shape;351;p24"/>
          <p:cNvSpPr txBox="1">
            <a:spLocks noGrp="1"/>
          </p:cNvSpPr>
          <p:nvPr>
            <p:ph type="title"/>
          </p:nvPr>
        </p:nvSpPr>
        <p:spPr>
          <a:xfrm>
            <a:off x="690879" y="365125"/>
            <a:ext cx="5142109"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400"/>
              <a:buFont typeface="Play"/>
              <a:buNone/>
            </a:pPr>
            <a:r>
              <a:rPr lang="en-US" sz="3200" dirty="0">
                <a:solidFill>
                  <a:srgbClr val="002060"/>
                </a:solidFill>
              </a:rPr>
              <a:t>Wildfire Risk to Urban Rail: Tracks and Rail Components</a:t>
            </a:r>
            <a:endParaRPr sz="3200" dirty="0">
              <a:solidFill>
                <a:srgbClr val="002060"/>
              </a:solidFill>
            </a:endParaRPr>
          </a:p>
        </p:txBody>
      </p:sp>
      <p:pic>
        <p:nvPicPr>
          <p:cNvPr id="352" name="Google Shape;352;p24"/>
          <p:cNvPicPr preferRelativeResize="0"/>
          <p:nvPr/>
        </p:nvPicPr>
        <p:blipFill rotWithShape="1">
          <a:blip r:embed="rId4">
            <a:alphaModFix/>
          </a:blip>
          <a:srcRect/>
          <a:stretch/>
        </p:blipFill>
        <p:spPr>
          <a:xfrm>
            <a:off x="6487579" y="1996744"/>
            <a:ext cx="5607601" cy="3745702"/>
          </a:xfrm>
          <a:prstGeom prst="rect">
            <a:avLst/>
          </a:prstGeom>
          <a:noFill/>
          <a:ln>
            <a:noFill/>
          </a:ln>
        </p:spPr>
      </p:pic>
      <p:grpSp>
        <p:nvGrpSpPr>
          <p:cNvPr id="353" name="Google Shape;353;p24"/>
          <p:cNvGrpSpPr/>
          <p:nvPr/>
        </p:nvGrpSpPr>
        <p:grpSpPr>
          <a:xfrm>
            <a:off x="58687" y="1792254"/>
            <a:ext cx="6037313" cy="4154683"/>
            <a:chOff x="1045343" y="1921"/>
            <a:chExt cx="6037313" cy="4548009"/>
          </a:xfrm>
        </p:grpSpPr>
        <p:sp>
          <p:nvSpPr>
            <p:cNvPr id="354" name="Google Shape;354;p24"/>
            <p:cNvSpPr/>
            <p:nvPr/>
          </p:nvSpPr>
          <p:spPr>
            <a:xfrm rot="10800000">
              <a:off x="1677536" y="1921"/>
              <a:ext cx="5405120" cy="1264384"/>
            </a:xfrm>
            <a:prstGeom prst="homePlate">
              <a:avLst>
                <a:gd name="adj" fmla="val 5000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4"/>
            <p:cNvSpPr txBox="1"/>
            <p:nvPr/>
          </p:nvSpPr>
          <p:spPr>
            <a:xfrm>
              <a:off x="1993632" y="1921"/>
              <a:ext cx="5089024" cy="1264384"/>
            </a:xfrm>
            <a:prstGeom prst="rect">
              <a:avLst/>
            </a:prstGeom>
            <a:noFill/>
            <a:ln>
              <a:noFill/>
            </a:ln>
          </p:spPr>
          <p:txBody>
            <a:bodyPr spcFirstLastPara="1" wrap="square" lIns="557550" tIns="99050" rIns="184900" bIns="99050" anchor="ctr" anchorCtr="0">
              <a:noAutofit/>
            </a:bodyPr>
            <a:lstStyle/>
            <a:p>
              <a:pPr marL="0" marR="0" lvl="0" indent="0" rtl="0">
                <a:lnSpc>
                  <a:spcPct val="90000"/>
                </a:lnSpc>
                <a:spcBef>
                  <a:spcPts val="0"/>
                </a:spcBef>
                <a:spcAft>
                  <a:spcPts val="0"/>
                </a:spcAft>
                <a:buClr>
                  <a:schemeClr val="dk1"/>
                </a:buClr>
                <a:buSzPts val="2600"/>
                <a:buFont typeface="Arial"/>
                <a:buNone/>
              </a:pPr>
              <a:r>
                <a:rPr lang="en-US" sz="2400" dirty="0">
                  <a:solidFill>
                    <a:schemeClr val="dk1"/>
                  </a:solidFill>
                  <a:latin typeface="Arial"/>
                  <a:ea typeface="Arial"/>
                  <a:cs typeface="Arial"/>
                  <a:sym typeface="Arial"/>
                </a:rPr>
                <a:t>Wooden construction of rail ties and bridges can increase likelihood of ignition</a:t>
              </a:r>
              <a:endParaRPr sz="1200" dirty="0"/>
            </a:p>
          </p:txBody>
        </p:sp>
        <p:sp>
          <p:nvSpPr>
            <p:cNvPr id="356" name="Google Shape;356;p24"/>
            <p:cNvSpPr/>
            <p:nvPr/>
          </p:nvSpPr>
          <p:spPr>
            <a:xfrm>
              <a:off x="1045343" y="1921"/>
              <a:ext cx="1264384" cy="1264384"/>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4"/>
            <p:cNvSpPr/>
            <p:nvPr/>
          </p:nvSpPr>
          <p:spPr>
            <a:xfrm rot="10800000">
              <a:off x="1677536" y="1643733"/>
              <a:ext cx="5405120" cy="1264384"/>
            </a:xfrm>
            <a:prstGeom prst="homePlate">
              <a:avLst>
                <a:gd name="adj" fmla="val 5000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4"/>
            <p:cNvSpPr txBox="1"/>
            <p:nvPr/>
          </p:nvSpPr>
          <p:spPr>
            <a:xfrm>
              <a:off x="1993632" y="1643733"/>
              <a:ext cx="5089024" cy="1264384"/>
            </a:xfrm>
            <a:prstGeom prst="rect">
              <a:avLst/>
            </a:prstGeom>
            <a:noFill/>
            <a:ln>
              <a:noFill/>
            </a:ln>
          </p:spPr>
          <p:txBody>
            <a:bodyPr spcFirstLastPara="1" wrap="square" lIns="557550" tIns="99050" rIns="184900" bIns="99050" anchor="ctr" anchorCtr="0">
              <a:noAutofit/>
            </a:bodyPr>
            <a:lstStyle/>
            <a:p>
              <a:pPr marL="0" marR="0" lvl="0" indent="0" rtl="0">
                <a:lnSpc>
                  <a:spcPct val="90000"/>
                </a:lnSpc>
                <a:spcBef>
                  <a:spcPts val="0"/>
                </a:spcBef>
                <a:spcAft>
                  <a:spcPts val="0"/>
                </a:spcAft>
                <a:buClr>
                  <a:schemeClr val="dk1"/>
                </a:buClr>
                <a:buSzPts val="2600"/>
                <a:buFont typeface="Arial"/>
                <a:buNone/>
              </a:pPr>
              <a:r>
                <a:rPr lang="en-US" sz="2400" dirty="0">
                  <a:solidFill>
                    <a:schemeClr val="dk1"/>
                  </a:solidFill>
                  <a:latin typeface="Arial"/>
                  <a:ea typeface="Arial"/>
                  <a:cs typeface="Arial"/>
                  <a:sym typeface="Arial"/>
                </a:rPr>
                <a:t>Extreme heat can cause rails to buckle and form “sun kinks”</a:t>
              </a:r>
              <a:endParaRPr sz="1200" dirty="0"/>
            </a:p>
          </p:txBody>
        </p:sp>
        <p:sp>
          <p:nvSpPr>
            <p:cNvPr id="359" name="Google Shape;359;p24"/>
            <p:cNvSpPr/>
            <p:nvPr/>
          </p:nvSpPr>
          <p:spPr>
            <a:xfrm>
              <a:off x="1045343" y="1643733"/>
              <a:ext cx="1264384" cy="1264384"/>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4"/>
            <p:cNvSpPr/>
            <p:nvPr/>
          </p:nvSpPr>
          <p:spPr>
            <a:xfrm rot="10800000">
              <a:off x="1677536" y="3285546"/>
              <a:ext cx="5405120" cy="1264384"/>
            </a:xfrm>
            <a:prstGeom prst="homePlate">
              <a:avLst>
                <a:gd name="adj" fmla="val 5000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4"/>
            <p:cNvSpPr txBox="1"/>
            <p:nvPr/>
          </p:nvSpPr>
          <p:spPr>
            <a:xfrm>
              <a:off x="1993632" y="3285546"/>
              <a:ext cx="5089024" cy="1264384"/>
            </a:xfrm>
            <a:prstGeom prst="rect">
              <a:avLst/>
            </a:prstGeom>
            <a:noFill/>
            <a:ln>
              <a:noFill/>
            </a:ln>
          </p:spPr>
          <p:txBody>
            <a:bodyPr spcFirstLastPara="1" wrap="square" lIns="557550" tIns="99050" rIns="184900" bIns="99050" anchor="ctr" anchorCtr="0">
              <a:noAutofit/>
            </a:bodyPr>
            <a:lstStyle/>
            <a:p>
              <a:pPr marL="0" marR="0" lvl="0" indent="0" rtl="0">
                <a:lnSpc>
                  <a:spcPct val="90000"/>
                </a:lnSpc>
                <a:spcBef>
                  <a:spcPts val="0"/>
                </a:spcBef>
                <a:spcAft>
                  <a:spcPts val="0"/>
                </a:spcAft>
                <a:buClr>
                  <a:schemeClr val="dk1"/>
                </a:buClr>
                <a:buSzPts val="2600"/>
                <a:buFont typeface="Arial"/>
                <a:buNone/>
              </a:pPr>
              <a:r>
                <a:rPr lang="en-US" sz="2400" dirty="0">
                  <a:solidFill>
                    <a:schemeClr val="dk1"/>
                  </a:solidFill>
                  <a:latin typeface="Arial"/>
                  <a:ea typeface="Arial"/>
                  <a:cs typeface="Arial"/>
                  <a:sym typeface="Arial"/>
                </a:rPr>
                <a:t>Potential damage to infrastructure with increased maintenance and costs</a:t>
              </a:r>
              <a:endParaRPr sz="1200" dirty="0"/>
            </a:p>
          </p:txBody>
        </p:sp>
        <p:sp>
          <p:nvSpPr>
            <p:cNvPr id="362" name="Google Shape;362;p24"/>
            <p:cNvSpPr/>
            <p:nvPr/>
          </p:nvSpPr>
          <p:spPr>
            <a:xfrm>
              <a:off x="1045343" y="3285546"/>
              <a:ext cx="1264384" cy="1264384"/>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Oval 13" descr="Train Tracks outline">
            <a:extLst>
              <a:ext uri="{FF2B5EF4-FFF2-40B4-BE49-F238E27FC236}">
                <a16:creationId xmlns:a16="http://schemas.microsoft.com/office/drawing/2014/main" id="{FDDA0991-0DE1-B0A3-228A-BBAE21E81419}"/>
              </a:ext>
            </a:extLst>
          </p:cNvPr>
          <p:cNvSpPr/>
          <p:nvPr/>
        </p:nvSpPr>
        <p:spPr>
          <a:xfrm>
            <a:off x="351557" y="1857886"/>
            <a:ext cx="1023771" cy="1023771"/>
          </a:xfrm>
          <a:prstGeom prst="ellipse">
            <a:avLst/>
          </a:prstGeom>
          <a:blipFill>
            <a:blip>
              <a:extLst>
                <a:ext uri="{96DAC541-7B7A-43D3-8B79-37D633B846F1}">
                  <asvg:svgBlip xmlns:asvg="http://schemas.microsoft.com/office/drawing/2016/SVG/main" r:embed="rId5"/>
                </a:ext>
              </a:extLst>
            </a:blip>
            <a:srcRect/>
            <a:stretch>
              <a:fillRect/>
            </a:stretch>
          </a:blipFill>
          <a:scene3d>
            <a:camera prst="orthographicFront"/>
            <a:lightRig rig="flat" dir="t"/>
          </a:scene3d>
          <a:sp3d z="127000" prstMaterial="plastic">
            <a:bevelT w="88900" h="88900"/>
            <a:bevelB w="88900" h="31750" prst="angle"/>
          </a:sp3d>
        </p:spPr>
        <p:style>
          <a:lnRef idx="0">
            <a:schemeClr val="lt1">
              <a:hueOff val="0"/>
              <a:satOff val="0"/>
              <a:lumOff val="0"/>
              <a:alphaOff val="0"/>
            </a:schemeClr>
          </a:lnRef>
          <a:fillRef idx="3">
            <a:scrgbClr r="0" g="0" b="0"/>
          </a:fillRef>
          <a:effectRef idx="2">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5" name="Oval 14" descr="Train outline">
            <a:extLst>
              <a:ext uri="{FF2B5EF4-FFF2-40B4-BE49-F238E27FC236}">
                <a16:creationId xmlns:a16="http://schemas.microsoft.com/office/drawing/2014/main" id="{1F07C288-11D2-1987-770A-7AC3377A3964}"/>
              </a:ext>
            </a:extLst>
          </p:cNvPr>
          <p:cNvSpPr/>
          <p:nvPr/>
        </p:nvSpPr>
        <p:spPr>
          <a:xfrm>
            <a:off x="231250" y="3355123"/>
            <a:ext cx="1264384" cy="1264384"/>
          </a:xfrm>
          <a:prstGeom prst="ellipse">
            <a:avLst/>
          </a:prstGeom>
          <a:blipFill>
            <a:blip>
              <a:extLst>
                <a:ext uri="{96DAC541-7B7A-43D3-8B79-37D633B846F1}">
                  <asvg:svgBlip xmlns:asvg="http://schemas.microsoft.com/office/drawing/2016/SVG/main" r:embed="rId6"/>
                </a:ext>
              </a:extLst>
            </a:blip>
            <a:srcRect/>
            <a:stretch>
              <a:fillRect/>
            </a:stretch>
          </a:blipFill>
          <a:scene3d>
            <a:camera prst="orthographicFront"/>
            <a:lightRig rig="flat" dir="t"/>
          </a:scene3d>
          <a:sp3d z="127000" prstMaterial="plastic">
            <a:bevelT w="88900" h="88900"/>
            <a:bevelB w="88900" h="31750" prst="angle"/>
          </a:sp3d>
        </p:spPr>
        <p:style>
          <a:lnRef idx="0">
            <a:schemeClr val="lt1">
              <a:hueOff val="0"/>
              <a:satOff val="0"/>
              <a:lumOff val="0"/>
              <a:alphaOff val="0"/>
            </a:schemeClr>
          </a:lnRef>
          <a:fillRef idx="3">
            <a:scrgbClr r="0" g="0" b="0"/>
          </a:fillRef>
          <a:effectRef idx="2">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6" name="Oval 15" descr="Dim (Smaller Sun) outline">
            <a:extLst>
              <a:ext uri="{FF2B5EF4-FFF2-40B4-BE49-F238E27FC236}">
                <a16:creationId xmlns:a16="http://schemas.microsoft.com/office/drawing/2014/main" id="{3913F0E0-CB29-E8EF-C9E5-13A104D5DE03}"/>
              </a:ext>
            </a:extLst>
          </p:cNvPr>
          <p:cNvSpPr/>
          <p:nvPr/>
        </p:nvSpPr>
        <p:spPr>
          <a:xfrm>
            <a:off x="130880" y="4619507"/>
            <a:ext cx="1583770" cy="1583770"/>
          </a:xfrm>
          <a:prstGeom prst="ellipse">
            <a:avLst/>
          </a:prstGeom>
          <a:blipFill>
            <a:blip>
              <a:extLst>
                <a:ext uri="{96DAC541-7B7A-43D3-8B79-37D633B846F1}">
                  <asvg:svgBlip xmlns:asvg="http://schemas.microsoft.com/office/drawing/2016/SVG/main" r:embed="rId7"/>
                </a:ext>
              </a:extLst>
            </a:blip>
            <a:srcRect/>
            <a:stretch>
              <a:fillRect/>
            </a:stretch>
          </a:blipFill>
          <a:scene3d>
            <a:camera prst="orthographicFront"/>
            <a:lightRig rig="flat" dir="t"/>
          </a:scene3d>
          <a:sp3d z="127000" prstMaterial="plastic">
            <a:bevelT w="88900" h="88900"/>
            <a:bevelB w="88900" h="31750" prst="angle"/>
          </a:sp3d>
        </p:spPr>
        <p:style>
          <a:lnRef idx="0">
            <a:schemeClr val="lt1">
              <a:hueOff val="0"/>
              <a:satOff val="0"/>
              <a:lumOff val="0"/>
              <a:alphaOff val="0"/>
            </a:schemeClr>
          </a:lnRef>
          <a:fillRef idx="3">
            <a:scrgbClr r="0" g="0" b="0"/>
          </a:fillRef>
          <a:effectRef idx="2">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66"/>
        <p:cNvGrpSpPr/>
        <p:nvPr/>
      </p:nvGrpSpPr>
      <p:grpSpPr>
        <a:xfrm>
          <a:off x="0" y="0"/>
          <a:ext cx="0" cy="0"/>
          <a:chOff x="0" y="0"/>
          <a:chExt cx="0" cy="0"/>
        </a:xfrm>
      </p:grpSpPr>
      <p:sp>
        <p:nvSpPr>
          <p:cNvPr id="367" name="Google Shape;367;p25"/>
          <p:cNvSpPr txBox="1">
            <a:spLocks noGrp="1"/>
          </p:cNvSpPr>
          <p:nvPr>
            <p:ph type="title"/>
          </p:nvPr>
        </p:nvSpPr>
        <p:spPr>
          <a:xfrm>
            <a:off x="838200" y="480218"/>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Play"/>
              <a:buNone/>
            </a:pPr>
            <a:r>
              <a:rPr lang="en-US" sz="3600" dirty="0">
                <a:solidFill>
                  <a:srgbClr val="002060"/>
                </a:solidFill>
              </a:rPr>
              <a:t>Wildfire Risk to Urban Rail: </a:t>
            </a:r>
            <a:br>
              <a:rPr lang="en-US" sz="3600" dirty="0">
                <a:solidFill>
                  <a:srgbClr val="002060"/>
                </a:solidFill>
              </a:rPr>
            </a:br>
            <a:r>
              <a:rPr lang="en-US" sz="3600" dirty="0">
                <a:solidFill>
                  <a:srgbClr val="002060"/>
                </a:solidFill>
              </a:rPr>
              <a:t>Electrical Systems and Electrified Rail</a:t>
            </a:r>
            <a:endParaRPr sz="3600" dirty="0">
              <a:solidFill>
                <a:srgbClr val="002060"/>
              </a:solidFill>
            </a:endParaRPr>
          </a:p>
        </p:txBody>
      </p:sp>
      <p:pic>
        <p:nvPicPr>
          <p:cNvPr id="368" name="Google Shape;368;p25"/>
          <p:cNvPicPr preferRelativeResize="0"/>
          <p:nvPr/>
        </p:nvPicPr>
        <p:blipFill rotWithShape="1">
          <a:blip r:embed="rId4">
            <a:alphaModFix/>
          </a:blip>
          <a:srcRect/>
          <a:stretch/>
        </p:blipFill>
        <p:spPr>
          <a:xfrm>
            <a:off x="5824099" y="2071308"/>
            <a:ext cx="5529701" cy="3686467"/>
          </a:xfrm>
          <a:prstGeom prst="rect">
            <a:avLst/>
          </a:prstGeom>
          <a:noFill/>
          <a:ln>
            <a:noFill/>
          </a:ln>
        </p:spPr>
      </p:pic>
      <p:grpSp>
        <p:nvGrpSpPr>
          <p:cNvPr id="369" name="Google Shape;369;p25"/>
          <p:cNvGrpSpPr/>
          <p:nvPr/>
        </p:nvGrpSpPr>
        <p:grpSpPr>
          <a:xfrm>
            <a:off x="1207821" y="1690688"/>
            <a:ext cx="4385370" cy="4336301"/>
            <a:chOff x="2069671" y="91163"/>
            <a:chExt cx="4051355" cy="4336301"/>
          </a:xfrm>
        </p:grpSpPr>
        <p:sp>
          <p:nvSpPr>
            <p:cNvPr id="370" name="Google Shape;370;p25"/>
            <p:cNvSpPr/>
            <p:nvPr/>
          </p:nvSpPr>
          <p:spPr>
            <a:xfrm>
              <a:off x="2231725" y="452747"/>
              <a:ext cx="3889301" cy="1215406"/>
            </a:xfrm>
            <a:prstGeom prst="rect">
              <a:avLst/>
            </a:prstGeom>
            <a:solidFill>
              <a:schemeClr val="lt1">
                <a:alpha val="40000"/>
              </a:schemeClr>
            </a:solidFill>
            <a:ln w="1270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5"/>
            <p:cNvSpPr txBox="1"/>
            <p:nvPr/>
          </p:nvSpPr>
          <p:spPr>
            <a:xfrm>
              <a:off x="2231725" y="457227"/>
              <a:ext cx="3889301" cy="1104915"/>
            </a:xfrm>
            <a:prstGeom prst="rect">
              <a:avLst/>
            </a:prstGeom>
            <a:noFill/>
            <a:ln>
              <a:noFill/>
            </a:ln>
          </p:spPr>
          <p:txBody>
            <a:bodyPr spcFirstLastPara="1" wrap="square" lIns="823225" tIns="83800" rIns="83800" bIns="83800" anchor="ctr" anchorCtr="0">
              <a:noAutofit/>
            </a:bodyPr>
            <a:lstStyle/>
            <a:p>
              <a:pPr marL="0" marR="0" lvl="0" indent="0" algn="l" rtl="0">
                <a:lnSpc>
                  <a:spcPct val="90000"/>
                </a:lnSpc>
                <a:spcBef>
                  <a:spcPts val="0"/>
                </a:spcBef>
                <a:spcAft>
                  <a:spcPts val="0"/>
                </a:spcAft>
                <a:buClr>
                  <a:schemeClr val="dk1"/>
                </a:buClr>
                <a:buSzPts val="2200"/>
                <a:buFont typeface="Arial"/>
                <a:buNone/>
              </a:pPr>
              <a:r>
                <a:rPr lang="en-US" sz="2200" b="0" cap="none" dirty="0">
                  <a:solidFill>
                    <a:schemeClr val="dk1"/>
                  </a:solidFill>
                  <a:latin typeface="Arial"/>
                  <a:ea typeface="Arial"/>
                  <a:cs typeface="Arial"/>
                  <a:sym typeface="Arial"/>
                </a:rPr>
                <a:t>Overhead wiring from electrified rail can increase risk of ignitions</a:t>
              </a:r>
              <a:endParaRPr dirty="0"/>
            </a:p>
          </p:txBody>
        </p:sp>
        <p:sp>
          <p:nvSpPr>
            <p:cNvPr id="372" name="Google Shape;372;p25"/>
            <p:cNvSpPr/>
            <p:nvPr/>
          </p:nvSpPr>
          <p:spPr>
            <a:xfrm>
              <a:off x="2069671" y="91163"/>
              <a:ext cx="850784" cy="127617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5"/>
            <p:cNvSpPr/>
            <p:nvPr/>
          </p:nvSpPr>
          <p:spPr>
            <a:xfrm>
              <a:off x="2231725" y="1796784"/>
              <a:ext cx="3889301" cy="1215406"/>
            </a:xfrm>
            <a:prstGeom prst="rect">
              <a:avLst/>
            </a:prstGeom>
            <a:solidFill>
              <a:schemeClr val="lt1">
                <a:alpha val="40000"/>
              </a:schemeClr>
            </a:solidFill>
            <a:ln w="1270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5"/>
            <p:cNvSpPr txBox="1"/>
            <p:nvPr/>
          </p:nvSpPr>
          <p:spPr>
            <a:xfrm>
              <a:off x="2231725" y="1796784"/>
              <a:ext cx="3889301" cy="1215406"/>
            </a:xfrm>
            <a:prstGeom prst="rect">
              <a:avLst/>
            </a:prstGeom>
            <a:noFill/>
            <a:ln>
              <a:noFill/>
            </a:ln>
          </p:spPr>
          <p:txBody>
            <a:bodyPr spcFirstLastPara="1" wrap="square" lIns="823225" tIns="83800" rIns="83800" bIns="83800" anchor="ctr" anchorCtr="0">
              <a:noAutofit/>
            </a:bodyPr>
            <a:lstStyle/>
            <a:p>
              <a:pPr marL="0" marR="0" lvl="0" indent="0" algn="l" rtl="0">
                <a:lnSpc>
                  <a:spcPct val="90000"/>
                </a:lnSpc>
                <a:spcBef>
                  <a:spcPts val="0"/>
                </a:spcBef>
                <a:spcAft>
                  <a:spcPts val="0"/>
                </a:spcAft>
                <a:buClr>
                  <a:schemeClr val="dk1"/>
                </a:buClr>
                <a:buSzPts val="2200"/>
                <a:buFont typeface="Arial"/>
                <a:buNone/>
              </a:pPr>
              <a:r>
                <a:rPr lang="en-US" sz="2200" b="0" cap="none" dirty="0">
                  <a:solidFill>
                    <a:schemeClr val="dk1"/>
                  </a:solidFill>
                  <a:latin typeface="Arial"/>
                  <a:ea typeface="Arial"/>
                  <a:cs typeface="Arial"/>
                  <a:sym typeface="Arial"/>
                </a:rPr>
                <a:t>Catenary sagging, pulley failures, switch and signal failures </a:t>
              </a:r>
              <a:endParaRPr dirty="0"/>
            </a:p>
          </p:txBody>
        </p:sp>
        <p:sp>
          <p:nvSpPr>
            <p:cNvPr id="375" name="Google Shape;375;p25"/>
            <p:cNvSpPr/>
            <p:nvPr/>
          </p:nvSpPr>
          <p:spPr>
            <a:xfrm>
              <a:off x="2069671" y="1621225"/>
              <a:ext cx="850784" cy="127617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5"/>
            <p:cNvSpPr/>
            <p:nvPr/>
          </p:nvSpPr>
          <p:spPr>
            <a:xfrm>
              <a:off x="2231725" y="3083427"/>
              <a:ext cx="3889301" cy="1215406"/>
            </a:xfrm>
            <a:prstGeom prst="rect">
              <a:avLst/>
            </a:prstGeom>
            <a:solidFill>
              <a:schemeClr val="lt1">
                <a:alpha val="40000"/>
              </a:schemeClr>
            </a:solidFill>
            <a:ln w="1270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5"/>
            <p:cNvSpPr txBox="1"/>
            <p:nvPr/>
          </p:nvSpPr>
          <p:spPr>
            <a:xfrm>
              <a:off x="2231725" y="3026033"/>
              <a:ext cx="3889301" cy="1215406"/>
            </a:xfrm>
            <a:prstGeom prst="rect">
              <a:avLst/>
            </a:prstGeom>
            <a:noFill/>
            <a:ln>
              <a:noFill/>
            </a:ln>
          </p:spPr>
          <p:txBody>
            <a:bodyPr spcFirstLastPara="1" wrap="square" lIns="823225" tIns="83800" rIns="83800" bIns="83800" anchor="ctr" anchorCtr="0">
              <a:noAutofit/>
            </a:bodyPr>
            <a:lstStyle/>
            <a:p>
              <a:pPr marR="0" lvl="0" algn="l" rtl="0">
                <a:lnSpc>
                  <a:spcPct val="90000"/>
                </a:lnSpc>
                <a:spcBef>
                  <a:spcPts val="0"/>
                </a:spcBef>
                <a:spcAft>
                  <a:spcPts val="0"/>
                </a:spcAft>
                <a:buClr>
                  <a:schemeClr val="dk1"/>
                </a:buClr>
                <a:buSzPts val="2200"/>
                <a:buFont typeface="Arial"/>
                <a:buNone/>
              </a:pPr>
              <a:r>
                <a:rPr lang="en-US" sz="2200" dirty="0">
                  <a:solidFill>
                    <a:schemeClr val="dk1"/>
                  </a:solidFill>
                  <a:latin typeface="Arial"/>
                  <a:ea typeface="Arial"/>
                  <a:cs typeface="Arial"/>
                  <a:sym typeface="Arial"/>
                </a:rPr>
                <a:t>Wildfire can melt catenary lines, burning sensitive equipment</a:t>
              </a:r>
              <a:endParaRPr sz="2200" b="0" cap="none" dirty="0">
                <a:solidFill>
                  <a:schemeClr val="dk1"/>
                </a:solidFill>
                <a:latin typeface="Arial"/>
                <a:ea typeface="Arial"/>
                <a:cs typeface="Arial"/>
                <a:sym typeface="Arial"/>
              </a:endParaRPr>
            </a:p>
          </p:txBody>
        </p:sp>
        <p:sp>
          <p:nvSpPr>
            <p:cNvPr id="378" name="Google Shape;378;p25"/>
            <p:cNvSpPr/>
            <p:nvPr/>
          </p:nvSpPr>
          <p:spPr>
            <a:xfrm>
              <a:off x="2069671" y="3151287"/>
              <a:ext cx="850784" cy="127617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a:extLst>
              <a:ext uri="{FF2B5EF4-FFF2-40B4-BE49-F238E27FC236}">
                <a16:creationId xmlns:a16="http://schemas.microsoft.com/office/drawing/2014/main" id="{0D3C60E8-D630-4172-B5BB-580D473512C8}"/>
              </a:ext>
            </a:extLst>
          </p:cNvPr>
          <p:cNvSpPr/>
          <p:nvPr/>
        </p:nvSpPr>
        <p:spPr>
          <a:xfrm>
            <a:off x="982540" y="1944878"/>
            <a:ext cx="850784" cy="1276177"/>
          </a:xfrm>
          <a:prstGeom prst="rect">
            <a:avLst/>
          </a:prstGeom>
          <a:blipFill>
            <a:blip>
              <a:extLst>
                <a:ext uri="{96DAC541-7B7A-43D3-8B79-37D633B846F1}">
                  <asvg:svgBlip xmlns:asvg="http://schemas.microsoft.com/office/drawing/2016/SVG/main" r:embed="rId5"/>
                </a:ext>
              </a:extLst>
            </a:blip>
            <a:srcRect/>
            <a:stretch>
              <a:fillRect l="-25000" r="-25000"/>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3" name="Rectangle 2" descr="Power with solid fill">
            <a:extLst>
              <a:ext uri="{FF2B5EF4-FFF2-40B4-BE49-F238E27FC236}">
                <a16:creationId xmlns:a16="http://schemas.microsoft.com/office/drawing/2014/main" id="{DB359AF7-EA0A-E8A5-4160-FB4187B5FA40}"/>
              </a:ext>
            </a:extLst>
          </p:cNvPr>
          <p:cNvSpPr/>
          <p:nvPr/>
        </p:nvSpPr>
        <p:spPr>
          <a:xfrm>
            <a:off x="1034533" y="3514169"/>
            <a:ext cx="697406" cy="1046110"/>
          </a:xfrm>
          <a:prstGeom prst="rect">
            <a:avLst/>
          </a:prstGeom>
          <a:blipFill>
            <a:blip>
              <a:extLst>
                <a:ext uri="{96DAC541-7B7A-43D3-8B79-37D633B846F1}">
                  <asvg:svgBlip xmlns:asvg="http://schemas.microsoft.com/office/drawing/2016/SVG/main" r:embed="rId6"/>
                </a:ext>
              </a:extLst>
            </a:blip>
            <a:srcRect/>
            <a:stretch>
              <a:fillRect l="-25000" r="-25000"/>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5" name="Rectangle 4" descr="Speaker phone with solid fill">
            <a:extLst>
              <a:ext uri="{FF2B5EF4-FFF2-40B4-BE49-F238E27FC236}">
                <a16:creationId xmlns:a16="http://schemas.microsoft.com/office/drawing/2014/main" id="{FCD33226-7DCE-826A-0E4B-60B0DC379650}"/>
              </a:ext>
            </a:extLst>
          </p:cNvPr>
          <p:cNvSpPr/>
          <p:nvPr/>
        </p:nvSpPr>
        <p:spPr>
          <a:xfrm>
            <a:off x="982540" y="4678139"/>
            <a:ext cx="850784" cy="1276177"/>
          </a:xfrm>
          <a:prstGeom prst="rect">
            <a:avLst/>
          </a:prstGeom>
          <a:blipFill>
            <a:blip>
              <a:extLst>
                <a:ext uri="{96DAC541-7B7A-43D3-8B79-37D633B846F1}">
                  <asvg:svgBlip xmlns:asvg="http://schemas.microsoft.com/office/drawing/2016/SVG/main" r:embed="rId7"/>
                </a:ext>
              </a:extLst>
            </a:blip>
            <a:srcRect/>
            <a:stretch>
              <a:fillRect l="-25000" r="-25000"/>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82"/>
        <p:cNvGrpSpPr/>
        <p:nvPr/>
      </p:nvGrpSpPr>
      <p:grpSpPr>
        <a:xfrm>
          <a:off x="0" y="0"/>
          <a:ext cx="0" cy="0"/>
          <a:chOff x="0" y="0"/>
          <a:chExt cx="0" cy="0"/>
        </a:xfrm>
      </p:grpSpPr>
      <p:sp>
        <p:nvSpPr>
          <p:cNvPr id="383" name="Google Shape;383;p26"/>
          <p:cNvSpPr txBox="1">
            <a:spLocks noGrp="1"/>
          </p:cNvSpPr>
          <p:nvPr>
            <p:ph type="title"/>
          </p:nvPr>
        </p:nvSpPr>
        <p:spPr>
          <a:xfrm>
            <a:off x="685800" y="33175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3600" dirty="0">
                <a:solidFill>
                  <a:srgbClr val="002060"/>
                </a:solidFill>
              </a:rPr>
              <a:t>Wildfire Risk to Rail: Indirect Effects of Wildfire</a:t>
            </a:r>
            <a:endParaRPr sz="3600" dirty="0">
              <a:solidFill>
                <a:srgbClr val="002060"/>
              </a:solidFill>
            </a:endParaRPr>
          </a:p>
        </p:txBody>
      </p:sp>
      <p:grpSp>
        <p:nvGrpSpPr>
          <p:cNvPr id="384" name="Google Shape;384;p26"/>
          <p:cNvGrpSpPr/>
          <p:nvPr/>
        </p:nvGrpSpPr>
        <p:grpSpPr>
          <a:xfrm>
            <a:off x="507114" y="1149995"/>
            <a:ext cx="10999086" cy="5174672"/>
            <a:chOff x="68753" y="894595"/>
            <a:chExt cx="10999086" cy="4905772"/>
          </a:xfrm>
        </p:grpSpPr>
        <p:sp>
          <p:nvSpPr>
            <p:cNvPr id="385" name="Google Shape;385;p26"/>
            <p:cNvSpPr/>
            <p:nvPr/>
          </p:nvSpPr>
          <p:spPr>
            <a:xfrm rot="-5400000">
              <a:off x="-1560122" y="2523470"/>
              <a:ext cx="3801014" cy="543264"/>
            </a:xfrm>
            <a:prstGeom prst="rect">
              <a:avLst/>
            </a:prstGeom>
            <a:noFill/>
            <a:ln w="12700" cap="flat" cmpd="sng">
              <a:solidFill>
                <a:schemeClr val="dk1">
                  <a:alpha val="0"/>
                </a:scheme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6"/>
            <p:cNvSpPr txBox="1"/>
            <p:nvPr/>
          </p:nvSpPr>
          <p:spPr>
            <a:xfrm rot="-5400000">
              <a:off x="-1560122" y="2523470"/>
              <a:ext cx="3801014" cy="543264"/>
            </a:xfrm>
            <a:prstGeom prst="rect">
              <a:avLst/>
            </a:prstGeom>
            <a:noFill/>
            <a:ln>
              <a:noFill/>
            </a:ln>
          </p:spPr>
          <p:txBody>
            <a:bodyPr spcFirstLastPara="1" wrap="square" lIns="0" tIns="0" rIns="479125" bIns="0" anchor="t" anchorCtr="0">
              <a:noAutofit/>
            </a:bodyPr>
            <a:lstStyle/>
            <a:p>
              <a:pPr marL="0" marR="0" lvl="0" indent="0" algn="r" rtl="0">
                <a:lnSpc>
                  <a:spcPct val="90000"/>
                </a:lnSpc>
                <a:spcBef>
                  <a:spcPts val="0"/>
                </a:spcBef>
                <a:spcAft>
                  <a:spcPts val="0"/>
                </a:spcAft>
                <a:buClr>
                  <a:schemeClr val="dk1"/>
                </a:buClr>
                <a:buSzPts val="3800"/>
                <a:buFont typeface="Arial"/>
                <a:buNone/>
              </a:pPr>
              <a:r>
                <a:rPr lang="en-US" sz="3800">
                  <a:solidFill>
                    <a:schemeClr val="dk1"/>
                  </a:solidFill>
                  <a:latin typeface="Arial"/>
                  <a:ea typeface="Arial"/>
                  <a:cs typeface="Arial"/>
                  <a:sym typeface="Arial"/>
                </a:rPr>
                <a:t> </a:t>
              </a:r>
              <a:endParaRPr/>
            </a:p>
          </p:txBody>
        </p:sp>
        <p:sp>
          <p:nvSpPr>
            <p:cNvPr id="388" name="Google Shape;388;p26"/>
            <p:cNvSpPr txBox="1"/>
            <p:nvPr/>
          </p:nvSpPr>
          <p:spPr>
            <a:xfrm>
              <a:off x="247439" y="1992722"/>
              <a:ext cx="3705990" cy="3643127"/>
            </a:xfrm>
            <a:prstGeom prst="rect">
              <a:avLst/>
            </a:prstGeom>
            <a:noFill/>
            <a:ln>
              <a:noFill/>
            </a:ln>
          </p:spPr>
          <p:txBody>
            <a:bodyPr spcFirstLastPara="1" wrap="square" lIns="170675" tIns="479125" rIns="170675" bIns="170675" anchor="t" anchorCtr="0">
              <a:noAutofit/>
            </a:bodyPr>
            <a:lstStyle/>
            <a:p>
              <a:pPr marL="228600" marR="0" lvl="1" indent="-228600" algn="l" rtl="0">
                <a:lnSpc>
                  <a:spcPct val="150000"/>
                </a:lnSpc>
                <a:spcBef>
                  <a:spcPts val="0"/>
                </a:spcBef>
                <a:spcAft>
                  <a:spcPts val="0"/>
                </a:spcAft>
                <a:buClr>
                  <a:schemeClr val="dk1"/>
                </a:buClr>
                <a:buSzPts val="2400"/>
                <a:buFont typeface="Arial"/>
                <a:buChar char="•"/>
              </a:pPr>
              <a:r>
                <a:rPr lang="en-US" sz="1800" b="0" i="0" u="none" strike="noStrike" cap="none" dirty="0">
                  <a:solidFill>
                    <a:schemeClr val="dk1"/>
                  </a:solidFill>
                  <a:latin typeface="Arial"/>
                  <a:ea typeface="Arial"/>
                  <a:cs typeface="Arial"/>
                  <a:sym typeface="Arial"/>
                </a:rPr>
                <a:t>Damage to cell towers, which can disrupt communications during and after a wildfire event </a:t>
              </a:r>
              <a:endParaRPr sz="1100" dirty="0"/>
            </a:p>
          </p:txBody>
        </p:sp>
        <p:sp>
          <p:nvSpPr>
            <p:cNvPr id="390" name="Google Shape;390;p26"/>
            <p:cNvSpPr/>
            <p:nvPr/>
          </p:nvSpPr>
          <p:spPr>
            <a:xfrm rot="-5400000">
              <a:off x="2404114" y="2523470"/>
              <a:ext cx="3801014" cy="543264"/>
            </a:xfrm>
            <a:prstGeom prst="rect">
              <a:avLst/>
            </a:prstGeom>
            <a:noFill/>
            <a:ln w="12700" cap="flat" cmpd="sng">
              <a:solidFill>
                <a:schemeClr val="dk1">
                  <a:alpha val="0"/>
                </a:scheme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6"/>
            <p:cNvSpPr txBox="1"/>
            <p:nvPr/>
          </p:nvSpPr>
          <p:spPr>
            <a:xfrm>
              <a:off x="4132116" y="1999353"/>
              <a:ext cx="3545657" cy="3471978"/>
            </a:xfrm>
            <a:prstGeom prst="rect">
              <a:avLst/>
            </a:prstGeom>
            <a:noFill/>
            <a:ln>
              <a:noFill/>
            </a:ln>
          </p:spPr>
          <p:txBody>
            <a:bodyPr spcFirstLastPara="1" wrap="square" lIns="170675" tIns="479125" rIns="170675" bIns="170675" anchor="t" anchorCtr="0">
              <a:noAutofit/>
            </a:bodyPr>
            <a:lstStyle/>
            <a:p>
              <a:pPr marL="228600" marR="0" lvl="1" indent="-228600" algn="l" rtl="0">
                <a:lnSpc>
                  <a:spcPct val="150000"/>
                </a:lnSpc>
                <a:spcBef>
                  <a:spcPts val="0"/>
                </a:spcBef>
                <a:spcAft>
                  <a:spcPts val="0"/>
                </a:spcAft>
                <a:buClr>
                  <a:schemeClr val="dk1"/>
                </a:buClr>
                <a:buSzPts val="2400"/>
                <a:buFont typeface="Arial"/>
                <a:buChar char="•"/>
              </a:pPr>
              <a:r>
                <a:rPr lang="en-US" sz="1800" b="0" i="0" u="none" strike="noStrike" cap="none" dirty="0">
                  <a:solidFill>
                    <a:schemeClr val="dk1"/>
                  </a:solidFill>
                  <a:latin typeface="Arial"/>
                  <a:ea typeface="Arial"/>
                  <a:cs typeface="Arial"/>
                  <a:sym typeface="Arial"/>
                </a:rPr>
                <a:t>Power outages; Red flag conditions may prompt energy utilities to implement Public Safety Power Shutoff (PSPS)</a:t>
              </a:r>
              <a:endParaRPr sz="1100" dirty="0"/>
            </a:p>
          </p:txBody>
        </p:sp>
        <p:sp>
          <p:nvSpPr>
            <p:cNvPr id="395" name="Google Shape;395;p26"/>
            <p:cNvSpPr/>
            <p:nvPr/>
          </p:nvSpPr>
          <p:spPr>
            <a:xfrm rot="-5400000">
              <a:off x="6368351" y="2523470"/>
              <a:ext cx="3801014" cy="543264"/>
            </a:xfrm>
            <a:prstGeom prst="rect">
              <a:avLst/>
            </a:prstGeom>
            <a:noFill/>
            <a:ln w="12700" cap="flat" cmpd="sng">
              <a:solidFill>
                <a:schemeClr val="dk1">
                  <a:alpha val="0"/>
                </a:scheme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6"/>
            <p:cNvSpPr txBox="1"/>
            <p:nvPr/>
          </p:nvSpPr>
          <p:spPr>
            <a:xfrm>
              <a:off x="7692427" y="1999353"/>
              <a:ext cx="3375412" cy="3801014"/>
            </a:xfrm>
            <a:prstGeom prst="rect">
              <a:avLst/>
            </a:prstGeom>
            <a:noFill/>
            <a:ln>
              <a:noFill/>
            </a:ln>
          </p:spPr>
          <p:txBody>
            <a:bodyPr spcFirstLastPara="1" wrap="square" lIns="142225" tIns="479125" rIns="142225" bIns="142225" anchor="t" anchorCtr="0">
              <a:noAutofit/>
            </a:bodyPr>
            <a:lstStyle/>
            <a:p>
              <a:pPr marL="228600" marR="0" lvl="1" indent="-228600" algn="l" rtl="0">
                <a:lnSpc>
                  <a:spcPct val="150000"/>
                </a:lnSpc>
                <a:spcBef>
                  <a:spcPts val="0"/>
                </a:spcBef>
                <a:spcAft>
                  <a:spcPts val="0"/>
                </a:spcAft>
                <a:buClr>
                  <a:schemeClr val="dk1"/>
                </a:buClr>
                <a:buSzPts val="2000"/>
                <a:buFont typeface="Arial"/>
                <a:buChar char="•"/>
              </a:pPr>
              <a:r>
                <a:rPr lang="en-US" sz="1800" b="0" i="0" u="none" strike="noStrike" cap="none" dirty="0">
                  <a:solidFill>
                    <a:schemeClr val="dk1"/>
                  </a:solidFill>
                  <a:latin typeface="Arial"/>
                  <a:ea typeface="Arial"/>
                  <a:cs typeface="Arial"/>
                  <a:sym typeface="Arial"/>
                </a:rPr>
                <a:t>Ashfall on light rail tracks may cause adhesion issues with vehicles on grade</a:t>
              </a:r>
              <a:endParaRPr sz="1800" b="0" i="0" u="none" strike="noStrike" cap="none" dirty="0">
                <a:solidFill>
                  <a:schemeClr val="dk1"/>
                </a:solidFill>
                <a:latin typeface="Arial"/>
                <a:ea typeface="Arial"/>
                <a:cs typeface="Arial"/>
                <a:sym typeface="Arial"/>
              </a:endParaRPr>
            </a:p>
            <a:p>
              <a:pPr marL="228600" marR="0" lvl="1" indent="-228600" algn="l" rtl="0">
                <a:lnSpc>
                  <a:spcPct val="150000"/>
                </a:lnSpc>
                <a:spcBef>
                  <a:spcPts val="300"/>
                </a:spcBef>
                <a:spcAft>
                  <a:spcPts val="0"/>
                </a:spcAft>
                <a:buClr>
                  <a:schemeClr val="dk1"/>
                </a:buClr>
                <a:buSzPts val="2000"/>
                <a:buFont typeface="Arial"/>
                <a:buChar char="•"/>
              </a:pPr>
              <a:r>
                <a:rPr lang="en-US" sz="1800" b="0" i="0" u="none" strike="noStrike" cap="none" dirty="0">
                  <a:solidFill>
                    <a:schemeClr val="dk1"/>
                  </a:solidFill>
                  <a:latin typeface="Arial"/>
                  <a:ea typeface="Arial"/>
                  <a:cs typeface="Arial"/>
                  <a:sym typeface="Arial"/>
                </a:rPr>
                <a:t>Ash could affect equipment performance and would require additional cleaning.</a:t>
              </a:r>
              <a:endParaRPr sz="1800" dirty="0"/>
            </a:p>
          </p:txBody>
        </p:sp>
      </p:grpSp>
      <p:sp>
        <p:nvSpPr>
          <p:cNvPr id="2" name="Rectangle 1" descr="Firefighter male with solid fill">
            <a:extLst>
              <a:ext uri="{FF2B5EF4-FFF2-40B4-BE49-F238E27FC236}">
                <a16:creationId xmlns:a16="http://schemas.microsoft.com/office/drawing/2014/main" id="{EDB1B9E3-CAA5-0274-1329-BEBF9D7E05D6}"/>
              </a:ext>
            </a:extLst>
          </p:cNvPr>
          <p:cNvSpPr/>
          <p:nvPr/>
        </p:nvSpPr>
        <p:spPr>
          <a:xfrm>
            <a:off x="749720" y="1657316"/>
            <a:ext cx="958690" cy="958690"/>
          </a:xfrm>
          <a:prstGeom prst="rect">
            <a:avLst/>
          </a:prstGeom>
          <a:blipFill>
            <a:blip>
              <a:extLst>
                <a:ext uri="{96DAC541-7B7A-43D3-8B79-37D633B846F1}">
                  <asvg:svgBlip xmlns:asvg="http://schemas.microsoft.com/office/drawing/2016/SVG/main" r:embed="rId4"/>
                </a:ext>
              </a:extLst>
            </a:blip>
            <a:srcRect/>
            <a:stretch>
              <a:fillRect/>
            </a:stretch>
          </a:blipFill>
          <a:ln>
            <a:solidFill>
              <a:schemeClr val="tx1"/>
            </a:solidFill>
          </a:ln>
          <a:effectLst>
            <a:innerShdw blurRad="63500" dist="50800" dir="16200000">
              <a:prstClr val="black">
                <a:alpha val="50000"/>
              </a:prstClr>
            </a:innerShdw>
          </a:effectLst>
          <a:scene3d>
            <a:camera prst="orthographicFront">
              <a:rot lat="0" lon="0" rev="0"/>
            </a:camera>
            <a:lightRig rig="contrasting" dir="t">
              <a:rot lat="0" lon="0" rev="1200000"/>
            </a:lightRig>
          </a:scene3d>
          <a:sp3d z="300000" contourW="19050" prstMaterial="metal">
            <a:bevelT w="88900" h="203200"/>
            <a:bevelB w="165100" h="254000"/>
          </a:sp3d>
        </p:spPr>
        <p:style>
          <a:lnRef idx="0">
            <a:scrgbClr r="0" g="0" b="0"/>
          </a:lnRef>
          <a:fillRef idx="1">
            <a:scrgbClr r="0" g="0" b="0"/>
          </a:fillRef>
          <a:effectRef idx="1">
            <a:scrgbClr r="0" g="0" b="0"/>
          </a:effectRef>
          <a:fontRef idx="minor">
            <a:schemeClr val="lt1">
              <a:hueOff val="0"/>
              <a:satOff val="0"/>
              <a:lumOff val="0"/>
              <a:alphaOff val="0"/>
            </a:schemeClr>
          </a:fontRef>
        </p:style>
        <p:txBody>
          <a:bodyPr/>
          <a:lstStyle/>
          <a:p>
            <a:endParaRPr lang="en-US"/>
          </a:p>
        </p:txBody>
      </p:sp>
      <p:sp>
        <p:nvSpPr>
          <p:cNvPr id="3" name="Rectangle 2" descr="Wrench with solid fill">
            <a:extLst>
              <a:ext uri="{FF2B5EF4-FFF2-40B4-BE49-F238E27FC236}">
                <a16:creationId xmlns:a16="http://schemas.microsoft.com/office/drawing/2014/main" id="{671BB035-AF8D-811A-3072-14B25BF5DBE9}"/>
              </a:ext>
            </a:extLst>
          </p:cNvPr>
          <p:cNvSpPr/>
          <p:nvPr/>
        </p:nvSpPr>
        <p:spPr>
          <a:xfrm>
            <a:off x="4696589" y="1657316"/>
            <a:ext cx="958690" cy="958690"/>
          </a:xfrm>
          <a:prstGeom prst="rect">
            <a:avLst/>
          </a:prstGeom>
          <a:blipFill>
            <a:blip>
              <a:extLst>
                <a:ext uri="{96DAC541-7B7A-43D3-8B79-37D633B846F1}">
                  <asvg:svgBlip xmlns:asvg="http://schemas.microsoft.com/office/drawing/2016/SVG/main" r:embed="rId5"/>
                </a:ext>
              </a:extLst>
            </a:blip>
            <a:srcRect/>
            <a:stretch>
              <a:fillRect/>
            </a:stretch>
          </a:blipFill>
          <a:ln>
            <a:solidFill>
              <a:schemeClr val="tx1"/>
            </a:solidFill>
          </a:ln>
          <a:effectLst/>
          <a:scene3d>
            <a:camera prst="orthographicFront">
              <a:rot lat="0" lon="0" rev="0"/>
            </a:camera>
            <a:lightRig rig="contrasting" dir="t">
              <a:rot lat="0" lon="0" rev="1200000"/>
            </a:lightRig>
          </a:scene3d>
          <a:sp3d z="300000" contourW="19050" prstMaterial="metal">
            <a:bevelT w="88900" h="203200"/>
            <a:bevelB w="165100" h="254000"/>
          </a:sp3d>
        </p:spPr>
        <p:style>
          <a:lnRef idx="0">
            <a:scrgbClr r="0" g="0" b="0"/>
          </a:lnRef>
          <a:fillRef idx="1">
            <a:scrgbClr r="0" g="0" b="0"/>
          </a:fillRef>
          <a:effectRef idx="1">
            <a:scrgbClr r="0" g="0" b="0"/>
          </a:effectRef>
          <a:fontRef idx="minor">
            <a:schemeClr val="lt1">
              <a:hueOff val="0"/>
              <a:satOff val="0"/>
              <a:lumOff val="0"/>
              <a:alphaOff val="0"/>
            </a:schemeClr>
          </a:fontRef>
        </p:style>
        <p:txBody>
          <a:bodyPr/>
          <a:lstStyle/>
          <a:p>
            <a:endParaRPr lang="en-US"/>
          </a:p>
        </p:txBody>
      </p:sp>
      <p:sp>
        <p:nvSpPr>
          <p:cNvPr id="4" name="Rectangle 3" descr="Fire Extinguisher with solid fill">
            <a:extLst>
              <a:ext uri="{FF2B5EF4-FFF2-40B4-BE49-F238E27FC236}">
                <a16:creationId xmlns:a16="http://schemas.microsoft.com/office/drawing/2014/main" id="{5319985C-BDE9-B9DD-3253-A4EA90CDCC84}"/>
              </a:ext>
            </a:extLst>
          </p:cNvPr>
          <p:cNvSpPr/>
          <p:nvPr/>
        </p:nvSpPr>
        <p:spPr>
          <a:xfrm>
            <a:off x="8116134" y="1657316"/>
            <a:ext cx="958690" cy="958690"/>
          </a:xfrm>
          <a:prstGeom prst="rect">
            <a:avLst/>
          </a:prstGeom>
          <a:blipFill>
            <a:blip>
              <a:extLst>
                <a:ext uri="{96DAC541-7B7A-43D3-8B79-37D633B846F1}">
                  <asvg:svgBlip xmlns:asvg="http://schemas.microsoft.com/office/drawing/2016/SVG/main" r:embed="rId6"/>
                </a:ext>
              </a:extLst>
            </a:blip>
            <a:srcRect/>
            <a:stretch>
              <a:fillRect/>
            </a:stretch>
          </a:blipFill>
          <a:ln>
            <a:solidFill>
              <a:schemeClr val="tx1"/>
            </a:solidFill>
          </a:ln>
          <a:effectLst/>
          <a:scene3d>
            <a:camera prst="orthographicFront">
              <a:rot lat="0" lon="0" rev="0"/>
            </a:camera>
            <a:lightRig rig="contrasting" dir="t">
              <a:rot lat="0" lon="0" rev="1200000"/>
            </a:lightRig>
          </a:scene3d>
          <a:sp3d z="300000" contourW="19050" prstMaterial="metal">
            <a:bevelT w="88900" h="203200"/>
            <a:bevelB w="165100" h="254000"/>
          </a:sp3d>
        </p:spPr>
        <p:style>
          <a:lnRef idx="0">
            <a:scrgbClr r="0" g="0" b="0"/>
          </a:lnRef>
          <a:fillRef idx="1">
            <a:scrgbClr r="0" g="0" b="0"/>
          </a:fillRef>
          <a:effectRef idx="1">
            <a:scrgbClr r="0" g="0" b="0"/>
          </a:effectRef>
          <a:fontRef idx="minor">
            <a:schemeClr val="lt1">
              <a:hueOff val="0"/>
              <a:satOff val="0"/>
              <a:lumOff val="0"/>
              <a:alphaOff val="0"/>
            </a:schemeClr>
          </a:fontRef>
        </p:style>
        <p:txBody>
          <a:bodyPr/>
          <a:lstStyle/>
          <a:p>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403"/>
        <p:cNvGrpSpPr/>
        <p:nvPr/>
      </p:nvGrpSpPr>
      <p:grpSpPr>
        <a:xfrm>
          <a:off x="0" y="0"/>
          <a:ext cx="0" cy="0"/>
          <a:chOff x="0" y="0"/>
          <a:chExt cx="0" cy="0"/>
        </a:xfrm>
      </p:grpSpPr>
      <p:sp>
        <p:nvSpPr>
          <p:cNvPr id="404" name="Google Shape;404;p27"/>
          <p:cNvSpPr txBox="1">
            <a:spLocks noGrp="1"/>
          </p:cNvSpPr>
          <p:nvPr>
            <p:ph type="title"/>
          </p:nvPr>
        </p:nvSpPr>
        <p:spPr>
          <a:xfrm>
            <a:off x="838200" y="267719"/>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Play"/>
              <a:buNone/>
            </a:pPr>
            <a:r>
              <a:rPr lang="en-US" sz="3600" dirty="0">
                <a:solidFill>
                  <a:srgbClr val="002060"/>
                </a:solidFill>
              </a:rPr>
              <a:t>Operational Impacts</a:t>
            </a:r>
            <a:endParaRPr sz="3600" dirty="0">
              <a:solidFill>
                <a:srgbClr val="002060"/>
              </a:solidFill>
            </a:endParaRPr>
          </a:p>
        </p:txBody>
      </p:sp>
      <p:sp>
        <p:nvSpPr>
          <p:cNvPr id="405" name="Google Shape;405;p27"/>
          <p:cNvSpPr txBox="1"/>
          <p:nvPr/>
        </p:nvSpPr>
        <p:spPr>
          <a:xfrm>
            <a:off x="2415396" y="1333067"/>
            <a:ext cx="9090804" cy="5159808"/>
          </a:xfrm>
          <a:prstGeom prst="rect">
            <a:avLst/>
          </a:prstGeom>
          <a:noFill/>
          <a:ln>
            <a:noFill/>
          </a:ln>
        </p:spPr>
        <p:txBody>
          <a:bodyPr spcFirstLastPara="1" wrap="square" lIns="91425" tIns="45700" rIns="91425" bIns="45700" anchor="t" anchorCtr="0">
            <a:normAutofit/>
          </a:bodyPr>
          <a:lstStyle/>
          <a:p>
            <a:pPr marL="514350" marR="0" lvl="0" indent="-514350" algn="l" rtl="0">
              <a:lnSpc>
                <a:spcPct val="150000"/>
              </a:lnSpc>
              <a:spcBef>
                <a:spcPts val="1000"/>
              </a:spcBef>
              <a:spcAft>
                <a:spcPts val="0"/>
              </a:spcAft>
              <a:buClr>
                <a:schemeClr val="dk1"/>
              </a:buClr>
              <a:buSzPct val="88452"/>
              <a:buFont typeface="Play"/>
              <a:buAutoNum type="arabicPeriod"/>
            </a:pPr>
            <a:r>
              <a:rPr lang="en-US" sz="2000" b="1" i="0" u="sng" strike="noStrike" cap="none" dirty="0">
                <a:solidFill>
                  <a:schemeClr val="dk1"/>
                </a:solidFill>
                <a:latin typeface="Arial"/>
                <a:ea typeface="Arial"/>
                <a:cs typeface="Arial"/>
                <a:sym typeface="Arial"/>
              </a:rPr>
              <a:t>Passenger and workforce health risks: </a:t>
            </a:r>
            <a:r>
              <a:rPr lang="en-US" sz="2000" b="0" i="0" u="none" strike="noStrike" cap="none" dirty="0">
                <a:solidFill>
                  <a:schemeClr val="dk1"/>
                </a:solidFill>
                <a:latin typeface="Arial"/>
                <a:ea typeface="Arial"/>
                <a:cs typeface="Arial"/>
                <a:sym typeface="Arial"/>
              </a:rPr>
              <a:t>respiratory issues, vulnerable populations</a:t>
            </a:r>
          </a:p>
          <a:p>
            <a:pPr marL="514350" marR="0" lvl="0" indent="-514350" algn="l" rtl="0">
              <a:lnSpc>
                <a:spcPct val="150000"/>
              </a:lnSpc>
              <a:spcBef>
                <a:spcPts val="1000"/>
              </a:spcBef>
              <a:spcAft>
                <a:spcPts val="0"/>
              </a:spcAft>
              <a:buClr>
                <a:schemeClr val="dk1"/>
              </a:buClr>
              <a:buSzPct val="88452"/>
              <a:buFont typeface="Play"/>
              <a:buAutoNum type="arabicPeriod"/>
            </a:pPr>
            <a:endParaRPr sz="2000" b="0" i="0" u="none" strike="noStrike" cap="none" dirty="0">
              <a:solidFill>
                <a:schemeClr val="dk1"/>
              </a:solidFill>
              <a:latin typeface="Arial"/>
              <a:ea typeface="Arial"/>
              <a:cs typeface="Arial"/>
              <a:sym typeface="Arial"/>
            </a:endParaRPr>
          </a:p>
          <a:p>
            <a:pPr marL="514350" marR="0" lvl="0" indent="-514350" algn="l" rtl="0">
              <a:lnSpc>
                <a:spcPct val="150000"/>
              </a:lnSpc>
              <a:spcBef>
                <a:spcPts val="1000"/>
              </a:spcBef>
              <a:spcAft>
                <a:spcPts val="0"/>
              </a:spcAft>
              <a:buClr>
                <a:schemeClr val="dk1"/>
              </a:buClr>
              <a:buSzPct val="88452"/>
              <a:buFont typeface="Play"/>
              <a:buAutoNum type="arabicPeriod"/>
            </a:pPr>
            <a:r>
              <a:rPr lang="en-US" sz="2000" b="1" i="0" u="sng" strike="noStrike" cap="none" dirty="0">
                <a:solidFill>
                  <a:schemeClr val="dk1"/>
                </a:solidFill>
                <a:latin typeface="Arial"/>
                <a:ea typeface="Arial"/>
                <a:cs typeface="Arial"/>
                <a:sym typeface="Arial"/>
              </a:rPr>
              <a:t>Operational challenges: </a:t>
            </a:r>
            <a:r>
              <a:rPr lang="en-US" sz="2000" b="0" i="0" u="none" strike="noStrike" cap="none" dirty="0">
                <a:solidFill>
                  <a:schemeClr val="dk1"/>
                </a:solidFill>
                <a:latin typeface="Arial"/>
                <a:ea typeface="Arial"/>
                <a:cs typeface="Arial"/>
                <a:sym typeface="Arial"/>
              </a:rPr>
              <a:t>reduced visibility for train operators, service disruptions due to forced re-routing, detours, cancellations </a:t>
            </a:r>
          </a:p>
          <a:p>
            <a:pPr marL="514350" marR="0" lvl="0" indent="-514350" algn="l" rtl="0">
              <a:lnSpc>
                <a:spcPct val="150000"/>
              </a:lnSpc>
              <a:spcBef>
                <a:spcPts val="1000"/>
              </a:spcBef>
              <a:spcAft>
                <a:spcPts val="0"/>
              </a:spcAft>
              <a:buClr>
                <a:schemeClr val="dk1"/>
              </a:buClr>
              <a:buSzPct val="88452"/>
              <a:buFont typeface="Play"/>
              <a:buAutoNum type="arabicPeriod"/>
            </a:pPr>
            <a:endParaRPr sz="2000" b="0" i="0" u="none" strike="noStrike" cap="none" dirty="0">
              <a:solidFill>
                <a:schemeClr val="dk1"/>
              </a:solidFill>
              <a:latin typeface="Arial"/>
              <a:ea typeface="Arial"/>
              <a:cs typeface="Arial"/>
              <a:sym typeface="Arial"/>
            </a:endParaRPr>
          </a:p>
          <a:p>
            <a:pPr marL="514350" marR="0" lvl="0" indent="-514350" algn="l" rtl="0">
              <a:lnSpc>
                <a:spcPct val="150000"/>
              </a:lnSpc>
              <a:spcBef>
                <a:spcPts val="1000"/>
              </a:spcBef>
              <a:spcAft>
                <a:spcPts val="0"/>
              </a:spcAft>
              <a:buClr>
                <a:schemeClr val="dk1"/>
              </a:buClr>
              <a:buSzPct val="88452"/>
              <a:buFont typeface="Play"/>
              <a:buAutoNum type="arabicPeriod"/>
            </a:pPr>
            <a:r>
              <a:rPr lang="en-US" sz="2000" b="1" i="0" u="sng" strike="noStrike" cap="none" dirty="0">
                <a:solidFill>
                  <a:schemeClr val="dk1"/>
                </a:solidFill>
                <a:latin typeface="Arial"/>
                <a:ea typeface="Arial"/>
                <a:cs typeface="Arial"/>
                <a:sym typeface="Arial"/>
              </a:rPr>
              <a:t>Crowd safety: </a:t>
            </a:r>
            <a:r>
              <a:rPr lang="en-US" sz="2000" b="0" i="0" u="none" strike="noStrike" cap="none" dirty="0">
                <a:solidFill>
                  <a:schemeClr val="dk1"/>
                </a:solidFill>
                <a:latin typeface="Arial"/>
                <a:ea typeface="Arial"/>
                <a:cs typeface="Arial"/>
                <a:sym typeface="Arial"/>
              </a:rPr>
              <a:t>diminished wayfinding, increased anxiety, and potential for crowding hazards during egress </a:t>
            </a:r>
            <a:endParaRPr sz="2000" dirty="0"/>
          </a:p>
        </p:txBody>
      </p:sp>
      <p:sp>
        <p:nvSpPr>
          <p:cNvPr id="406" name="Google Shape;406;p27" descr="N95 mask outline"/>
          <p:cNvSpPr/>
          <p:nvPr/>
        </p:nvSpPr>
        <p:spPr>
          <a:xfrm>
            <a:off x="838200" y="1259054"/>
            <a:ext cx="914400" cy="914400"/>
          </a:xfrm>
          <a:prstGeom prst="rect">
            <a:avLst/>
          </a:prstGeom>
          <a:noFill/>
          <a:ln>
            <a:noFill/>
          </a:ln>
        </p:spPr>
        <p:txBody>
          <a:bodyPr/>
          <a:lstStyle/>
          <a:p>
            <a:endParaRPr lang="en-US"/>
          </a:p>
        </p:txBody>
      </p:sp>
      <p:sp>
        <p:nvSpPr>
          <p:cNvPr id="407" name="Google Shape;407;p27" descr="Electrician male with solid fill"/>
          <p:cNvSpPr/>
          <p:nvPr/>
        </p:nvSpPr>
        <p:spPr>
          <a:xfrm>
            <a:off x="838200" y="3164789"/>
            <a:ext cx="914400" cy="914400"/>
          </a:xfrm>
          <a:prstGeom prst="rect">
            <a:avLst/>
          </a:prstGeom>
          <a:noFill/>
          <a:ln>
            <a:noFill/>
          </a:ln>
        </p:spPr>
        <p:txBody>
          <a:bodyPr/>
          <a:lstStyle/>
          <a:p>
            <a:endParaRPr lang="en-US"/>
          </a:p>
        </p:txBody>
      </p:sp>
      <p:sp>
        <p:nvSpPr>
          <p:cNvPr id="408" name="Google Shape;408;p27" descr="Group with solid fill"/>
          <p:cNvSpPr/>
          <p:nvPr/>
        </p:nvSpPr>
        <p:spPr>
          <a:xfrm>
            <a:off x="838200" y="5308007"/>
            <a:ext cx="914400" cy="914400"/>
          </a:xfrm>
          <a:prstGeom prst="rect">
            <a:avLst/>
          </a:prstGeom>
          <a:noFill/>
          <a:ln>
            <a:noFill/>
          </a:ln>
        </p:spPr>
        <p:txBody>
          <a:bodyPr/>
          <a:lstStyle/>
          <a:p>
            <a:endParaRPr lang="en-US"/>
          </a:p>
        </p:txBody>
      </p:sp>
      <p:pic>
        <p:nvPicPr>
          <p:cNvPr id="3" name="Graphic 2" descr="N95 mask outline">
            <a:extLst>
              <a:ext uri="{FF2B5EF4-FFF2-40B4-BE49-F238E27FC236}">
                <a16:creationId xmlns:a16="http://schemas.microsoft.com/office/drawing/2014/main" id="{B33BDF6A-971D-15D2-1F00-C579601D901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69598" y="1407380"/>
            <a:ext cx="914400" cy="914400"/>
          </a:xfrm>
          <a:prstGeom prst="rect">
            <a:avLst/>
          </a:prstGeom>
          <a:effectLst/>
        </p:spPr>
      </p:pic>
      <p:pic>
        <p:nvPicPr>
          <p:cNvPr id="5" name="Graphic 4" descr="Electrician male with solid fill">
            <a:extLst>
              <a:ext uri="{FF2B5EF4-FFF2-40B4-BE49-F238E27FC236}">
                <a16:creationId xmlns:a16="http://schemas.microsoft.com/office/drawing/2014/main" id="{DAA106EB-2751-FF91-62B2-403FD217CCE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45798" y="3093398"/>
            <a:ext cx="914400" cy="914400"/>
          </a:xfrm>
          <a:prstGeom prst="rect">
            <a:avLst/>
          </a:prstGeom>
          <a:effectLst>
            <a:innerShdw blurRad="63500" dist="50800" dir="16200000">
              <a:prstClr val="black">
                <a:alpha val="50000"/>
              </a:prstClr>
            </a:innerShdw>
          </a:effectLst>
        </p:spPr>
      </p:pic>
      <p:pic>
        <p:nvPicPr>
          <p:cNvPr id="7" name="Graphic 6" descr="Group with solid fill">
            <a:extLst>
              <a:ext uri="{FF2B5EF4-FFF2-40B4-BE49-F238E27FC236}">
                <a16:creationId xmlns:a16="http://schemas.microsoft.com/office/drawing/2014/main" id="{B3BABA26-CA22-DDF0-B68F-733B9A95940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61613" y="4762049"/>
            <a:ext cx="914400" cy="914400"/>
          </a:xfrm>
          <a:prstGeom prst="rect">
            <a:avLst/>
          </a:prstGeom>
          <a:effectLst>
            <a:innerShdw blurRad="63500" dist="50800" dir="16200000">
              <a:prstClr val="black">
                <a:alpha val="50000"/>
              </a:prstClr>
            </a:inn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412"/>
        <p:cNvGrpSpPr/>
        <p:nvPr/>
      </p:nvGrpSpPr>
      <p:grpSpPr>
        <a:xfrm>
          <a:off x="0" y="0"/>
          <a:ext cx="0" cy="0"/>
          <a:chOff x="0" y="0"/>
          <a:chExt cx="0" cy="0"/>
        </a:xfrm>
      </p:grpSpPr>
      <p:sp>
        <p:nvSpPr>
          <p:cNvPr id="413" name="Google Shape;413;p28"/>
          <p:cNvSpPr txBox="1">
            <a:spLocks noGrp="1"/>
          </p:cNvSpPr>
          <p:nvPr>
            <p:ph type="title"/>
          </p:nvPr>
        </p:nvSpPr>
        <p:spPr>
          <a:xfrm>
            <a:off x="685800" y="277510"/>
            <a:ext cx="108204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3000" dirty="0">
                <a:solidFill>
                  <a:srgbClr val="002060"/>
                </a:solidFill>
              </a:rPr>
              <a:t>Operational Impacts: Passenger and Workforce Health Risk</a:t>
            </a:r>
            <a:endParaRPr sz="3000" dirty="0">
              <a:solidFill>
                <a:srgbClr val="002060"/>
              </a:solidFill>
            </a:endParaRPr>
          </a:p>
        </p:txBody>
      </p:sp>
      <p:pic>
        <p:nvPicPr>
          <p:cNvPr id="414" name="Google Shape;414;p28"/>
          <p:cNvPicPr preferRelativeResize="0"/>
          <p:nvPr/>
        </p:nvPicPr>
        <p:blipFill rotWithShape="1">
          <a:blip r:embed="rId4">
            <a:alphaModFix/>
          </a:blip>
          <a:srcRect/>
          <a:stretch/>
        </p:blipFill>
        <p:spPr>
          <a:xfrm>
            <a:off x="6576012" y="1401001"/>
            <a:ext cx="4535583" cy="4454512"/>
          </a:xfrm>
          <a:prstGeom prst="rect">
            <a:avLst/>
          </a:prstGeom>
          <a:noFill/>
          <a:ln>
            <a:noFill/>
          </a:ln>
        </p:spPr>
      </p:pic>
      <p:grpSp>
        <p:nvGrpSpPr>
          <p:cNvPr id="415" name="Google Shape;415;p28"/>
          <p:cNvGrpSpPr/>
          <p:nvPr/>
        </p:nvGrpSpPr>
        <p:grpSpPr>
          <a:xfrm>
            <a:off x="225085" y="1227466"/>
            <a:ext cx="6189064" cy="4901089"/>
            <a:chOff x="1119104" y="2018"/>
            <a:chExt cx="5568729" cy="4901089"/>
          </a:xfrm>
        </p:grpSpPr>
        <p:sp>
          <p:nvSpPr>
            <p:cNvPr id="416" name="Google Shape;416;p28"/>
            <p:cNvSpPr/>
            <p:nvPr/>
          </p:nvSpPr>
          <p:spPr>
            <a:xfrm rot="10800000">
              <a:off x="2953977" y="204091"/>
              <a:ext cx="3733856" cy="1001137"/>
            </a:xfrm>
            <a:prstGeom prst="homePlate">
              <a:avLst>
                <a:gd name="adj" fmla="val 5000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8"/>
            <p:cNvSpPr txBox="1"/>
            <p:nvPr/>
          </p:nvSpPr>
          <p:spPr>
            <a:xfrm>
              <a:off x="3204261" y="204091"/>
              <a:ext cx="3483572" cy="1001137"/>
            </a:xfrm>
            <a:prstGeom prst="rect">
              <a:avLst/>
            </a:prstGeom>
            <a:noFill/>
            <a:ln>
              <a:noFill/>
            </a:ln>
          </p:spPr>
          <p:txBody>
            <a:bodyPr spcFirstLastPara="1" wrap="square" lIns="441450" tIns="76200" rIns="142225" bIns="76200" anchor="ctr" anchorCtr="0">
              <a:noAutofit/>
            </a:bodyPr>
            <a:lstStyle/>
            <a:p>
              <a:pPr marL="0" marR="0" lvl="0" indent="0" algn="r" rtl="0">
                <a:lnSpc>
                  <a:spcPct val="90000"/>
                </a:lnSpc>
                <a:spcBef>
                  <a:spcPts val="0"/>
                </a:spcBef>
                <a:spcAft>
                  <a:spcPts val="0"/>
                </a:spcAft>
                <a:buClr>
                  <a:schemeClr val="dk1"/>
                </a:buClr>
                <a:buSzPts val="2000"/>
                <a:buFont typeface="Arial"/>
                <a:buNone/>
              </a:pPr>
              <a:r>
                <a:rPr lang="en-US" sz="2000" dirty="0">
                  <a:solidFill>
                    <a:schemeClr val="dk1"/>
                  </a:solidFill>
                  <a:latin typeface="Arial"/>
                  <a:ea typeface="Arial"/>
                  <a:cs typeface="Arial"/>
                  <a:sym typeface="Arial"/>
                </a:rPr>
                <a:t>Smoke reduces air quality in transportation service area</a:t>
              </a:r>
              <a:endParaRPr dirty="0"/>
            </a:p>
          </p:txBody>
        </p:sp>
        <p:sp>
          <p:nvSpPr>
            <p:cNvPr id="418" name="Google Shape;418;p28"/>
            <p:cNvSpPr/>
            <p:nvPr/>
          </p:nvSpPr>
          <p:spPr>
            <a:xfrm>
              <a:off x="1528971" y="2018"/>
              <a:ext cx="1001137" cy="1001137"/>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8"/>
            <p:cNvSpPr/>
            <p:nvPr/>
          </p:nvSpPr>
          <p:spPr>
            <a:xfrm rot="10800000">
              <a:off x="2021918" y="1331746"/>
              <a:ext cx="4659429" cy="1001137"/>
            </a:xfrm>
            <a:prstGeom prst="homePlate">
              <a:avLst>
                <a:gd name="adj" fmla="val 5000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8"/>
            <p:cNvSpPr txBox="1"/>
            <p:nvPr/>
          </p:nvSpPr>
          <p:spPr>
            <a:xfrm>
              <a:off x="2272202" y="1331746"/>
              <a:ext cx="4409145" cy="1001137"/>
            </a:xfrm>
            <a:prstGeom prst="rect">
              <a:avLst/>
            </a:prstGeom>
            <a:noFill/>
            <a:ln>
              <a:noFill/>
            </a:ln>
          </p:spPr>
          <p:txBody>
            <a:bodyPr spcFirstLastPara="1" wrap="square" lIns="441450" tIns="76200" rIns="142225" bIns="76200" anchor="ctr" anchorCtr="0">
              <a:noAutofit/>
            </a:bodyPr>
            <a:lstStyle/>
            <a:p>
              <a:pPr marL="0" marR="0" lvl="0" indent="0" algn="r" rtl="0">
                <a:lnSpc>
                  <a:spcPct val="90000"/>
                </a:lnSpc>
                <a:spcBef>
                  <a:spcPts val="0"/>
                </a:spcBef>
                <a:spcAft>
                  <a:spcPts val="0"/>
                </a:spcAft>
                <a:buClr>
                  <a:schemeClr val="dk1"/>
                </a:buClr>
                <a:buSzPts val="2000"/>
                <a:buFont typeface="Arial"/>
                <a:buNone/>
              </a:pPr>
              <a:r>
                <a:rPr lang="en-US" sz="2000" dirty="0">
                  <a:solidFill>
                    <a:schemeClr val="dk1"/>
                  </a:solidFill>
                  <a:latin typeface="Arial"/>
                  <a:ea typeface="Arial"/>
                  <a:cs typeface="Arial"/>
                  <a:sym typeface="Arial"/>
                </a:rPr>
                <a:t>Unsafe working conditions outdoors during large fire events</a:t>
              </a:r>
              <a:endParaRPr dirty="0"/>
            </a:p>
          </p:txBody>
        </p:sp>
        <p:sp>
          <p:nvSpPr>
            <p:cNvPr id="421" name="Google Shape;421;p28"/>
            <p:cNvSpPr/>
            <p:nvPr/>
          </p:nvSpPr>
          <p:spPr>
            <a:xfrm>
              <a:off x="1297578" y="1302002"/>
              <a:ext cx="1001137" cy="1001137"/>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8"/>
            <p:cNvSpPr/>
            <p:nvPr/>
          </p:nvSpPr>
          <p:spPr>
            <a:xfrm rot="10800000">
              <a:off x="1577185" y="2459400"/>
              <a:ext cx="5083623" cy="1001137"/>
            </a:xfrm>
            <a:prstGeom prst="homePlate">
              <a:avLst>
                <a:gd name="adj" fmla="val 5000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8"/>
            <p:cNvSpPr txBox="1"/>
            <p:nvPr/>
          </p:nvSpPr>
          <p:spPr>
            <a:xfrm>
              <a:off x="1827469" y="2459400"/>
              <a:ext cx="4833339" cy="1001137"/>
            </a:xfrm>
            <a:prstGeom prst="rect">
              <a:avLst/>
            </a:prstGeom>
            <a:noFill/>
            <a:ln>
              <a:noFill/>
            </a:ln>
          </p:spPr>
          <p:txBody>
            <a:bodyPr spcFirstLastPara="1" wrap="square" lIns="441450" tIns="76200" rIns="142225" bIns="76200" anchor="ctr" anchorCtr="0">
              <a:noAutofit/>
            </a:bodyPr>
            <a:lstStyle/>
            <a:p>
              <a:pPr marL="0" marR="0" lvl="0" indent="0" algn="r" rtl="0">
                <a:lnSpc>
                  <a:spcPct val="90000"/>
                </a:lnSpc>
                <a:spcBef>
                  <a:spcPts val="0"/>
                </a:spcBef>
                <a:spcAft>
                  <a:spcPts val="0"/>
                </a:spcAft>
                <a:buClr>
                  <a:schemeClr val="dk1"/>
                </a:buClr>
                <a:buSzPts val="2000"/>
                <a:buFont typeface="Arial"/>
                <a:buNone/>
              </a:pPr>
              <a:r>
                <a:rPr lang="en-US" sz="2000" dirty="0">
                  <a:solidFill>
                    <a:schemeClr val="dk1"/>
                  </a:solidFill>
                  <a:latin typeface="Arial"/>
                  <a:ea typeface="Arial"/>
                  <a:cs typeface="Arial"/>
                  <a:sym typeface="Arial"/>
                </a:rPr>
                <a:t>Ventilation and air filtration may be inadequate during high AQI events</a:t>
              </a:r>
              <a:endParaRPr dirty="0"/>
            </a:p>
          </p:txBody>
        </p:sp>
        <p:sp>
          <p:nvSpPr>
            <p:cNvPr id="424" name="Google Shape;424;p28"/>
            <p:cNvSpPr/>
            <p:nvPr/>
          </p:nvSpPr>
          <p:spPr>
            <a:xfrm>
              <a:off x="1191529" y="2601986"/>
              <a:ext cx="1001137" cy="1001137"/>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8"/>
            <p:cNvSpPr/>
            <p:nvPr/>
          </p:nvSpPr>
          <p:spPr>
            <a:xfrm rot="10800000">
              <a:off x="1119104" y="3587053"/>
              <a:ext cx="5560517" cy="1001137"/>
            </a:xfrm>
            <a:prstGeom prst="homePlate">
              <a:avLst>
                <a:gd name="adj" fmla="val 5000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8"/>
            <p:cNvSpPr txBox="1"/>
            <p:nvPr/>
          </p:nvSpPr>
          <p:spPr>
            <a:xfrm>
              <a:off x="1369388" y="3587053"/>
              <a:ext cx="5310233" cy="1001137"/>
            </a:xfrm>
            <a:prstGeom prst="rect">
              <a:avLst/>
            </a:prstGeom>
            <a:noFill/>
            <a:ln>
              <a:noFill/>
            </a:ln>
          </p:spPr>
          <p:txBody>
            <a:bodyPr spcFirstLastPara="1" wrap="square" lIns="441450" tIns="76200" rIns="142225" bIns="76200" anchor="ctr" anchorCtr="0">
              <a:noAutofit/>
            </a:bodyPr>
            <a:lstStyle/>
            <a:p>
              <a:pPr marL="0" marR="0" lvl="0" indent="0" algn="r" rtl="0">
                <a:lnSpc>
                  <a:spcPct val="90000"/>
                </a:lnSpc>
                <a:spcBef>
                  <a:spcPts val="0"/>
                </a:spcBef>
                <a:spcAft>
                  <a:spcPts val="0"/>
                </a:spcAft>
                <a:buClr>
                  <a:schemeClr val="dk1"/>
                </a:buClr>
                <a:buSzPts val="2000"/>
                <a:buFont typeface="Arial"/>
                <a:buNone/>
              </a:pPr>
              <a:r>
                <a:rPr lang="en-US" sz="2000" dirty="0">
                  <a:solidFill>
                    <a:schemeClr val="dk1"/>
                  </a:solidFill>
                  <a:latin typeface="Arial"/>
                  <a:ea typeface="Arial"/>
                  <a:cs typeface="Arial"/>
                  <a:sym typeface="Arial"/>
                </a:rPr>
                <a:t>Vulnerable populations: accessibility needs, medically sensitive riders, non-local visitors unfamiliar with transit system</a:t>
              </a:r>
              <a:endParaRPr dirty="0"/>
            </a:p>
          </p:txBody>
        </p:sp>
        <p:sp>
          <p:nvSpPr>
            <p:cNvPr id="427" name="Google Shape;427;p28"/>
            <p:cNvSpPr/>
            <p:nvPr/>
          </p:nvSpPr>
          <p:spPr>
            <a:xfrm>
              <a:off x="1241145" y="3901970"/>
              <a:ext cx="325780" cy="1001137"/>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431"/>
        <p:cNvGrpSpPr/>
        <p:nvPr/>
      </p:nvGrpSpPr>
      <p:grpSpPr>
        <a:xfrm>
          <a:off x="0" y="0"/>
          <a:ext cx="0" cy="0"/>
          <a:chOff x="0" y="0"/>
          <a:chExt cx="0" cy="0"/>
        </a:xfrm>
      </p:grpSpPr>
      <p:sp>
        <p:nvSpPr>
          <p:cNvPr id="432" name="Google Shape;432;p29"/>
          <p:cNvSpPr txBox="1">
            <a:spLocks noGrp="1"/>
          </p:cNvSpPr>
          <p:nvPr>
            <p:ph type="title"/>
          </p:nvPr>
        </p:nvSpPr>
        <p:spPr>
          <a:xfrm>
            <a:off x="6227264" y="365125"/>
            <a:ext cx="5278936"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3600" dirty="0">
                <a:solidFill>
                  <a:srgbClr val="002060"/>
                </a:solidFill>
              </a:rPr>
              <a:t>Operational Impacts: Operational Challenges</a:t>
            </a:r>
            <a:endParaRPr sz="3600" dirty="0">
              <a:solidFill>
                <a:srgbClr val="002060"/>
              </a:solidFill>
            </a:endParaRPr>
          </a:p>
        </p:txBody>
      </p:sp>
      <p:pic>
        <p:nvPicPr>
          <p:cNvPr id="433" name="Google Shape;433;p29"/>
          <p:cNvPicPr preferRelativeResize="0"/>
          <p:nvPr/>
        </p:nvPicPr>
        <p:blipFill rotWithShape="1">
          <a:blip r:embed="rId4">
            <a:alphaModFix/>
          </a:blip>
          <a:srcRect/>
          <a:stretch/>
        </p:blipFill>
        <p:spPr>
          <a:xfrm>
            <a:off x="211102" y="1931692"/>
            <a:ext cx="5455508" cy="3637005"/>
          </a:xfrm>
          <a:prstGeom prst="rect">
            <a:avLst/>
          </a:prstGeom>
          <a:noFill/>
          <a:ln>
            <a:noFill/>
          </a:ln>
        </p:spPr>
      </p:pic>
      <p:grpSp>
        <p:nvGrpSpPr>
          <p:cNvPr id="434" name="Google Shape;434;p29"/>
          <p:cNvGrpSpPr/>
          <p:nvPr/>
        </p:nvGrpSpPr>
        <p:grpSpPr>
          <a:xfrm>
            <a:off x="6314032" y="1870898"/>
            <a:ext cx="5192168" cy="4052476"/>
            <a:chOff x="1" y="484"/>
            <a:chExt cx="6304958" cy="4524139"/>
          </a:xfrm>
        </p:grpSpPr>
        <p:sp>
          <p:nvSpPr>
            <p:cNvPr id="435" name="Google Shape;435;p29"/>
            <p:cNvSpPr/>
            <p:nvPr/>
          </p:nvSpPr>
          <p:spPr>
            <a:xfrm rot="5400000">
              <a:off x="-245588" y="246073"/>
              <a:ext cx="1637258" cy="1146080"/>
            </a:xfrm>
            <a:prstGeom prst="chevron">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9"/>
            <p:cNvSpPr/>
            <p:nvPr/>
          </p:nvSpPr>
          <p:spPr>
            <a:xfrm rot="5400000">
              <a:off x="3193411" y="-2046846"/>
              <a:ext cx="1064217" cy="5158879"/>
            </a:xfrm>
            <a:prstGeom prst="round2SameRect">
              <a:avLst>
                <a:gd name="adj1" fmla="val 16667"/>
                <a:gd name="adj2" fmla="val 0"/>
              </a:avLst>
            </a:prstGeom>
            <a:solidFill>
              <a:schemeClr val="lt1">
                <a:alpha val="90196"/>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9"/>
            <p:cNvSpPr txBox="1"/>
            <p:nvPr/>
          </p:nvSpPr>
          <p:spPr>
            <a:xfrm>
              <a:off x="1146081" y="52435"/>
              <a:ext cx="5106928" cy="960315"/>
            </a:xfrm>
            <a:prstGeom prst="rect">
              <a:avLst/>
            </a:prstGeom>
            <a:noFill/>
            <a:ln>
              <a:noFill/>
            </a:ln>
          </p:spPr>
          <p:txBody>
            <a:bodyPr spcFirstLastPara="1" wrap="square" lIns="163575" tIns="14600" rIns="14600" bIns="14600" anchor="ctr" anchorCtr="0">
              <a:noAutofit/>
            </a:bodyPr>
            <a:lstStyle/>
            <a:p>
              <a:pPr marL="228600" marR="0" lvl="1" indent="-228600" algn="l" rtl="0">
                <a:lnSpc>
                  <a:spcPct val="90000"/>
                </a:lnSpc>
                <a:spcBef>
                  <a:spcPts val="0"/>
                </a:spcBef>
                <a:spcAft>
                  <a:spcPts val="0"/>
                </a:spcAft>
                <a:buClr>
                  <a:schemeClr val="dk1"/>
                </a:buClr>
                <a:buSzPts val="2300"/>
                <a:buFont typeface="Arial"/>
                <a:buChar char="•"/>
              </a:pPr>
              <a:r>
                <a:rPr lang="en-US" sz="2000" b="0" i="0" u="none" strike="noStrike" cap="none" dirty="0">
                  <a:solidFill>
                    <a:schemeClr val="dk1"/>
                  </a:solidFill>
                  <a:latin typeface="Arial"/>
                  <a:ea typeface="Arial"/>
                  <a:cs typeface="Arial"/>
                  <a:sym typeface="Arial"/>
                </a:rPr>
                <a:t>Service disruptions caused by temporary shutdowns due to fire proximity or smoke advisories</a:t>
              </a:r>
              <a:endParaRPr sz="1200" dirty="0"/>
            </a:p>
          </p:txBody>
        </p:sp>
        <p:sp>
          <p:nvSpPr>
            <p:cNvPr id="439" name="Google Shape;439;p29"/>
            <p:cNvSpPr/>
            <p:nvPr/>
          </p:nvSpPr>
          <p:spPr>
            <a:xfrm rot="5400000">
              <a:off x="-245588" y="1689513"/>
              <a:ext cx="1637258" cy="1146080"/>
            </a:xfrm>
            <a:prstGeom prst="chevron">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9"/>
            <p:cNvSpPr txBox="1"/>
            <p:nvPr/>
          </p:nvSpPr>
          <p:spPr>
            <a:xfrm>
              <a:off x="1" y="2016964"/>
              <a:ext cx="1146080" cy="49117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3200"/>
                <a:buFont typeface="Arial"/>
                <a:buNone/>
              </a:pPr>
              <a:r>
                <a:rPr lang="en-US" sz="3200">
                  <a:solidFill>
                    <a:schemeClr val="lt1"/>
                  </a:solidFill>
                  <a:latin typeface="Arial"/>
                  <a:ea typeface="Arial"/>
                  <a:cs typeface="Arial"/>
                  <a:sym typeface="Arial"/>
                </a:rPr>
                <a:t> </a:t>
              </a:r>
              <a:endParaRPr/>
            </a:p>
          </p:txBody>
        </p:sp>
        <p:sp>
          <p:nvSpPr>
            <p:cNvPr id="441" name="Google Shape;441;p29"/>
            <p:cNvSpPr/>
            <p:nvPr/>
          </p:nvSpPr>
          <p:spPr>
            <a:xfrm rot="5400000">
              <a:off x="3193411" y="-603405"/>
              <a:ext cx="1064217" cy="5158879"/>
            </a:xfrm>
            <a:prstGeom prst="round2SameRect">
              <a:avLst>
                <a:gd name="adj1" fmla="val 16667"/>
                <a:gd name="adj2" fmla="val 0"/>
              </a:avLst>
            </a:prstGeom>
            <a:solidFill>
              <a:schemeClr val="lt1">
                <a:alpha val="90196"/>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9"/>
            <p:cNvSpPr txBox="1"/>
            <p:nvPr/>
          </p:nvSpPr>
          <p:spPr>
            <a:xfrm>
              <a:off x="1146081" y="1495876"/>
              <a:ext cx="5106928" cy="960315"/>
            </a:xfrm>
            <a:prstGeom prst="rect">
              <a:avLst/>
            </a:prstGeom>
            <a:noFill/>
            <a:ln>
              <a:noFill/>
            </a:ln>
          </p:spPr>
          <p:txBody>
            <a:bodyPr spcFirstLastPara="1" wrap="square" lIns="163575" tIns="14600" rIns="14600" bIns="14600" anchor="ctr" anchorCtr="0">
              <a:noAutofit/>
            </a:bodyPr>
            <a:lstStyle/>
            <a:p>
              <a:pPr marL="228600" marR="0" lvl="1" indent="-228600" algn="l" rtl="0">
                <a:lnSpc>
                  <a:spcPct val="90000"/>
                </a:lnSpc>
                <a:spcBef>
                  <a:spcPts val="0"/>
                </a:spcBef>
                <a:spcAft>
                  <a:spcPts val="0"/>
                </a:spcAft>
                <a:buClr>
                  <a:schemeClr val="dk1"/>
                </a:buClr>
                <a:buSzPts val="2300"/>
                <a:buFont typeface="Arial"/>
                <a:buChar char="•"/>
              </a:pPr>
              <a:r>
                <a:rPr lang="en-US" sz="2000" b="0" i="0" u="none" strike="noStrike" cap="none" dirty="0">
                  <a:solidFill>
                    <a:schemeClr val="dk1"/>
                  </a:solidFill>
                  <a:latin typeface="Arial"/>
                  <a:ea typeface="Arial"/>
                  <a:cs typeface="Arial"/>
                  <a:sym typeface="Arial"/>
                </a:rPr>
                <a:t>Visibility thresholds may trigger Dense Smoke Advisory and impact transit schedules</a:t>
              </a:r>
              <a:endParaRPr sz="1200" dirty="0"/>
            </a:p>
          </p:txBody>
        </p:sp>
        <p:sp>
          <p:nvSpPr>
            <p:cNvPr id="443" name="Google Shape;443;p29"/>
            <p:cNvSpPr/>
            <p:nvPr/>
          </p:nvSpPr>
          <p:spPr>
            <a:xfrm rot="5400000">
              <a:off x="-245588" y="3132954"/>
              <a:ext cx="1637258" cy="1146080"/>
            </a:xfrm>
            <a:prstGeom prst="chevron">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9"/>
            <p:cNvSpPr txBox="1"/>
            <p:nvPr/>
          </p:nvSpPr>
          <p:spPr>
            <a:xfrm>
              <a:off x="1" y="3460405"/>
              <a:ext cx="1146080" cy="49117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3200"/>
                <a:buFont typeface="Arial"/>
                <a:buNone/>
              </a:pPr>
              <a:r>
                <a:rPr lang="en-US" sz="3200">
                  <a:solidFill>
                    <a:schemeClr val="lt1"/>
                  </a:solidFill>
                  <a:latin typeface="Arial"/>
                  <a:ea typeface="Arial"/>
                  <a:cs typeface="Arial"/>
                  <a:sym typeface="Arial"/>
                </a:rPr>
                <a:t> </a:t>
              </a:r>
              <a:endParaRPr/>
            </a:p>
          </p:txBody>
        </p:sp>
        <p:sp>
          <p:nvSpPr>
            <p:cNvPr id="445" name="Google Shape;445;p29"/>
            <p:cNvSpPr/>
            <p:nvPr/>
          </p:nvSpPr>
          <p:spPr>
            <a:xfrm rot="5400000">
              <a:off x="3193411" y="840034"/>
              <a:ext cx="1064217" cy="5158879"/>
            </a:xfrm>
            <a:prstGeom prst="round2SameRect">
              <a:avLst>
                <a:gd name="adj1" fmla="val 16667"/>
                <a:gd name="adj2" fmla="val 0"/>
              </a:avLst>
            </a:prstGeom>
            <a:solidFill>
              <a:schemeClr val="lt1">
                <a:alpha val="90196"/>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9"/>
            <p:cNvSpPr txBox="1"/>
            <p:nvPr/>
          </p:nvSpPr>
          <p:spPr>
            <a:xfrm>
              <a:off x="1146081" y="2939316"/>
              <a:ext cx="5106928" cy="960315"/>
            </a:xfrm>
            <a:prstGeom prst="rect">
              <a:avLst/>
            </a:prstGeom>
            <a:noFill/>
            <a:ln>
              <a:noFill/>
            </a:ln>
          </p:spPr>
          <p:txBody>
            <a:bodyPr spcFirstLastPara="1" wrap="square" lIns="163575" tIns="14600" rIns="14600" bIns="14600" anchor="ctr" anchorCtr="0">
              <a:noAutofit/>
            </a:bodyPr>
            <a:lstStyle/>
            <a:p>
              <a:pPr marL="228600" marR="0" lvl="1" indent="-228600" algn="l" rtl="0">
                <a:lnSpc>
                  <a:spcPct val="90000"/>
                </a:lnSpc>
                <a:spcBef>
                  <a:spcPts val="0"/>
                </a:spcBef>
                <a:spcAft>
                  <a:spcPts val="0"/>
                </a:spcAft>
                <a:buClr>
                  <a:schemeClr val="dk1"/>
                </a:buClr>
                <a:buSzPts val="2300"/>
                <a:buFont typeface="Arial"/>
                <a:buChar char="•"/>
              </a:pPr>
              <a:r>
                <a:rPr lang="en-US" sz="2000" b="0" i="0" u="none" strike="noStrike" cap="none" dirty="0">
                  <a:solidFill>
                    <a:schemeClr val="dk1"/>
                  </a:solidFill>
                  <a:latin typeface="Arial"/>
                  <a:ea typeface="Arial"/>
                  <a:cs typeface="Arial"/>
                  <a:sym typeface="Arial"/>
                </a:rPr>
                <a:t>Speed restrictions, station closures</a:t>
              </a:r>
              <a:endParaRPr sz="1200" dirty="0"/>
            </a:p>
          </p:txBody>
        </p:sp>
      </p:grpSp>
      <p:sp>
        <p:nvSpPr>
          <p:cNvPr id="447" name="Google Shape;447;p29" descr="Warning with solid fill"/>
          <p:cNvSpPr/>
          <p:nvPr/>
        </p:nvSpPr>
        <p:spPr>
          <a:xfrm>
            <a:off x="537411" y="2086347"/>
            <a:ext cx="914400" cy="914400"/>
          </a:xfrm>
          <a:prstGeom prst="rect">
            <a:avLst/>
          </a:prstGeom>
          <a:noFill/>
          <a:ln>
            <a:noFill/>
          </a:ln>
        </p:spPr>
        <p:txBody>
          <a:bodyPr/>
          <a:lstStyle/>
          <a:p>
            <a:endParaRPr lang="en-US"/>
          </a:p>
        </p:txBody>
      </p:sp>
      <p:sp>
        <p:nvSpPr>
          <p:cNvPr id="448" name="Google Shape;448;p29" descr="Low Vision with solid fill"/>
          <p:cNvSpPr/>
          <p:nvPr/>
        </p:nvSpPr>
        <p:spPr>
          <a:xfrm>
            <a:off x="537411" y="3724853"/>
            <a:ext cx="914400" cy="914400"/>
          </a:xfrm>
          <a:prstGeom prst="rect">
            <a:avLst/>
          </a:prstGeom>
          <a:noFill/>
          <a:ln>
            <a:noFill/>
          </a:ln>
        </p:spPr>
        <p:txBody>
          <a:bodyPr/>
          <a:lstStyle/>
          <a:p>
            <a:endParaRPr lang="en-US"/>
          </a:p>
        </p:txBody>
      </p:sp>
      <p:sp>
        <p:nvSpPr>
          <p:cNvPr id="449" name="Google Shape;449;p29" descr="Slippery Road with solid fill"/>
          <p:cNvSpPr/>
          <p:nvPr/>
        </p:nvSpPr>
        <p:spPr>
          <a:xfrm>
            <a:off x="537411" y="4957954"/>
            <a:ext cx="914400" cy="914400"/>
          </a:xfrm>
          <a:prstGeom prst="rect">
            <a:avLst/>
          </a:prstGeom>
          <a:noFill/>
          <a:ln>
            <a:noFill/>
          </a:ln>
        </p:spPr>
        <p:txBody>
          <a:bodyPr/>
          <a:lstStyle/>
          <a:p>
            <a:endParaRPr lang="en-US"/>
          </a:p>
        </p:txBody>
      </p:sp>
      <p:pic>
        <p:nvPicPr>
          <p:cNvPr id="3" name="Graphic 2" descr="Warning with solid fill">
            <a:extLst>
              <a:ext uri="{FF2B5EF4-FFF2-40B4-BE49-F238E27FC236}">
                <a16:creationId xmlns:a16="http://schemas.microsoft.com/office/drawing/2014/main" id="{616296D5-4368-E5CA-4E5A-556D75CDCB7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04933" y="2237910"/>
            <a:ext cx="762000" cy="762000"/>
          </a:xfrm>
          <a:prstGeom prst="rect">
            <a:avLst/>
          </a:prstGeom>
          <a:effectLst>
            <a:innerShdw blurRad="63500" dist="50800" dir="18900000">
              <a:prstClr val="black">
                <a:alpha val="50000"/>
              </a:prstClr>
            </a:innerShdw>
          </a:effectLst>
        </p:spPr>
      </p:pic>
      <p:pic>
        <p:nvPicPr>
          <p:cNvPr id="5" name="Graphic 4" descr="Low Vision with solid fill">
            <a:extLst>
              <a:ext uri="{FF2B5EF4-FFF2-40B4-BE49-F238E27FC236}">
                <a16:creationId xmlns:a16="http://schemas.microsoft.com/office/drawing/2014/main" id="{C5D4C30E-9FC7-7292-03B8-4BD2E225FE8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04933" y="3612836"/>
            <a:ext cx="762000" cy="762000"/>
          </a:xfrm>
          <a:prstGeom prst="rect">
            <a:avLst/>
          </a:prstGeom>
          <a:effectLst/>
        </p:spPr>
      </p:pic>
      <p:pic>
        <p:nvPicPr>
          <p:cNvPr id="7" name="Graphic 6" descr="Slippery Road with solid fill">
            <a:extLst>
              <a:ext uri="{FF2B5EF4-FFF2-40B4-BE49-F238E27FC236}">
                <a16:creationId xmlns:a16="http://schemas.microsoft.com/office/drawing/2014/main" id="{4D57615B-BF4C-8233-814C-DFFB9A44DA8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404933" y="4809090"/>
            <a:ext cx="762000" cy="762000"/>
          </a:xfrm>
          <a:prstGeom prst="rect">
            <a:avLst/>
          </a:prstGeom>
          <a:effectLst>
            <a:innerShdw blurRad="63500" dist="50800" dir="16200000">
              <a:prstClr val="black">
                <a:alpha val="50000"/>
              </a:prstClr>
            </a:inn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6"/>
        <p:cNvGrpSpPr/>
        <p:nvPr/>
      </p:nvGrpSpPr>
      <p:grpSpPr>
        <a:xfrm>
          <a:off x="0" y="0"/>
          <a:ext cx="0" cy="0"/>
          <a:chOff x="0" y="0"/>
          <a:chExt cx="0" cy="0"/>
        </a:xfrm>
      </p:grpSpPr>
      <p:sp>
        <p:nvSpPr>
          <p:cNvPr id="107" name="Google Shape;107;p3"/>
          <p:cNvSpPr txBox="1">
            <a:spLocks noGrp="1"/>
          </p:cNvSpPr>
          <p:nvPr>
            <p:ph type="title"/>
          </p:nvPr>
        </p:nvSpPr>
        <p:spPr>
          <a:xfrm>
            <a:off x="684074" y="462264"/>
            <a:ext cx="10515600" cy="1092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Play"/>
              <a:buNone/>
            </a:pPr>
            <a:r>
              <a:rPr lang="en-US" sz="3600">
                <a:solidFill>
                  <a:srgbClr val="002060"/>
                </a:solidFill>
              </a:rPr>
              <a:t>Course Goals</a:t>
            </a:r>
            <a:endParaRPr sz="3600">
              <a:solidFill>
                <a:srgbClr val="002060"/>
              </a:solidFill>
            </a:endParaRPr>
          </a:p>
        </p:txBody>
      </p:sp>
      <p:sp>
        <p:nvSpPr>
          <p:cNvPr id="108" name="Google Shape;108;p3"/>
          <p:cNvSpPr txBox="1"/>
          <p:nvPr/>
        </p:nvSpPr>
        <p:spPr>
          <a:xfrm>
            <a:off x="1986455" y="1658143"/>
            <a:ext cx="8245366" cy="1605319"/>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1000"/>
              </a:spcBef>
              <a:spcAft>
                <a:spcPts val="0"/>
              </a:spcAft>
              <a:buClr>
                <a:schemeClr val="dk1"/>
              </a:buClr>
              <a:buSzPts val="1800"/>
              <a:buFont typeface="Arial"/>
              <a:buNone/>
            </a:pPr>
            <a:r>
              <a:rPr lang="en-US" sz="2400" b="0" i="0" u="none" strike="noStrike" cap="none">
                <a:solidFill>
                  <a:schemeClr val="dk1"/>
                </a:solidFill>
                <a:latin typeface="Arial"/>
                <a:ea typeface="Arial"/>
                <a:cs typeface="Arial"/>
                <a:sym typeface="Arial"/>
              </a:rPr>
              <a:t>Build a foundational understanding of how wildfire hazards affect rail systems infrastructure and operations and equip operators with tools and best practices for proactive </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risk management. </a:t>
            </a:r>
            <a:endParaRPr/>
          </a:p>
        </p:txBody>
      </p:sp>
      <p:sp>
        <p:nvSpPr>
          <p:cNvPr id="109" name="Google Shape;109;p3" descr="Check In with solid fill"/>
          <p:cNvSpPr/>
          <p:nvPr/>
        </p:nvSpPr>
        <p:spPr>
          <a:xfrm>
            <a:off x="7014960" y="4325029"/>
            <a:ext cx="1325564" cy="1325564"/>
          </a:xfrm>
          <a:prstGeom prst="rect">
            <a:avLst/>
          </a:prstGeom>
          <a:noFill/>
          <a:ln>
            <a:noFill/>
          </a:ln>
        </p:spPr>
        <p:txBody>
          <a:bodyPr/>
          <a:lstStyle/>
          <a:p>
            <a:endParaRPr lang="en-US"/>
          </a:p>
        </p:txBody>
      </p:sp>
      <p:sp>
        <p:nvSpPr>
          <p:cNvPr id="110" name="Google Shape;110;p3" descr="Sun with solid fill"/>
          <p:cNvSpPr/>
          <p:nvPr/>
        </p:nvSpPr>
        <p:spPr>
          <a:xfrm>
            <a:off x="2051583" y="4325030"/>
            <a:ext cx="1325563" cy="1325563"/>
          </a:xfrm>
          <a:prstGeom prst="rect">
            <a:avLst/>
          </a:prstGeom>
          <a:noFill/>
          <a:ln>
            <a:noFill/>
          </a:ln>
        </p:spPr>
        <p:txBody>
          <a:bodyPr/>
          <a:lstStyle/>
          <a:p>
            <a:endParaRPr lang="en-US"/>
          </a:p>
        </p:txBody>
      </p:sp>
      <p:sp>
        <p:nvSpPr>
          <p:cNvPr id="111" name="Google Shape;111;p3" descr="Rain with solid fill"/>
          <p:cNvSpPr/>
          <p:nvPr/>
        </p:nvSpPr>
        <p:spPr>
          <a:xfrm>
            <a:off x="9326899" y="4325028"/>
            <a:ext cx="1325565" cy="1325565"/>
          </a:xfrm>
          <a:prstGeom prst="rect">
            <a:avLst/>
          </a:prstGeom>
          <a:noFill/>
          <a:ln>
            <a:noFill/>
          </a:ln>
        </p:spPr>
        <p:txBody>
          <a:bodyPr/>
          <a:lstStyle/>
          <a:p>
            <a:endParaRPr lang="en-US"/>
          </a:p>
        </p:txBody>
      </p:sp>
      <p:sp>
        <p:nvSpPr>
          <p:cNvPr id="112" name="Google Shape;112;p3" descr="Car with solid fill"/>
          <p:cNvSpPr/>
          <p:nvPr/>
        </p:nvSpPr>
        <p:spPr>
          <a:xfrm>
            <a:off x="4703021" y="4325030"/>
            <a:ext cx="1325564" cy="1325564"/>
          </a:xfrm>
          <a:prstGeom prst="rect">
            <a:avLst/>
          </a:prstGeom>
          <a:noFill/>
          <a:ln>
            <a:noFill/>
          </a:ln>
        </p:spPr>
        <p:txBody>
          <a:bodyPr/>
          <a:lstStyle/>
          <a:p>
            <a:endParaRPr lang="en-US"/>
          </a:p>
        </p:txBody>
      </p:sp>
      <p:pic>
        <p:nvPicPr>
          <p:cNvPr id="2" name="Graphic 2" descr="Check In with solid fill">
            <a:extLst>
              <a:ext uri="{FF2B5EF4-FFF2-40B4-BE49-F238E27FC236}">
                <a16:creationId xmlns:a16="http://schemas.microsoft.com/office/drawing/2014/main" id="{C600079C-C173-8E2D-51E3-042BF441CC2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58937" y="4537075"/>
            <a:ext cx="1325564" cy="1325564"/>
          </a:xfrm>
          <a:prstGeom prst="rect">
            <a:avLst/>
          </a:prstGeom>
          <a:effectLst>
            <a:innerShdw blurRad="63500" dist="50800" dir="16200000">
              <a:prstClr val="black">
                <a:alpha val="50000"/>
              </a:prstClr>
            </a:innerShdw>
          </a:effectLst>
        </p:spPr>
      </p:pic>
      <p:pic>
        <p:nvPicPr>
          <p:cNvPr id="3" name="Graphic 3" descr="Sun with solid fill">
            <a:extLst>
              <a:ext uri="{FF2B5EF4-FFF2-40B4-BE49-F238E27FC236}">
                <a16:creationId xmlns:a16="http://schemas.microsoft.com/office/drawing/2014/main" id="{151C35BC-E062-6355-1526-94E531D24F3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795560" y="4537076"/>
            <a:ext cx="1325563" cy="1325563"/>
          </a:xfrm>
          <a:prstGeom prst="rect">
            <a:avLst/>
          </a:prstGeom>
          <a:effectLst>
            <a:innerShdw blurRad="63500" dist="50800" dir="16200000">
              <a:prstClr val="black">
                <a:alpha val="50000"/>
              </a:prstClr>
            </a:innerShdw>
          </a:effectLst>
        </p:spPr>
      </p:pic>
      <p:pic>
        <p:nvPicPr>
          <p:cNvPr id="4" name="Graphic 4" descr="Rain with solid fill">
            <a:extLst>
              <a:ext uri="{FF2B5EF4-FFF2-40B4-BE49-F238E27FC236}">
                <a16:creationId xmlns:a16="http://schemas.microsoft.com/office/drawing/2014/main" id="{03F93717-1D17-4EE5-832B-CCF582DE804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070876" y="4537074"/>
            <a:ext cx="1325565" cy="1325565"/>
          </a:xfrm>
          <a:prstGeom prst="rect">
            <a:avLst/>
          </a:prstGeom>
          <a:effectLst>
            <a:innerShdw blurRad="63500" dist="50800" dir="16200000">
              <a:prstClr val="black">
                <a:alpha val="50000"/>
              </a:prstClr>
            </a:innerShdw>
          </a:effectLst>
        </p:spPr>
      </p:pic>
      <p:pic>
        <p:nvPicPr>
          <p:cNvPr id="5" name="Graphic 5" descr="Car with solid fill">
            <a:extLst>
              <a:ext uri="{FF2B5EF4-FFF2-40B4-BE49-F238E27FC236}">
                <a16:creationId xmlns:a16="http://schemas.microsoft.com/office/drawing/2014/main" id="{6EDB88FB-6841-A586-201B-F21439969FD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446998" y="4537076"/>
            <a:ext cx="1325564" cy="1325564"/>
          </a:xfrm>
          <a:prstGeom prst="rect">
            <a:avLst/>
          </a:prstGeom>
          <a:effectLst>
            <a:innerShdw blurRad="63500" dist="50800" dir="18900000">
              <a:prstClr val="black">
                <a:alpha val="50000"/>
              </a:prstClr>
            </a:inn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453"/>
        <p:cNvGrpSpPr/>
        <p:nvPr/>
      </p:nvGrpSpPr>
      <p:grpSpPr>
        <a:xfrm>
          <a:off x="0" y="0"/>
          <a:ext cx="0" cy="0"/>
          <a:chOff x="0" y="0"/>
          <a:chExt cx="0" cy="0"/>
        </a:xfrm>
      </p:grpSpPr>
      <p:sp>
        <p:nvSpPr>
          <p:cNvPr id="454" name="Google Shape;454;p30"/>
          <p:cNvSpPr txBox="1">
            <a:spLocks noGrp="1"/>
          </p:cNvSpPr>
          <p:nvPr>
            <p:ph type="title"/>
          </p:nvPr>
        </p:nvSpPr>
        <p:spPr>
          <a:xfrm>
            <a:off x="685800" y="25833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3600" dirty="0">
                <a:solidFill>
                  <a:srgbClr val="002060"/>
                </a:solidFill>
              </a:rPr>
              <a:t>Operational Impacts: Crowd Safety</a:t>
            </a:r>
            <a:endParaRPr sz="3600" dirty="0">
              <a:solidFill>
                <a:srgbClr val="002060"/>
              </a:solidFill>
            </a:endParaRPr>
          </a:p>
        </p:txBody>
      </p:sp>
      <p:pic>
        <p:nvPicPr>
          <p:cNvPr id="455" name="Google Shape;455;p30"/>
          <p:cNvPicPr preferRelativeResize="0"/>
          <p:nvPr/>
        </p:nvPicPr>
        <p:blipFill rotWithShape="1">
          <a:blip r:embed="rId4">
            <a:alphaModFix/>
          </a:blip>
          <a:srcRect/>
          <a:stretch/>
        </p:blipFill>
        <p:spPr>
          <a:xfrm>
            <a:off x="6696858" y="2000497"/>
            <a:ext cx="4809342" cy="320622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pic>
      <p:grpSp>
        <p:nvGrpSpPr>
          <p:cNvPr id="456" name="Google Shape;456;p30"/>
          <p:cNvGrpSpPr/>
          <p:nvPr/>
        </p:nvGrpSpPr>
        <p:grpSpPr>
          <a:xfrm>
            <a:off x="685800" y="1752890"/>
            <a:ext cx="5772604" cy="3701442"/>
            <a:chOff x="298495" y="482403"/>
            <a:chExt cx="4178932" cy="3701442"/>
          </a:xfrm>
        </p:grpSpPr>
        <p:sp>
          <p:nvSpPr>
            <p:cNvPr id="458" name="Google Shape;458;p30"/>
            <p:cNvSpPr/>
            <p:nvPr/>
          </p:nvSpPr>
          <p:spPr>
            <a:xfrm>
              <a:off x="298495" y="482403"/>
              <a:ext cx="4178932" cy="1121760"/>
            </a:xfrm>
            <a:prstGeom prst="roundRect">
              <a:avLst>
                <a:gd name="adj" fmla="val 16667"/>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0"/>
            <p:cNvSpPr txBox="1"/>
            <p:nvPr/>
          </p:nvSpPr>
          <p:spPr>
            <a:xfrm>
              <a:off x="353255" y="537163"/>
              <a:ext cx="4069412" cy="1012240"/>
            </a:xfrm>
            <a:prstGeom prst="rect">
              <a:avLst/>
            </a:prstGeom>
            <a:noFill/>
            <a:ln>
              <a:noFill/>
            </a:ln>
          </p:spPr>
          <p:txBody>
            <a:bodyPr spcFirstLastPara="1" wrap="square" lIns="157950" tIns="0" rIns="157950" bIns="0" anchor="ctr" anchorCtr="0">
              <a:noAutofit/>
            </a:bodyPr>
            <a:lstStyle/>
            <a:p>
              <a:pPr marL="0" marR="0" lvl="0" indent="0" algn="l" rtl="0">
                <a:lnSpc>
                  <a:spcPct val="90000"/>
                </a:lnSpc>
                <a:spcBef>
                  <a:spcPts val="0"/>
                </a:spcBef>
                <a:spcAft>
                  <a:spcPts val="0"/>
                </a:spcAft>
                <a:buClr>
                  <a:schemeClr val="dk1"/>
                </a:buClr>
                <a:buSzPts val="1800"/>
                <a:buFont typeface="Arial"/>
                <a:buNone/>
              </a:pPr>
              <a:r>
                <a:rPr lang="en-US" sz="1800" dirty="0">
                  <a:solidFill>
                    <a:schemeClr val="dk1"/>
                  </a:solidFill>
                  <a:latin typeface="Arial"/>
                  <a:ea typeface="Arial"/>
                  <a:cs typeface="Arial"/>
                  <a:sym typeface="Arial"/>
                </a:rPr>
                <a:t>Event day consequences include platform crowding, queuing, elevated risk for crowd management incidents during constrained egress</a:t>
              </a:r>
              <a:endParaRPr dirty="0"/>
            </a:p>
          </p:txBody>
        </p:sp>
        <p:sp>
          <p:nvSpPr>
            <p:cNvPr id="461" name="Google Shape;461;p30"/>
            <p:cNvSpPr/>
            <p:nvPr/>
          </p:nvSpPr>
          <p:spPr>
            <a:xfrm>
              <a:off x="298495" y="1772244"/>
              <a:ext cx="4178932" cy="1121760"/>
            </a:xfrm>
            <a:prstGeom prst="roundRect">
              <a:avLst>
                <a:gd name="adj" fmla="val 16667"/>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0"/>
            <p:cNvSpPr txBox="1"/>
            <p:nvPr/>
          </p:nvSpPr>
          <p:spPr>
            <a:xfrm>
              <a:off x="353255" y="1827004"/>
              <a:ext cx="4069412" cy="1012240"/>
            </a:xfrm>
            <a:prstGeom prst="rect">
              <a:avLst/>
            </a:prstGeom>
            <a:noFill/>
            <a:ln>
              <a:noFill/>
            </a:ln>
          </p:spPr>
          <p:txBody>
            <a:bodyPr spcFirstLastPara="1" wrap="square" lIns="157950" tIns="0" rIns="157950" bIns="0" anchor="ctr" anchorCtr="0">
              <a:noAutofit/>
            </a:bodyPr>
            <a:lstStyle/>
            <a:p>
              <a:pPr marL="0" marR="0" lvl="0" indent="0" algn="l" rtl="0">
                <a:lnSpc>
                  <a:spcPct val="90000"/>
                </a:lnSpc>
                <a:spcBef>
                  <a:spcPts val="0"/>
                </a:spcBef>
                <a:spcAft>
                  <a:spcPts val="0"/>
                </a:spcAft>
                <a:buClr>
                  <a:schemeClr val="dk1"/>
                </a:buClr>
                <a:buSzPts val="1800"/>
                <a:buFont typeface="Arial"/>
                <a:buNone/>
              </a:pPr>
              <a:r>
                <a:rPr lang="en-US" sz="1800">
                  <a:solidFill>
                    <a:schemeClr val="dk1"/>
                  </a:solidFill>
                  <a:latin typeface="Arial"/>
                  <a:ea typeface="Arial"/>
                  <a:cs typeface="Arial"/>
                  <a:sym typeface="Arial"/>
                </a:rPr>
                <a:t>Evacuation challenges in crowded urban stations</a:t>
              </a:r>
              <a:endParaRPr/>
            </a:p>
          </p:txBody>
        </p:sp>
        <p:sp>
          <p:nvSpPr>
            <p:cNvPr id="464" name="Google Shape;464;p30"/>
            <p:cNvSpPr/>
            <p:nvPr/>
          </p:nvSpPr>
          <p:spPr>
            <a:xfrm>
              <a:off x="298495" y="3062085"/>
              <a:ext cx="4178932" cy="1121760"/>
            </a:xfrm>
            <a:prstGeom prst="roundRect">
              <a:avLst>
                <a:gd name="adj" fmla="val 16667"/>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0"/>
            <p:cNvSpPr txBox="1"/>
            <p:nvPr/>
          </p:nvSpPr>
          <p:spPr>
            <a:xfrm>
              <a:off x="353255" y="3116845"/>
              <a:ext cx="4069412" cy="1012240"/>
            </a:xfrm>
            <a:prstGeom prst="rect">
              <a:avLst/>
            </a:prstGeom>
            <a:noFill/>
            <a:ln>
              <a:noFill/>
            </a:ln>
          </p:spPr>
          <p:txBody>
            <a:bodyPr spcFirstLastPara="1" wrap="square" lIns="157950" tIns="0" rIns="157950" bIns="0" anchor="ctr" anchorCtr="0">
              <a:noAutofit/>
            </a:bodyPr>
            <a:lstStyle/>
            <a:p>
              <a:pPr marL="0" marR="0" lvl="0" indent="0" algn="l" rtl="0">
                <a:lnSpc>
                  <a:spcPct val="90000"/>
                </a:lnSpc>
                <a:spcBef>
                  <a:spcPts val="0"/>
                </a:spcBef>
                <a:spcAft>
                  <a:spcPts val="0"/>
                </a:spcAft>
                <a:buClr>
                  <a:schemeClr val="dk1"/>
                </a:buClr>
                <a:buSzPts val="1800"/>
                <a:buFont typeface="Arial"/>
                <a:buNone/>
              </a:pPr>
              <a:r>
                <a:rPr lang="en-US" sz="1800" dirty="0">
                  <a:solidFill>
                    <a:schemeClr val="dk1"/>
                  </a:solidFill>
                  <a:latin typeface="Arial"/>
                  <a:ea typeface="Arial"/>
                  <a:cs typeface="Arial"/>
                  <a:sym typeface="Arial"/>
                </a:rPr>
                <a:t>Coordination challenges with alternative transportation providers: buses, shuttles, rideshare, pedestrian routes</a:t>
              </a:r>
              <a:endParaRPr dirty="0"/>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469"/>
        <p:cNvGrpSpPr/>
        <p:nvPr/>
      </p:nvGrpSpPr>
      <p:grpSpPr>
        <a:xfrm>
          <a:off x="0" y="0"/>
          <a:ext cx="0" cy="0"/>
          <a:chOff x="0" y="0"/>
          <a:chExt cx="0" cy="0"/>
        </a:xfrm>
      </p:grpSpPr>
      <p:sp>
        <p:nvSpPr>
          <p:cNvPr id="470" name="Google Shape;470;p31"/>
          <p:cNvSpPr txBox="1">
            <a:spLocks noGrp="1"/>
          </p:cNvSpPr>
          <p:nvPr>
            <p:ph type="title"/>
          </p:nvPr>
        </p:nvSpPr>
        <p:spPr>
          <a:xfrm>
            <a:off x="631292" y="32146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3600" dirty="0">
                <a:solidFill>
                  <a:srgbClr val="002060"/>
                </a:solidFill>
              </a:rPr>
              <a:t>Module #2: Breakout</a:t>
            </a:r>
            <a:endParaRPr sz="3600" dirty="0">
              <a:solidFill>
                <a:srgbClr val="002060"/>
              </a:solidFill>
            </a:endParaRPr>
          </a:p>
        </p:txBody>
      </p:sp>
      <p:grpSp>
        <p:nvGrpSpPr>
          <p:cNvPr id="471" name="Google Shape;471;p31"/>
          <p:cNvGrpSpPr/>
          <p:nvPr/>
        </p:nvGrpSpPr>
        <p:grpSpPr>
          <a:xfrm>
            <a:off x="6384340" y="1187355"/>
            <a:ext cx="5121860" cy="4772931"/>
            <a:chOff x="-52854" y="0"/>
            <a:chExt cx="4521983" cy="5145204"/>
          </a:xfrm>
        </p:grpSpPr>
        <p:sp>
          <p:nvSpPr>
            <p:cNvPr id="472" name="Google Shape;472;p31"/>
            <p:cNvSpPr/>
            <p:nvPr/>
          </p:nvSpPr>
          <p:spPr>
            <a:xfrm>
              <a:off x="0" y="0"/>
              <a:ext cx="4469129" cy="1543561"/>
            </a:xfrm>
            <a:prstGeom prst="roundRect">
              <a:avLst>
                <a:gd name="adj" fmla="val 1000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1"/>
            <p:cNvSpPr txBox="1"/>
            <p:nvPr/>
          </p:nvSpPr>
          <p:spPr>
            <a:xfrm>
              <a:off x="45208" y="45209"/>
              <a:ext cx="4423919" cy="1453143"/>
            </a:xfrm>
            <a:prstGeom prst="rect">
              <a:avLst/>
            </a:prstGeom>
            <a:noFill/>
            <a:ln>
              <a:noFill/>
            </a:ln>
          </p:spPr>
          <p:txBody>
            <a:bodyPr spcFirstLastPara="1" wrap="square" lIns="68575" tIns="68575" rIns="68575" bIns="68575" anchor="ctr" anchorCtr="0">
              <a:noAutofit/>
            </a:bodyPr>
            <a:lstStyle/>
            <a:p>
              <a:pPr marL="0" marR="0" lvl="0" indent="0" algn="l" rtl="0">
                <a:lnSpc>
                  <a:spcPct val="90000"/>
                </a:lnSpc>
                <a:spcBef>
                  <a:spcPts val="0"/>
                </a:spcBef>
                <a:spcAft>
                  <a:spcPts val="0"/>
                </a:spcAft>
                <a:buClr>
                  <a:schemeClr val="dk1"/>
                </a:buClr>
                <a:buSzPts val="1800"/>
                <a:buFont typeface="Arial"/>
                <a:buNone/>
              </a:pPr>
              <a:r>
                <a:rPr lang="en-US" sz="1800" dirty="0">
                  <a:solidFill>
                    <a:schemeClr val="dk1"/>
                  </a:solidFill>
                  <a:latin typeface="Arial"/>
                  <a:ea typeface="Arial"/>
                  <a:cs typeface="Arial"/>
                  <a:sym typeface="Arial"/>
                </a:rPr>
                <a:t>What systems protocols does your organization have for wildfire-specific threats? Where do you see gaps?</a:t>
              </a:r>
              <a:endParaRPr dirty="0"/>
            </a:p>
          </p:txBody>
        </p:sp>
        <p:sp>
          <p:nvSpPr>
            <p:cNvPr id="474" name="Google Shape;474;p31"/>
            <p:cNvSpPr/>
            <p:nvPr/>
          </p:nvSpPr>
          <p:spPr>
            <a:xfrm>
              <a:off x="-52854" y="1800821"/>
              <a:ext cx="4469129" cy="1543561"/>
            </a:xfrm>
            <a:prstGeom prst="roundRect">
              <a:avLst>
                <a:gd name="adj" fmla="val 1000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1"/>
            <p:cNvSpPr txBox="1"/>
            <p:nvPr/>
          </p:nvSpPr>
          <p:spPr>
            <a:xfrm>
              <a:off x="-7645" y="1846030"/>
              <a:ext cx="4423920" cy="1453143"/>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dk1"/>
                </a:buClr>
                <a:buSzPts val="1600"/>
                <a:buFont typeface="Arial"/>
                <a:buNone/>
              </a:pPr>
              <a:r>
                <a:rPr lang="en-US" sz="1800" dirty="0">
                  <a:solidFill>
                    <a:schemeClr val="dk1"/>
                  </a:solidFill>
                  <a:latin typeface="Arial"/>
                  <a:ea typeface="Arial"/>
                  <a:cs typeface="Arial"/>
                  <a:sym typeface="Arial"/>
                </a:rPr>
                <a:t>What characteristics of the urban rail system have proven to be most sensitive to wildfire, smoke, or extreme fire weather (e.g. high temperatures)?</a:t>
              </a:r>
              <a:endParaRPr sz="1600" dirty="0"/>
            </a:p>
          </p:txBody>
        </p:sp>
        <p:sp>
          <p:nvSpPr>
            <p:cNvPr id="476" name="Google Shape;476;p31"/>
            <p:cNvSpPr/>
            <p:nvPr/>
          </p:nvSpPr>
          <p:spPr>
            <a:xfrm>
              <a:off x="-52854" y="3601643"/>
              <a:ext cx="4469129" cy="1543561"/>
            </a:xfrm>
            <a:prstGeom prst="roundRect">
              <a:avLst>
                <a:gd name="adj" fmla="val 1000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1"/>
            <p:cNvSpPr txBox="1"/>
            <p:nvPr/>
          </p:nvSpPr>
          <p:spPr>
            <a:xfrm>
              <a:off x="-7645" y="3646852"/>
              <a:ext cx="4423920" cy="1453143"/>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dk1"/>
                </a:buClr>
                <a:buSzPts val="1600"/>
                <a:buFont typeface="Arial"/>
                <a:buNone/>
              </a:pPr>
              <a:r>
                <a:rPr lang="en-US" sz="1800" b="0" i="0" dirty="0">
                  <a:solidFill>
                    <a:schemeClr val="dk1"/>
                  </a:solidFill>
                  <a:latin typeface="Arial"/>
                  <a:ea typeface="Arial"/>
                  <a:cs typeface="Arial"/>
                  <a:sym typeface="Arial"/>
                </a:rPr>
                <a:t>In your experience, what are the biggest challenges related to crowd management that can occur during a wildfire event?</a:t>
              </a:r>
              <a:endParaRPr sz="1800" dirty="0">
                <a:solidFill>
                  <a:schemeClr val="dk1"/>
                </a:solidFill>
                <a:latin typeface="Arial"/>
                <a:ea typeface="Arial"/>
                <a:cs typeface="Arial"/>
                <a:sym typeface="Arial"/>
              </a:endParaRPr>
            </a:p>
          </p:txBody>
        </p:sp>
        <p:sp>
          <p:nvSpPr>
            <p:cNvPr id="478" name="Google Shape;478;p31"/>
            <p:cNvSpPr/>
            <p:nvPr/>
          </p:nvSpPr>
          <p:spPr>
            <a:xfrm>
              <a:off x="3465814" y="1170534"/>
              <a:ext cx="752406" cy="752406"/>
            </a:xfrm>
            <a:prstGeom prst="downArrow">
              <a:avLst>
                <a:gd name="adj1" fmla="val 55000"/>
                <a:gd name="adj2" fmla="val 45000"/>
              </a:avLst>
            </a:prstGeom>
            <a:solidFill>
              <a:srgbClr val="CAD1D8">
                <a:alpha val="90196"/>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1"/>
            <p:cNvSpPr txBox="1"/>
            <p:nvPr/>
          </p:nvSpPr>
          <p:spPr>
            <a:xfrm>
              <a:off x="3691560" y="1170534"/>
              <a:ext cx="413823" cy="566186"/>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dk1"/>
                </a:buClr>
                <a:buSzPts val="3600"/>
                <a:buFont typeface="Arial"/>
                <a:buNone/>
              </a:pPr>
              <a:endParaRPr sz="3600">
                <a:solidFill>
                  <a:schemeClr val="dk1"/>
                </a:solidFill>
                <a:latin typeface="Arial"/>
                <a:ea typeface="Arial"/>
                <a:cs typeface="Arial"/>
                <a:sym typeface="Arial"/>
              </a:endParaRPr>
            </a:p>
          </p:txBody>
        </p:sp>
        <p:sp>
          <p:nvSpPr>
            <p:cNvPr id="480" name="Google Shape;480;p31"/>
            <p:cNvSpPr/>
            <p:nvPr/>
          </p:nvSpPr>
          <p:spPr>
            <a:xfrm>
              <a:off x="3412961" y="2961065"/>
              <a:ext cx="770652" cy="770652"/>
            </a:xfrm>
            <a:prstGeom prst="downArrow">
              <a:avLst>
                <a:gd name="adj1" fmla="val 55000"/>
                <a:gd name="adj2" fmla="val 45000"/>
              </a:avLst>
            </a:prstGeom>
            <a:solidFill>
              <a:srgbClr val="CAD1D8">
                <a:alpha val="90196"/>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1"/>
            <p:cNvSpPr txBox="1"/>
            <p:nvPr/>
          </p:nvSpPr>
          <p:spPr>
            <a:xfrm>
              <a:off x="3638707" y="2961065"/>
              <a:ext cx="423858" cy="579916"/>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dk1"/>
                </a:buClr>
                <a:buSzPts val="3600"/>
                <a:buFont typeface="Arial"/>
                <a:buNone/>
              </a:pPr>
              <a:endParaRPr sz="3600">
                <a:solidFill>
                  <a:schemeClr val="dk1"/>
                </a:solidFill>
                <a:latin typeface="Arial"/>
                <a:ea typeface="Arial"/>
                <a:cs typeface="Arial"/>
                <a:sym typeface="Arial"/>
              </a:endParaRPr>
            </a:p>
          </p:txBody>
        </p:sp>
      </p:grpSp>
      <p:pic>
        <p:nvPicPr>
          <p:cNvPr id="482" name="Google Shape;482;p31"/>
          <p:cNvPicPr preferRelativeResize="0"/>
          <p:nvPr/>
        </p:nvPicPr>
        <p:blipFill rotWithShape="1">
          <a:blip r:embed="rId4">
            <a:alphaModFix/>
          </a:blip>
          <a:srcRect/>
          <a:stretch/>
        </p:blipFill>
        <p:spPr>
          <a:xfrm>
            <a:off x="685800" y="1747834"/>
            <a:ext cx="5410200" cy="361175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486"/>
        <p:cNvGrpSpPr/>
        <p:nvPr/>
      </p:nvGrpSpPr>
      <p:grpSpPr>
        <a:xfrm>
          <a:off x="0" y="0"/>
          <a:ext cx="0" cy="0"/>
          <a:chOff x="0" y="0"/>
          <a:chExt cx="0" cy="0"/>
        </a:xfrm>
      </p:grpSpPr>
      <p:sp>
        <p:nvSpPr>
          <p:cNvPr id="487" name="Google Shape;487;p32"/>
          <p:cNvSpPr txBox="1">
            <a:spLocks noGrp="1"/>
          </p:cNvSpPr>
          <p:nvPr>
            <p:ph type="title"/>
          </p:nvPr>
        </p:nvSpPr>
        <p:spPr>
          <a:xfrm>
            <a:off x="685800" y="612909"/>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Play"/>
              <a:buNone/>
            </a:pPr>
            <a:r>
              <a:rPr lang="en-US" sz="3200" dirty="0">
                <a:solidFill>
                  <a:srgbClr val="002060"/>
                </a:solidFill>
              </a:rPr>
              <a:t>Module #3: Planning: Preparedness </a:t>
            </a:r>
            <a:br>
              <a:rPr lang="en-US" sz="3200" dirty="0">
                <a:solidFill>
                  <a:srgbClr val="002060"/>
                </a:solidFill>
              </a:rPr>
            </a:br>
            <a:r>
              <a:rPr lang="en-US" sz="3200" dirty="0">
                <a:solidFill>
                  <a:srgbClr val="002060"/>
                </a:solidFill>
              </a:rPr>
              <a:t>and Event Readiness</a:t>
            </a:r>
            <a:endParaRPr sz="3200" dirty="0">
              <a:solidFill>
                <a:srgbClr val="002060"/>
              </a:solidFill>
            </a:endParaRPr>
          </a:p>
        </p:txBody>
      </p:sp>
      <p:grpSp>
        <p:nvGrpSpPr>
          <p:cNvPr id="2" name="Group 1">
            <a:extLst>
              <a:ext uri="{FF2B5EF4-FFF2-40B4-BE49-F238E27FC236}">
                <a16:creationId xmlns:a16="http://schemas.microsoft.com/office/drawing/2014/main" id="{ACC2B2DB-9BAB-1BF6-6775-EBDF5334A12C}"/>
              </a:ext>
            </a:extLst>
          </p:cNvPr>
          <p:cNvGrpSpPr/>
          <p:nvPr/>
        </p:nvGrpSpPr>
        <p:grpSpPr>
          <a:xfrm>
            <a:off x="729118" y="3258692"/>
            <a:ext cx="10777082" cy="1664781"/>
            <a:chOff x="729119" y="3543794"/>
            <a:chExt cx="8863634" cy="1391469"/>
          </a:xfrm>
        </p:grpSpPr>
        <p:sp>
          <p:nvSpPr>
            <p:cNvPr id="488" name="Google Shape;488;p32"/>
            <p:cNvSpPr/>
            <p:nvPr/>
          </p:nvSpPr>
          <p:spPr>
            <a:xfrm>
              <a:off x="2992177" y="3543794"/>
              <a:ext cx="2074460" cy="1387453"/>
            </a:xfrm>
            <a:prstGeom prst="roundRect">
              <a:avLst>
                <a:gd name="adj" fmla="val 16667"/>
              </a:avLst>
            </a:prstGeom>
            <a:solidFill>
              <a:schemeClr val="l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89" name="Google Shape;489;p32"/>
            <p:cNvSpPr txBox="1"/>
            <p:nvPr/>
          </p:nvSpPr>
          <p:spPr>
            <a:xfrm>
              <a:off x="3064049" y="3976376"/>
              <a:ext cx="193071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Arial"/>
                  <a:ea typeface="Arial"/>
                  <a:cs typeface="Arial"/>
                  <a:sym typeface="Arial"/>
                </a:rPr>
                <a:t>Smoke management</a:t>
              </a:r>
              <a:endParaRPr/>
            </a:p>
          </p:txBody>
        </p:sp>
        <p:sp>
          <p:nvSpPr>
            <p:cNvPr id="490" name="Google Shape;490;p32"/>
            <p:cNvSpPr/>
            <p:nvPr/>
          </p:nvSpPr>
          <p:spPr>
            <a:xfrm>
              <a:off x="5255235" y="3547809"/>
              <a:ext cx="2074460" cy="1387453"/>
            </a:xfrm>
            <a:prstGeom prst="roundRect">
              <a:avLst>
                <a:gd name="adj" fmla="val 16667"/>
              </a:avLst>
            </a:prstGeom>
            <a:solidFill>
              <a:schemeClr val="l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91" name="Google Shape;491;p32"/>
            <p:cNvSpPr txBox="1"/>
            <p:nvPr/>
          </p:nvSpPr>
          <p:spPr>
            <a:xfrm>
              <a:off x="5327106" y="3998868"/>
              <a:ext cx="193071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dk1"/>
                  </a:solidFill>
                  <a:latin typeface="Arial"/>
                  <a:ea typeface="Arial"/>
                  <a:cs typeface="Arial"/>
                  <a:sym typeface="Arial"/>
                </a:rPr>
                <a:t>Sensitive Groups</a:t>
              </a:r>
              <a:endParaRPr dirty="0"/>
            </a:p>
          </p:txBody>
        </p:sp>
        <p:sp>
          <p:nvSpPr>
            <p:cNvPr id="492" name="Google Shape;492;p32"/>
            <p:cNvSpPr/>
            <p:nvPr/>
          </p:nvSpPr>
          <p:spPr>
            <a:xfrm>
              <a:off x="7518293" y="3543794"/>
              <a:ext cx="2074460" cy="1387453"/>
            </a:xfrm>
            <a:prstGeom prst="roundRect">
              <a:avLst>
                <a:gd name="adj" fmla="val 16667"/>
              </a:avLst>
            </a:prstGeom>
            <a:solidFill>
              <a:schemeClr val="l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93" name="Google Shape;493;p32"/>
            <p:cNvSpPr txBox="1"/>
            <p:nvPr/>
          </p:nvSpPr>
          <p:spPr>
            <a:xfrm>
              <a:off x="7590165" y="3998868"/>
              <a:ext cx="193071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dk1"/>
                  </a:solidFill>
                  <a:latin typeface="Arial"/>
                  <a:ea typeface="Arial"/>
                  <a:cs typeface="Arial"/>
                  <a:sym typeface="Arial"/>
                </a:rPr>
                <a:t>Situational awareness</a:t>
              </a:r>
              <a:endParaRPr dirty="0"/>
            </a:p>
          </p:txBody>
        </p:sp>
        <p:sp>
          <p:nvSpPr>
            <p:cNvPr id="494" name="Google Shape;494;p32"/>
            <p:cNvSpPr/>
            <p:nvPr/>
          </p:nvSpPr>
          <p:spPr>
            <a:xfrm>
              <a:off x="729119" y="3547810"/>
              <a:ext cx="2074460" cy="1387453"/>
            </a:xfrm>
            <a:prstGeom prst="roundRect">
              <a:avLst>
                <a:gd name="adj" fmla="val 16667"/>
              </a:avLst>
            </a:prstGeom>
            <a:solidFill>
              <a:schemeClr val="l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95" name="Google Shape;495;p32"/>
            <p:cNvSpPr txBox="1"/>
            <p:nvPr/>
          </p:nvSpPr>
          <p:spPr>
            <a:xfrm>
              <a:off x="803133" y="3969691"/>
              <a:ext cx="193071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Arial"/>
                  <a:ea typeface="Arial"/>
                  <a:cs typeface="Arial"/>
                  <a:sym typeface="Arial"/>
                </a:rPr>
                <a:t>Pre-season planning</a:t>
              </a:r>
              <a:endParaRPr/>
            </a:p>
          </p:txBody>
        </p:sp>
      </p:grpSp>
      <p:sp>
        <p:nvSpPr>
          <p:cNvPr id="496" name="Google Shape;496;p32" descr="Fire with solid fill"/>
          <p:cNvSpPr/>
          <p:nvPr/>
        </p:nvSpPr>
        <p:spPr>
          <a:xfrm>
            <a:off x="4153945" y="2779853"/>
            <a:ext cx="1099782" cy="1099782"/>
          </a:xfrm>
          <a:prstGeom prst="rect">
            <a:avLst/>
          </a:prstGeom>
          <a:noFill/>
          <a:ln>
            <a:noFill/>
          </a:ln>
        </p:spPr>
        <p:txBody>
          <a:bodyPr/>
          <a:lstStyle/>
          <a:p>
            <a:endParaRPr lang="en-US"/>
          </a:p>
        </p:txBody>
      </p:sp>
      <p:sp>
        <p:nvSpPr>
          <p:cNvPr id="497" name="Google Shape;497;p32" descr="Firefighter male with solid fill"/>
          <p:cNvSpPr/>
          <p:nvPr/>
        </p:nvSpPr>
        <p:spPr>
          <a:xfrm>
            <a:off x="9779843" y="2783869"/>
            <a:ext cx="1099783" cy="1099783"/>
          </a:xfrm>
          <a:prstGeom prst="rect">
            <a:avLst/>
          </a:prstGeom>
          <a:noFill/>
          <a:ln>
            <a:noFill/>
          </a:ln>
        </p:spPr>
        <p:txBody>
          <a:bodyPr/>
          <a:lstStyle/>
          <a:p>
            <a:endParaRPr lang="en-US"/>
          </a:p>
        </p:txBody>
      </p:sp>
      <p:sp>
        <p:nvSpPr>
          <p:cNvPr id="498" name="Google Shape;498;p32" descr="Call center with solid fill"/>
          <p:cNvSpPr/>
          <p:nvPr/>
        </p:nvSpPr>
        <p:spPr>
          <a:xfrm>
            <a:off x="1216458" y="2783870"/>
            <a:ext cx="1099781" cy="1099781"/>
          </a:xfrm>
          <a:prstGeom prst="rect">
            <a:avLst/>
          </a:prstGeom>
          <a:noFill/>
          <a:ln>
            <a:noFill/>
          </a:ln>
        </p:spPr>
        <p:txBody>
          <a:bodyPr/>
          <a:lstStyle/>
          <a:p>
            <a:endParaRPr lang="en-US"/>
          </a:p>
        </p:txBody>
      </p:sp>
      <p:sp>
        <p:nvSpPr>
          <p:cNvPr id="499" name="Google Shape;499;p32" descr="Teacher with solid fill"/>
          <p:cNvSpPr/>
          <p:nvPr/>
        </p:nvSpPr>
        <p:spPr>
          <a:xfrm>
            <a:off x="6997563" y="2814571"/>
            <a:ext cx="1099781" cy="1099781"/>
          </a:xfrm>
          <a:prstGeom prst="rect">
            <a:avLst/>
          </a:prstGeom>
          <a:noFill/>
          <a:ln>
            <a:noFill/>
          </a:ln>
        </p:spPr>
        <p:txBody>
          <a:bodyPr/>
          <a:lstStyle/>
          <a:p>
            <a:endParaRPr lang="en-US"/>
          </a:p>
        </p:txBody>
      </p:sp>
      <p:pic>
        <p:nvPicPr>
          <p:cNvPr id="4" name="Graphic 3" descr="Fire with solid fill">
            <a:extLst>
              <a:ext uri="{FF2B5EF4-FFF2-40B4-BE49-F238E27FC236}">
                <a16:creationId xmlns:a16="http://schemas.microsoft.com/office/drawing/2014/main" id="{56354B42-32F7-CC46-269B-C930CEC1B08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97367" y="2473792"/>
            <a:ext cx="1099782" cy="1099782"/>
          </a:xfrm>
          <a:prstGeom prst="rect">
            <a:avLst/>
          </a:prstGeom>
          <a:effectLst>
            <a:innerShdw blurRad="63500" dist="50800" dir="18900000">
              <a:prstClr val="black">
                <a:alpha val="50000"/>
              </a:prstClr>
            </a:innerShdw>
          </a:effectLst>
        </p:spPr>
      </p:pic>
      <p:pic>
        <p:nvPicPr>
          <p:cNvPr id="6" name="Graphic 5" descr="Firefighter male with solid fill">
            <a:extLst>
              <a:ext uri="{FF2B5EF4-FFF2-40B4-BE49-F238E27FC236}">
                <a16:creationId xmlns:a16="http://schemas.microsoft.com/office/drawing/2014/main" id="{40FF263D-3C43-5B56-C801-79D88F51282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695164" y="2504956"/>
            <a:ext cx="1099783" cy="1099783"/>
          </a:xfrm>
          <a:prstGeom prst="rect">
            <a:avLst/>
          </a:prstGeom>
          <a:effectLst>
            <a:innerShdw blurRad="63500" dist="50800" dir="18900000">
              <a:prstClr val="black">
                <a:alpha val="50000"/>
              </a:prstClr>
            </a:innerShdw>
          </a:effectLst>
        </p:spPr>
      </p:pic>
      <p:pic>
        <p:nvPicPr>
          <p:cNvPr id="8" name="Graphic 7" descr="Call center with solid fill">
            <a:extLst>
              <a:ext uri="{FF2B5EF4-FFF2-40B4-BE49-F238E27FC236}">
                <a16:creationId xmlns:a16="http://schemas.microsoft.com/office/drawing/2014/main" id="{EFA55BAF-93B2-3F9A-3A4B-AFEB6ED0624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492114" y="2473793"/>
            <a:ext cx="1099781" cy="1099781"/>
          </a:xfrm>
          <a:prstGeom prst="rect">
            <a:avLst/>
          </a:prstGeom>
          <a:effectLst>
            <a:innerShdw blurRad="63500" dist="50800" dir="16200000">
              <a:prstClr val="black">
                <a:alpha val="50000"/>
              </a:prstClr>
            </a:innerShdw>
          </a:effectLst>
        </p:spPr>
      </p:pic>
      <p:pic>
        <p:nvPicPr>
          <p:cNvPr id="10" name="Graphic 9" descr="Teacher with solid fill">
            <a:extLst>
              <a:ext uri="{FF2B5EF4-FFF2-40B4-BE49-F238E27FC236}">
                <a16:creationId xmlns:a16="http://schemas.microsoft.com/office/drawing/2014/main" id="{79102A30-025F-A572-F1C0-D8DECA12DF0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864928" y="2595722"/>
            <a:ext cx="1099781" cy="1099781"/>
          </a:xfrm>
          <a:prstGeom prst="rect">
            <a:avLst/>
          </a:prstGeom>
          <a:effectLst>
            <a:innerShdw blurRad="63500" dist="50800" dir="16200000">
              <a:prstClr val="black">
                <a:alpha val="50000"/>
              </a:prstClr>
            </a:innerShdw>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503"/>
        <p:cNvGrpSpPr/>
        <p:nvPr/>
      </p:nvGrpSpPr>
      <p:grpSpPr>
        <a:xfrm>
          <a:off x="0" y="0"/>
          <a:ext cx="0" cy="0"/>
          <a:chOff x="0" y="0"/>
          <a:chExt cx="0" cy="0"/>
        </a:xfrm>
      </p:grpSpPr>
      <p:sp>
        <p:nvSpPr>
          <p:cNvPr id="504" name="Google Shape;504;p33"/>
          <p:cNvSpPr txBox="1">
            <a:spLocks noGrp="1"/>
          </p:cNvSpPr>
          <p:nvPr>
            <p:ph type="title"/>
          </p:nvPr>
        </p:nvSpPr>
        <p:spPr>
          <a:xfrm>
            <a:off x="838200" y="604289"/>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Play"/>
              <a:buNone/>
            </a:pPr>
            <a:r>
              <a:rPr lang="en-US" sz="3600" dirty="0">
                <a:solidFill>
                  <a:srgbClr val="002060"/>
                </a:solidFill>
              </a:rPr>
              <a:t>Operational Preparedness: </a:t>
            </a:r>
            <a:br>
              <a:rPr lang="en-US" sz="3600" dirty="0">
                <a:solidFill>
                  <a:srgbClr val="002060"/>
                </a:solidFill>
              </a:rPr>
            </a:br>
            <a:r>
              <a:rPr lang="en-US" sz="3600" dirty="0">
                <a:solidFill>
                  <a:srgbClr val="002060"/>
                </a:solidFill>
              </a:rPr>
              <a:t>Pre-Season Planning, Event Readiness</a:t>
            </a:r>
            <a:endParaRPr sz="3600" dirty="0">
              <a:solidFill>
                <a:srgbClr val="002060"/>
              </a:solidFill>
            </a:endParaRPr>
          </a:p>
        </p:txBody>
      </p:sp>
      <p:sp>
        <p:nvSpPr>
          <p:cNvPr id="505" name="Google Shape;505;p33"/>
          <p:cNvSpPr txBox="1"/>
          <p:nvPr/>
        </p:nvSpPr>
        <p:spPr>
          <a:xfrm>
            <a:off x="685800" y="5372045"/>
            <a:ext cx="10820399"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dk1"/>
                </a:solidFill>
                <a:latin typeface="Arial"/>
                <a:ea typeface="Arial"/>
                <a:cs typeface="Arial"/>
                <a:sym typeface="Arial"/>
              </a:rPr>
              <a:t>Can you name another measurable trigger point?</a:t>
            </a:r>
            <a:endParaRPr sz="1200" b="1" dirty="0"/>
          </a:p>
        </p:txBody>
      </p:sp>
      <p:sp>
        <p:nvSpPr>
          <p:cNvPr id="506" name="Google Shape;506;p33" descr="Partial sun with solid fill"/>
          <p:cNvSpPr/>
          <p:nvPr/>
        </p:nvSpPr>
        <p:spPr>
          <a:xfrm>
            <a:off x="813349" y="3916179"/>
            <a:ext cx="914400" cy="914400"/>
          </a:xfrm>
          <a:prstGeom prst="rect">
            <a:avLst/>
          </a:prstGeom>
          <a:noFill/>
          <a:ln>
            <a:noFill/>
          </a:ln>
        </p:spPr>
        <p:txBody>
          <a:bodyPr/>
          <a:lstStyle/>
          <a:p>
            <a:endParaRPr lang="en-US"/>
          </a:p>
        </p:txBody>
      </p:sp>
      <p:sp>
        <p:nvSpPr>
          <p:cNvPr id="507" name="Google Shape;507;p33"/>
          <p:cNvSpPr txBox="1"/>
          <p:nvPr/>
        </p:nvSpPr>
        <p:spPr>
          <a:xfrm>
            <a:off x="685801" y="4169829"/>
            <a:ext cx="5231889"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dk1"/>
                </a:solidFill>
                <a:latin typeface="Arial"/>
                <a:ea typeface="Arial"/>
                <a:cs typeface="Arial"/>
                <a:sym typeface="Arial"/>
              </a:rPr>
              <a:t>Relative Humidity (≤ 15%)</a:t>
            </a:r>
            <a:endParaRPr sz="1200" dirty="0"/>
          </a:p>
        </p:txBody>
      </p:sp>
      <p:sp>
        <p:nvSpPr>
          <p:cNvPr id="509" name="Google Shape;509;p33"/>
          <p:cNvSpPr txBox="1"/>
          <p:nvPr/>
        </p:nvSpPr>
        <p:spPr>
          <a:xfrm>
            <a:off x="5760053" y="4169829"/>
            <a:ext cx="5746147"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dk1"/>
                </a:solidFill>
                <a:latin typeface="Arial"/>
                <a:ea typeface="Arial"/>
                <a:cs typeface="Arial"/>
                <a:sym typeface="Arial"/>
              </a:rPr>
              <a:t>Wind (Sus ≥ 25 mph, </a:t>
            </a:r>
            <a:r>
              <a:rPr lang="en-US" sz="2000" b="1" dirty="0" err="1">
                <a:solidFill>
                  <a:schemeClr val="dk1"/>
                </a:solidFill>
                <a:latin typeface="Arial"/>
                <a:ea typeface="Arial"/>
                <a:cs typeface="Arial"/>
                <a:sym typeface="Arial"/>
              </a:rPr>
              <a:t>Gst</a:t>
            </a:r>
            <a:r>
              <a:rPr lang="en-US" sz="2000" b="1" dirty="0">
                <a:solidFill>
                  <a:schemeClr val="dk1"/>
                </a:solidFill>
                <a:latin typeface="Arial"/>
                <a:ea typeface="Arial"/>
                <a:cs typeface="Arial"/>
                <a:sym typeface="Arial"/>
              </a:rPr>
              <a:t> ≥ 35 mph)</a:t>
            </a:r>
            <a:endParaRPr sz="1200" dirty="0"/>
          </a:p>
        </p:txBody>
      </p:sp>
      <p:sp>
        <p:nvSpPr>
          <p:cNvPr id="510" name="Google Shape;510;p33" descr="Highway scene with solid fill"/>
          <p:cNvSpPr/>
          <p:nvPr/>
        </p:nvSpPr>
        <p:spPr>
          <a:xfrm>
            <a:off x="1847670" y="4880359"/>
            <a:ext cx="914400" cy="914400"/>
          </a:xfrm>
          <a:prstGeom prst="rect">
            <a:avLst/>
          </a:prstGeom>
          <a:noFill/>
          <a:ln>
            <a:noFill/>
          </a:ln>
        </p:spPr>
        <p:txBody>
          <a:bodyPr/>
          <a:lstStyle/>
          <a:p>
            <a:endParaRPr lang="en-US"/>
          </a:p>
        </p:txBody>
      </p:sp>
      <p:sp>
        <p:nvSpPr>
          <p:cNvPr id="511" name="Google Shape;511;p33"/>
          <p:cNvSpPr txBox="1"/>
          <p:nvPr/>
        </p:nvSpPr>
        <p:spPr>
          <a:xfrm>
            <a:off x="685801" y="4884194"/>
            <a:ext cx="10820399"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dirty="0">
                <a:solidFill>
                  <a:schemeClr val="dk1"/>
                </a:solidFill>
                <a:latin typeface="Arial"/>
                <a:ea typeface="Arial"/>
                <a:cs typeface="Arial"/>
                <a:sym typeface="Arial"/>
              </a:rPr>
              <a:t>Geographic landmark (“The fire has reached Interstate 5”.)</a:t>
            </a:r>
            <a:endParaRPr sz="1200" dirty="0"/>
          </a:p>
        </p:txBody>
      </p:sp>
      <p:grpSp>
        <p:nvGrpSpPr>
          <p:cNvPr id="512" name="Google Shape;512;p33"/>
          <p:cNvGrpSpPr/>
          <p:nvPr/>
        </p:nvGrpSpPr>
        <p:grpSpPr>
          <a:xfrm>
            <a:off x="685800" y="2114895"/>
            <a:ext cx="10767561" cy="1567082"/>
            <a:chOff x="2476201" y="262"/>
            <a:chExt cx="8882919" cy="2148971"/>
          </a:xfrm>
        </p:grpSpPr>
        <p:sp>
          <p:nvSpPr>
            <p:cNvPr id="513" name="Google Shape;513;p33"/>
            <p:cNvSpPr/>
            <p:nvPr/>
          </p:nvSpPr>
          <p:spPr>
            <a:xfrm rot="10800000">
              <a:off x="2476201" y="262"/>
              <a:ext cx="8882919" cy="955098"/>
            </a:xfrm>
            <a:prstGeom prst="homePlate">
              <a:avLst>
                <a:gd name="adj" fmla="val 50000"/>
              </a:avLst>
            </a:prstGeom>
            <a:solidFill>
              <a:schemeClr val="lt1"/>
            </a:solidFill>
            <a:ln w="9525" cap="flat" cmpd="sng">
              <a:solidFill>
                <a:schemeClr val="dk1"/>
              </a:solidFill>
              <a:prstDash val="solid"/>
              <a:round/>
              <a:headEnd type="none" w="sm" len="sm"/>
              <a:tailEnd type="none" w="sm" len="sm"/>
            </a:ln>
            <a:effectLst>
              <a:outerShdw blurRad="57150" dist="19050" dir="5400000" algn="ctr" rotWithShape="0">
                <a:srgbClr val="000000">
                  <a:alpha val="6313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3"/>
            <p:cNvSpPr txBox="1"/>
            <p:nvPr/>
          </p:nvSpPr>
          <p:spPr>
            <a:xfrm>
              <a:off x="2714975" y="262"/>
              <a:ext cx="8644145" cy="955098"/>
            </a:xfrm>
            <a:prstGeom prst="rect">
              <a:avLst/>
            </a:prstGeom>
            <a:noFill/>
            <a:ln>
              <a:noFill/>
            </a:ln>
          </p:spPr>
          <p:txBody>
            <a:bodyPr spcFirstLastPara="1" wrap="square" lIns="421150" tIns="144775" rIns="270250" bIns="144775" anchor="ctr" anchorCtr="0">
              <a:noAutofit/>
            </a:bodyPr>
            <a:lstStyle/>
            <a:p>
              <a:pPr marL="0" marR="0" lvl="0" indent="0" algn="ctr" rtl="0">
                <a:lnSpc>
                  <a:spcPct val="90000"/>
                </a:lnSpc>
                <a:spcBef>
                  <a:spcPts val="0"/>
                </a:spcBef>
                <a:spcAft>
                  <a:spcPts val="0"/>
                </a:spcAft>
                <a:buClr>
                  <a:schemeClr val="dk1"/>
                </a:buClr>
                <a:buSzPts val="3800"/>
                <a:buFont typeface="Arial"/>
                <a:buNone/>
              </a:pPr>
              <a:r>
                <a:rPr lang="en-US" sz="2400" dirty="0">
                  <a:solidFill>
                    <a:schemeClr val="dk1"/>
                  </a:solidFill>
                  <a:latin typeface="Arial"/>
                  <a:ea typeface="Arial"/>
                  <a:cs typeface="Arial"/>
                  <a:sym typeface="Arial"/>
                </a:rPr>
                <a:t>Identify “event critical” assets</a:t>
              </a:r>
              <a:endParaRPr sz="1000" dirty="0"/>
            </a:p>
          </p:txBody>
        </p:sp>
        <p:sp>
          <p:nvSpPr>
            <p:cNvPr id="516" name="Google Shape;516;p33"/>
            <p:cNvSpPr/>
            <p:nvPr/>
          </p:nvSpPr>
          <p:spPr>
            <a:xfrm rot="10800000">
              <a:off x="2476201" y="1194135"/>
              <a:ext cx="8882919" cy="955098"/>
            </a:xfrm>
            <a:prstGeom prst="homePlate">
              <a:avLst>
                <a:gd name="adj" fmla="val 50000"/>
              </a:avLst>
            </a:prstGeom>
            <a:solidFill>
              <a:schemeClr val="lt1"/>
            </a:solidFill>
            <a:ln w="9525" cap="flat" cmpd="sng">
              <a:solidFill>
                <a:schemeClr val="dk1"/>
              </a:solidFill>
              <a:prstDash val="solid"/>
              <a:round/>
              <a:headEnd type="none" w="sm" len="sm"/>
              <a:tailEnd type="none" w="sm" len="sm"/>
            </a:ln>
            <a:effectLst>
              <a:outerShdw blurRad="57150" dist="19050" dir="5400000" algn="ctr" rotWithShape="0">
                <a:srgbClr val="000000">
                  <a:alpha val="6313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3"/>
            <p:cNvSpPr txBox="1"/>
            <p:nvPr/>
          </p:nvSpPr>
          <p:spPr>
            <a:xfrm>
              <a:off x="2714975" y="1194135"/>
              <a:ext cx="8644145" cy="955098"/>
            </a:xfrm>
            <a:prstGeom prst="rect">
              <a:avLst/>
            </a:prstGeom>
            <a:noFill/>
            <a:ln>
              <a:noFill/>
            </a:ln>
          </p:spPr>
          <p:txBody>
            <a:bodyPr spcFirstLastPara="1" wrap="square" lIns="421150" tIns="144775" rIns="270250" bIns="144775" anchor="ctr" anchorCtr="0">
              <a:noAutofit/>
            </a:bodyPr>
            <a:lstStyle/>
            <a:p>
              <a:pPr marL="0" marR="0" lvl="0" indent="0" algn="ctr" rtl="0">
                <a:lnSpc>
                  <a:spcPct val="90000"/>
                </a:lnSpc>
                <a:spcBef>
                  <a:spcPts val="0"/>
                </a:spcBef>
                <a:spcAft>
                  <a:spcPts val="0"/>
                </a:spcAft>
                <a:buClr>
                  <a:schemeClr val="dk1"/>
                </a:buClr>
                <a:buSzPts val="3800"/>
                <a:buFont typeface="Arial"/>
                <a:buNone/>
              </a:pPr>
              <a:r>
                <a:rPr lang="en-US" sz="2400" dirty="0">
                  <a:solidFill>
                    <a:schemeClr val="dk1"/>
                  </a:solidFill>
                  <a:latin typeface="Arial"/>
                  <a:ea typeface="Arial"/>
                  <a:cs typeface="Arial"/>
                  <a:sym typeface="Arial"/>
                </a:rPr>
                <a:t>Develop event-specific trigger points</a:t>
              </a:r>
              <a:endParaRPr sz="1000" dirty="0"/>
            </a:p>
          </p:txBody>
        </p:sp>
      </p:grpSp>
      <p:sp>
        <p:nvSpPr>
          <p:cNvPr id="519" name="Google Shape;519;p33" descr="Questions with solid fill"/>
          <p:cNvSpPr/>
          <p:nvPr/>
        </p:nvSpPr>
        <p:spPr>
          <a:xfrm>
            <a:off x="281353" y="5825131"/>
            <a:ext cx="914400" cy="914400"/>
          </a:xfrm>
          <a:prstGeom prst="rect">
            <a:avLst/>
          </a:prstGeom>
          <a:noFill/>
          <a:ln>
            <a:noFill/>
          </a:ln>
        </p:spPr>
        <p:txBody>
          <a:bodyPr/>
          <a:lstStyle/>
          <a:p>
            <a:endParaRPr lang="en-US"/>
          </a:p>
        </p:txBody>
      </p:sp>
      <p:sp>
        <p:nvSpPr>
          <p:cNvPr id="2" name="Oval 1" descr="Renovation (House With Sparkles) with solid fill">
            <a:extLst>
              <a:ext uri="{FF2B5EF4-FFF2-40B4-BE49-F238E27FC236}">
                <a16:creationId xmlns:a16="http://schemas.microsoft.com/office/drawing/2014/main" id="{94565BAF-6A1B-ABAA-A95D-68EB577CF240}"/>
              </a:ext>
            </a:extLst>
          </p:cNvPr>
          <p:cNvSpPr/>
          <p:nvPr/>
        </p:nvSpPr>
        <p:spPr>
          <a:xfrm>
            <a:off x="1922432" y="1903572"/>
            <a:ext cx="955098" cy="955098"/>
          </a:xfrm>
          <a:prstGeom prst="ellipse">
            <a:avLst/>
          </a:prstGeom>
          <a:blipFill>
            <a:blip>
              <a:extLst>
                <a:ext uri="{96DAC541-7B7A-43D3-8B79-37D633B846F1}">
                  <asvg:svgBlip xmlns:asvg="http://schemas.microsoft.com/office/drawing/2016/SVG/main" r:embed="rId4"/>
                </a:ext>
              </a:extLst>
            </a:blip>
            <a:srcRect/>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3" name="Oval 2" descr="Checklist with solid fill">
            <a:extLst>
              <a:ext uri="{FF2B5EF4-FFF2-40B4-BE49-F238E27FC236}">
                <a16:creationId xmlns:a16="http://schemas.microsoft.com/office/drawing/2014/main" id="{0FBF5657-9AF8-7C89-6FD8-3397C84C1F42}"/>
              </a:ext>
            </a:extLst>
          </p:cNvPr>
          <p:cNvSpPr/>
          <p:nvPr/>
        </p:nvSpPr>
        <p:spPr>
          <a:xfrm>
            <a:off x="971284" y="2828104"/>
            <a:ext cx="955098" cy="955098"/>
          </a:xfrm>
          <a:prstGeom prst="ellipse">
            <a:avLst/>
          </a:prstGeom>
          <a:blipFill>
            <a:blip>
              <a:extLst>
                <a:ext uri="{96DAC541-7B7A-43D3-8B79-37D633B846F1}">
                  <asvg:svgBlip xmlns:asvg="http://schemas.microsoft.com/office/drawing/2016/SVG/main" r:embed="rId5"/>
                </a:ext>
              </a:extLst>
            </a:blip>
            <a:srcRect/>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5" name="Graphic 4" descr="Partial sun with solid fill">
            <a:extLst>
              <a:ext uri="{FF2B5EF4-FFF2-40B4-BE49-F238E27FC236}">
                <a16:creationId xmlns:a16="http://schemas.microsoft.com/office/drawing/2014/main" id="{87057C87-E552-E48C-DDEF-AA95E5E2A95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71284" y="3948953"/>
            <a:ext cx="724283" cy="724283"/>
          </a:xfrm>
          <a:prstGeom prst="rect">
            <a:avLst/>
          </a:prstGeom>
          <a:effectLst>
            <a:innerShdw blurRad="63500" dist="50800" dir="16200000">
              <a:prstClr val="black">
                <a:alpha val="50000"/>
              </a:prstClr>
            </a:innerShdw>
          </a:effectLst>
        </p:spPr>
      </p:pic>
      <p:pic>
        <p:nvPicPr>
          <p:cNvPr id="7" name="Graphic 6" descr="Windy with solid fill">
            <a:extLst>
              <a:ext uri="{FF2B5EF4-FFF2-40B4-BE49-F238E27FC236}">
                <a16:creationId xmlns:a16="http://schemas.microsoft.com/office/drawing/2014/main" id="{E1786D62-2454-55DE-10C2-CE6B8B2F5E9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83096" y="3976918"/>
            <a:ext cx="724283" cy="724283"/>
          </a:xfrm>
          <a:prstGeom prst="rect">
            <a:avLst/>
          </a:prstGeom>
          <a:effectLst>
            <a:innerShdw blurRad="63500" dist="50800" dir="16200000">
              <a:prstClr val="black">
                <a:alpha val="50000"/>
              </a:prstClr>
            </a:innerShdw>
          </a:effectLst>
        </p:spPr>
      </p:pic>
      <p:pic>
        <p:nvPicPr>
          <p:cNvPr id="9" name="Graphic 8" descr="Highway scene with solid fill">
            <a:extLst>
              <a:ext uri="{FF2B5EF4-FFF2-40B4-BE49-F238E27FC236}">
                <a16:creationId xmlns:a16="http://schemas.microsoft.com/office/drawing/2014/main" id="{E109AE01-066B-8969-F8F7-B386ACBBBF0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855297" y="4617533"/>
            <a:ext cx="724283" cy="724283"/>
          </a:xfrm>
          <a:prstGeom prst="rect">
            <a:avLst/>
          </a:prstGeom>
          <a:effectLst>
            <a:innerShdw blurRad="63500" dist="50800" dir="16200000">
              <a:prstClr val="black">
                <a:alpha val="50000"/>
              </a:prstClr>
            </a:innerShdw>
          </a:effectLst>
        </p:spPr>
      </p:pic>
      <p:pic>
        <p:nvPicPr>
          <p:cNvPr id="11" name="Graphic 10" descr="Questions with solid fill">
            <a:extLst>
              <a:ext uri="{FF2B5EF4-FFF2-40B4-BE49-F238E27FC236}">
                <a16:creationId xmlns:a16="http://schemas.microsoft.com/office/drawing/2014/main" id="{D795134A-6618-7991-4314-7FAEC2219F1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129179" y="5209937"/>
            <a:ext cx="724283" cy="724283"/>
          </a:xfrm>
          <a:prstGeom prst="rect">
            <a:avLst/>
          </a:prstGeom>
          <a:effectLst>
            <a:innerShdw blurRad="63500" dist="50800" dir="16200000">
              <a:prstClr val="black">
                <a:alpha val="50000"/>
              </a:prstClr>
            </a:inn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523"/>
        <p:cNvGrpSpPr/>
        <p:nvPr/>
      </p:nvGrpSpPr>
      <p:grpSpPr>
        <a:xfrm>
          <a:off x="0" y="0"/>
          <a:ext cx="0" cy="0"/>
          <a:chOff x="0" y="0"/>
          <a:chExt cx="0" cy="0"/>
        </a:xfrm>
      </p:grpSpPr>
      <p:sp>
        <p:nvSpPr>
          <p:cNvPr id="524" name="Google Shape;524;p34"/>
          <p:cNvSpPr txBox="1">
            <a:spLocks noGrp="1"/>
          </p:cNvSpPr>
          <p:nvPr>
            <p:ph type="title"/>
          </p:nvPr>
        </p:nvSpPr>
        <p:spPr>
          <a:xfrm>
            <a:off x="838200" y="24498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Play"/>
              <a:buNone/>
            </a:pPr>
            <a:r>
              <a:rPr lang="en-US" sz="3600" dirty="0">
                <a:solidFill>
                  <a:srgbClr val="002060"/>
                </a:solidFill>
              </a:rPr>
              <a:t>Operational Preparedness: At-Risk Groups</a:t>
            </a:r>
            <a:endParaRPr sz="3600" dirty="0">
              <a:solidFill>
                <a:srgbClr val="002060"/>
              </a:solidFill>
            </a:endParaRPr>
          </a:p>
        </p:txBody>
      </p:sp>
      <p:pic>
        <p:nvPicPr>
          <p:cNvPr id="525" name="Google Shape;525;p34"/>
          <p:cNvPicPr preferRelativeResize="0"/>
          <p:nvPr/>
        </p:nvPicPr>
        <p:blipFill rotWithShape="1">
          <a:blip r:embed="rId4">
            <a:alphaModFix/>
          </a:blip>
          <a:srcRect/>
          <a:stretch/>
        </p:blipFill>
        <p:spPr>
          <a:xfrm>
            <a:off x="2023609" y="1390351"/>
            <a:ext cx="8144782" cy="45459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529"/>
        <p:cNvGrpSpPr/>
        <p:nvPr/>
      </p:nvGrpSpPr>
      <p:grpSpPr>
        <a:xfrm>
          <a:off x="0" y="0"/>
          <a:ext cx="0" cy="0"/>
          <a:chOff x="0" y="0"/>
          <a:chExt cx="0" cy="0"/>
        </a:xfrm>
      </p:grpSpPr>
      <p:sp>
        <p:nvSpPr>
          <p:cNvPr id="530" name="Google Shape;530;p35"/>
          <p:cNvSpPr txBox="1">
            <a:spLocks noGrp="1"/>
          </p:cNvSpPr>
          <p:nvPr>
            <p:ph type="title"/>
          </p:nvPr>
        </p:nvSpPr>
        <p:spPr>
          <a:xfrm>
            <a:off x="685800" y="263522"/>
            <a:ext cx="106680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2800" dirty="0">
                <a:solidFill>
                  <a:srgbClr val="002060"/>
                </a:solidFill>
              </a:rPr>
              <a:t>Operational Preparedness: Wildfire Exposure for Sensitive Groups</a:t>
            </a:r>
            <a:endParaRPr sz="2800" dirty="0">
              <a:solidFill>
                <a:srgbClr val="002060"/>
              </a:solidFill>
            </a:endParaRPr>
          </a:p>
        </p:txBody>
      </p:sp>
      <p:sp>
        <p:nvSpPr>
          <p:cNvPr id="532" name="Google Shape;532;p35"/>
          <p:cNvSpPr txBox="1"/>
          <p:nvPr/>
        </p:nvSpPr>
        <p:spPr>
          <a:xfrm>
            <a:off x="685800" y="1247350"/>
            <a:ext cx="4994431" cy="867411"/>
          </a:xfrm>
          <a:prstGeom prst="rect">
            <a:avLst/>
          </a:prstGeom>
          <a:noFill/>
          <a:ln>
            <a:noFill/>
          </a:ln>
        </p:spPr>
        <p:txBody>
          <a:bodyPr spcFirstLastPara="1" wrap="square" lIns="91425" tIns="45700" rIns="91425" bIns="45700" anchor="t" anchorCtr="0">
            <a:normAutofit/>
          </a:bodyPr>
          <a:lstStyle/>
          <a:p>
            <a:pPr marL="0" marR="0" lvl="0" indent="0" algn="l" rtl="0">
              <a:spcBef>
                <a:spcPts val="1000"/>
              </a:spcBef>
              <a:spcAft>
                <a:spcPts val="0"/>
              </a:spcAft>
              <a:buClr>
                <a:schemeClr val="dk1"/>
              </a:buClr>
              <a:buSzPct val="80000"/>
              <a:buFont typeface="Arial"/>
              <a:buNone/>
            </a:pPr>
            <a:r>
              <a:rPr lang="en-US" sz="1800" b="1" i="0" u="none" strike="noStrike" cap="none" dirty="0">
                <a:solidFill>
                  <a:schemeClr val="dk1"/>
                </a:solidFill>
                <a:latin typeface="Arial"/>
                <a:ea typeface="Arial"/>
                <a:cs typeface="Arial"/>
                <a:sym typeface="Arial"/>
              </a:rPr>
              <a:t>Act sooner on the AQI scale and take more protective measures</a:t>
            </a:r>
            <a:endParaRPr sz="1200" b="0" i="0" u="none" strike="noStrike" cap="none" dirty="0">
              <a:solidFill>
                <a:schemeClr val="dk1"/>
              </a:solidFill>
              <a:latin typeface="Arial"/>
              <a:ea typeface="Arial"/>
              <a:cs typeface="Arial"/>
              <a:sym typeface="Arial"/>
            </a:endParaRPr>
          </a:p>
        </p:txBody>
      </p:sp>
      <p:pic>
        <p:nvPicPr>
          <p:cNvPr id="533" name="Google Shape;533;p35"/>
          <p:cNvPicPr preferRelativeResize="0"/>
          <p:nvPr/>
        </p:nvPicPr>
        <p:blipFill rotWithShape="1">
          <a:blip r:embed="rId4">
            <a:alphaModFix/>
          </a:blip>
          <a:srcRect/>
          <a:stretch/>
        </p:blipFill>
        <p:spPr>
          <a:xfrm>
            <a:off x="6305603" y="1143000"/>
            <a:ext cx="5185987" cy="4877115"/>
          </a:xfrm>
          <a:prstGeom prst="rect">
            <a:avLst/>
          </a:prstGeom>
          <a:noFill/>
          <a:ln>
            <a:noFill/>
          </a:ln>
        </p:spPr>
      </p:pic>
      <p:sp>
        <p:nvSpPr>
          <p:cNvPr id="534" name="Google Shape;534;p35"/>
          <p:cNvSpPr/>
          <p:nvPr/>
        </p:nvSpPr>
        <p:spPr>
          <a:xfrm>
            <a:off x="685800" y="4262439"/>
            <a:ext cx="771574" cy="710660"/>
          </a:xfrm>
          <a:prstGeom prst="ellipse">
            <a:avLst/>
          </a:prstGeom>
          <a:solidFill>
            <a:srgbClr val="FF0000"/>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35" name="Google Shape;535;p35"/>
          <p:cNvSpPr txBox="1"/>
          <p:nvPr/>
        </p:nvSpPr>
        <p:spPr>
          <a:xfrm>
            <a:off x="685800" y="4467557"/>
            <a:ext cx="771573"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bg1"/>
                </a:solidFill>
                <a:latin typeface="Arial"/>
                <a:ea typeface="Arial"/>
                <a:cs typeface="Arial"/>
                <a:sym typeface="Arial"/>
              </a:rPr>
              <a:t>151</a:t>
            </a:r>
            <a:endParaRPr sz="1100" dirty="0">
              <a:solidFill>
                <a:schemeClr val="bg1"/>
              </a:solidFill>
            </a:endParaRPr>
          </a:p>
        </p:txBody>
      </p:sp>
      <p:sp>
        <p:nvSpPr>
          <p:cNvPr id="536" name="Google Shape;536;p35"/>
          <p:cNvSpPr/>
          <p:nvPr/>
        </p:nvSpPr>
        <p:spPr>
          <a:xfrm>
            <a:off x="700408" y="5276594"/>
            <a:ext cx="771575" cy="710661"/>
          </a:xfrm>
          <a:prstGeom prst="ellipse">
            <a:avLst/>
          </a:prstGeom>
          <a:solidFill>
            <a:srgbClr val="7030A0"/>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37" name="Google Shape;537;p35"/>
          <p:cNvSpPr txBox="1"/>
          <p:nvPr/>
        </p:nvSpPr>
        <p:spPr>
          <a:xfrm>
            <a:off x="700407" y="5470029"/>
            <a:ext cx="771576"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bg1"/>
                </a:solidFill>
                <a:latin typeface="Arial"/>
                <a:ea typeface="Arial"/>
                <a:cs typeface="Arial"/>
                <a:sym typeface="Arial"/>
              </a:rPr>
              <a:t>201</a:t>
            </a:r>
            <a:endParaRPr sz="1100" dirty="0">
              <a:solidFill>
                <a:schemeClr val="bg1"/>
              </a:solidFill>
            </a:endParaRPr>
          </a:p>
        </p:txBody>
      </p:sp>
      <p:sp>
        <p:nvSpPr>
          <p:cNvPr id="538" name="Google Shape;538;p35"/>
          <p:cNvSpPr/>
          <p:nvPr/>
        </p:nvSpPr>
        <p:spPr>
          <a:xfrm>
            <a:off x="700410" y="2306674"/>
            <a:ext cx="764917" cy="704528"/>
          </a:xfrm>
          <a:prstGeom prst="ellipse">
            <a:avLst/>
          </a:prstGeom>
          <a:solidFill>
            <a:srgbClr val="FFFF00"/>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39" name="Google Shape;539;p35"/>
          <p:cNvSpPr txBox="1"/>
          <p:nvPr/>
        </p:nvSpPr>
        <p:spPr>
          <a:xfrm>
            <a:off x="715016" y="2486148"/>
            <a:ext cx="742361"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dk1"/>
                </a:solidFill>
                <a:latin typeface="Arial"/>
                <a:ea typeface="Arial"/>
                <a:cs typeface="Arial"/>
                <a:sym typeface="Arial"/>
              </a:rPr>
              <a:t>51</a:t>
            </a:r>
            <a:endParaRPr sz="1100" dirty="0"/>
          </a:p>
        </p:txBody>
      </p:sp>
      <p:sp>
        <p:nvSpPr>
          <p:cNvPr id="540" name="Google Shape;540;p35"/>
          <p:cNvSpPr txBox="1"/>
          <p:nvPr/>
        </p:nvSpPr>
        <p:spPr>
          <a:xfrm>
            <a:off x="1534637" y="4122098"/>
            <a:ext cx="3083170"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Sensitive Groups at risk: </a:t>
            </a:r>
            <a:r>
              <a:rPr lang="en-US" sz="1800" b="1" dirty="0">
                <a:solidFill>
                  <a:schemeClr val="dk1"/>
                </a:solidFill>
                <a:latin typeface="Arial"/>
                <a:ea typeface="Arial"/>
                <a:cs typeface="Arial"/>
                <a:sym typeface="Arial"/>
              </a:rPr>
              <a:t>Avoid Outdoor Activity, Seek Indoor Clean Air</a:t>
            </a:r>
            <a:endParaRPr sz="1200" dirty="0"/>
          </a:p>
        </p:txBody>
      </p:sp>
      <p:sp>
        <p:nvSpPr>
          <p:cNvPr id="541" name="Google Shape;541;p35"/>
          <p:cNvSpPr txBox="1"/>
          <p:nvPr/>
        </p:nvSpPr>
        <p:spPr>
          <a:xfrm>
            <a:off x="1549244" y="5153655"/>
            <a:ext cx="3368514"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Sensitive Groups at more serious risk: </a:t>
            </a:r>
            <a:r>
              <a:rPr lang="en-US" sz="1800" b="1" dirty="0">
                <a:solidFill>
                  <a:schemeClr val="dk1"/>
                </a:solidFill>
                <a:latin typeface="Arial"/>
                <a:ea typeface="Arial"/>
                <a:cs typeface="Arial"/>
                <a:sym typeface="Arial"/>
              </a:rPr>
              <a:t>Indoor Clean Air Environments Only</a:t>
            </a:r>
            <a:endParaRPr sz="1200" dirty="0"/>
          </a:p>
        </p:txBody>
      </p:sp>
      <p:sp>
        <p:nvSpPr>
          <p:cNvPr id="542" name="Google Shape;542;p35"/>
          <p:cNvSpPr txBox="1"/>
          <p:nvPr/>
        </p:nvSpPr>
        <p:spPr>
          <a:xfrm>
            <a:off x="1549245" y="2455721"/>
            <a:ext cx="3484719"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Sensitive Groups: take caution</a:t>
            </a:r>
            <a:endParaRPr sz="1200" dirty="0"/>
          </a:p>
        </p:txBody>
      </p:sp>
      <p:sp>
        <p:nvSpPr>
          <p:cNvPr id="543" name="Google Shape;543;p35"/>
          <p:cNvSpPr/>
          <p:nvPr/>
        </p:nvSpPr>
        <p:spPr>
          <a:xfrm>
            <a:off x="700409" y="3288262"/>
            <a:ext cx="756968" cy="697207"/>
          </a:xfrm>
          <a:prstGeom prst="ellipse">
            <a:avLst/>
          </a:prstGeom>
          <a:solidFill>
            <a:srgbClr val="FFFF00"/>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44" name="Google Shape;544;p35"/>
          <p:cNvSpPr txBox="1"/>
          <p:nvPr/>
        </p:nvSpPr>
        <p:spPr>
          <a:xfrm>
            <a:off x="715016" y="3467736"/>
            <a:ext cx="756967"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dk1"/>
                </a:solidFill>
                <a:latin typeface="Arial"/>
                <a:ea typeface="Arial"/>
                <a:cs typeface="Arial"/>
                <a:sym typeface="Arial"/>
              </a:rPr>
              <a:t>100</a:t>
            </a:r>
            <a:endParaRPr sz="1100" dirty="0"/>
          </a:p>
        </p:txBody>
      </p:sp>
      <p:sp>
        <p:nvSpPr>
          <p:cNvPr id="545" name="Google Shape;545;p35"/>
          <p:cNvSpPr txBox="1"/>
          <p:nvPr/>
        </p:nvSpPr>
        <p:spPr>
          <a:xfrm>
            <a:off x="1534636" y="3329236"/>
            <a:ext cx="3083170"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Sensitive Groups at risk: </a:t>
            </a:r>
            <a:r>
              <a:rPr lang="en-US" sz="1800" b="1" dirty="0">
                <a:solidFill>
                  <a:schemeClr val="dk1"/>
                </a:solidFill>
                <a:latin typeface="Arial"/>
                <a:ea typeface="Arial"/>
                <a:cs typeface="Arial"/>
                <a:sym typeface="Arial"/>
              </a:rPr>
              <a:t>Begin Protective Action</a:t>
            </a:r>
            <a:endParaRPr sz="12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549"/>
        <p:cNvGrpSpPr/>
        <p:nvPr/>
      </p:nvGrpSpPr>
      <p:grpSpPr>
        <a:xfrm>
          <a:off x="0" y="0"/>
          <a:ext cx="0" cy="0"/>
          <a:chOff x="0" y="0"/>
          <a:chExt cx="0" cy="0"/>
        </a:xfrm>
      </p:grpSpPr>
      <p:sp>
        <p:nvSpPr>
          <p:cNvPr id="550" name="Google Shape;550;p36"/>
          <p:cNvSpPr txBox="1">
            <a:spLocks noGrp="1"/>
          </p:cNvSpPr>
          <p:nvPr>
            <p:ph type="title"/>
          </p:nvPr>
        </p:nvSpPr>
        <p:spPr>
          <a:xfrm>
            <a:off x="838200" y="251659"/>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Play"/>
              <a:buNone/>
            </a:pPr>
            <a:r>
              <a:rPr lang="en-US" sz="3600" dirty="0">
                <a:solidFill>
                  <a:srgbClr val="002060"/>
                </a:solidFill>
              </a:rPr>
              <a:t>Operational Preparedness: Sensitive Groups</a:t>
            </a:r>
            <a:endParaRPr sz="3600" dirty="0">
              <a:solidFill>
                <a:srgbClr val="002060"/>
              </a:solidFill>
            </a:endParaRPr>
          </a:p>
        </p:txBody>
      </p:sp>
      <p:pic>
        <p:nvPicPr>
          <p:cNvPr id="551" name="Google Shape;551;p36"/>
          <p:cNvPicPr preferRelativeResize="0"/>
          <p:nvPr/>
        </p:nvPicPr>
        <p:blipFill rotWithShape="1">
          <a:blip r:embed="rId4">
            <a:alphaModFix/>
          </a:blip>
          <a:srcRect/>
          <a:stretch/>
        </p:blipFill>
        <p:spPr>
          <a:xfrm>
            <a:off x="1770710" y="1279952"/>
            <a:ext cx="8650580" cy="482823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555"/>
        <p:cNvGrpSpPr/>
        <p:nvPr/>
      </p:nvGrpSpPr>
      <p:grpSpPr>
        <a:xfrm>
          <a:off x="0" y="0"/>
          <a:ext cx="0" cy="0"/>
          <a:chOff x="0" y="0"/>
          <a:chExt cx="0" cy="0"/>
        </a:xfrm>
      </p:grpSpPr>
      <p:sp>
        <p:nvSpPr>
          <p:cNvPr id="556" name="Google Shape;556;p37"/>
          <p:cNvSpPr txBox="1">
            <a:spLocks noGrp="1"/>
          </p:cNvSpPr>
          <p:nvPr>
            <p:ph type="title"/>
          </p:nvPr>
        </p:nvSpPr>
        <p:spPr>
          <a:xfrm>
            <a:off x="838200" y="17156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Play"/>
              <a:buNone/>
            </a:pPr>
            <a:r>
              <a:rPr lang="en-US" sz="3600" dirty="0">
                <a:solidFill>
                  <a:srgbClr val="002060"/>
                </a:solidFill>
              </a:rPr>
              <a:t>Operational Preparedness: Adaptive Capacity</a:t>
            </a:r>
            <a:endParaRPr sz="3600" dirty="0">
              <a:solidFill>
                <a:srgbClr val="002060"/>
              </a:solidFill>
            </a:endParaRPr>
          </a:p>
        </p:txBody>
      </p:sp>
      <p:pic>
        <p:nvPicPr>
          <p:cNvPr id="557" name="Google Shape;557;p37"/>
          <p:cNvPicPr preferRelativeResize="0"/>
          <p:nvPr/>
        </p:nvPicPr>
        <p:blipFill rotWithShape="1">
          <a:blip r:embed="rId4">
            <a:alphaModFix/>
          </a:blip>
          <a:srcRect/>
          <a:stretch/>
        </p:blipFill>
        <p:spPr>
          <a:xfrm>
            <a:off x="1854815" y="1286622"/>
            <a:ext cx="8482370" cy="473434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561"/>
        <p:cNvGrpSpPr/>
        <p:nvPr/>
      </p:nvGrpSpPr>
      <p:grpSpPr>
        <a:xfrm>
          <a:off x="0" y="0"/>
          <a:ext cx="0" cy="0"/>
          <a:chOff x="0" y="0"/>
          <a:chExt cx="0" cy="0"/>
        </a:xfrm>
      </p:grpSpPr>
      <p:sp>
        <p:nvSpPr>
          <p:cNvPr id="562" name="Google Shape;562;p38"/>
          <p:cNvSpPr txBox="1">
            <a:spLocks noGrp="1"/>
          </p:cNvSpPr>
          <p:nvPr>
            <p:ph type="title"/>
          </p:nvPr>
        </p:nvSpPr>
        <p:spPr>
          <a:xfrm>
            <a:off x="685800" y="196354"/>
            <a:ext cx="106680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Play"/>
              <a:buNone/>
            </a:pPr>
            <a:r>
              <a:rPr lang="en-US" sz="3200" dirty="0">
                <a:solidFill>
                  <a:srgbClr val="002060"/>
                </a:solidFill>
              </a:rPr>
              <a:t>Operational Preparedness: Internal and External Communication</a:t>
            </a:r>
            <a:endParaRPr sz="3200" dirty="0">
              <a:solidFill>
                <a:srgbClr val="002060"/>
              </a:solidFill>
            </a:endParaRPr>
          </a:p>
        </p:txBody>
      </p:sp>
      <p:grpSp>
        <p:nvGrpSpPr>
          <p:cNvPr id="563" name="Google Shape;563;p38"/>
          <p:cNvGrpSpPr/>
          <p:nvPr/>
        </p:nvGrpSpPr>
        <p:grpSpPr>
          <a:xfrm>
            <a:off x="1756215" y="1413557"/>
            <a:ext cx="8679569" cy="4664499"/>
            <a:chOff x="0" y="4156"/>
            <a:chExt cx="8805924" cy="4664499"/>
          </a:xfrm>
        </p:grpSpPr>
        <p:sp>
          <p:nvSpPr>
            <p:cNvPr id="564" name="Google Shape;564;p38"/>
            <p:cNvSpPr/>
            <p:nvPr/>
          </p:nvSpPr>
          <p:spPr>
            <a:xfrm>
              <a:off x="0" y="329214"/>
              <a:ext cx="8805924" cy="529200"/>
            </a:xfrm>
            <a:prstGeom prst="rect">
              <a:avLst/>
            </a:prstGeom>
            <a:solidFill>
              <a:srgbClr val="CBD3CB">
                <a:alpha val="90196"/>
              </a:srgbClr>
            </a:solidFill>
            <a:ln w="19050" cap="flat" cmpd="sng">
              <a:solidFill>
                <a:schemeClr val="accent3"/>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8"/>
            <p:cNvSpPr/>
            <p:nvPr/>
          </p:nvSpPr>
          <p:spPr>
            <a:xfrm>
              <a:off x="541165" y="4156"/>
              <a:ext cx="7576311" cy="619920"/>
            </a:xfrm>
            <a:prstGeom prst="roundRect">
              <a:avLst>
                <a:gd name="adj" fmla="val 16667"/>
              </a:avLst>
            </a:prstGeom>
            <a:solidFill>
              <a:schemeClr val="lt1"/>
            </a:solidFill>
            <a:ln w="19050" cap="flat" cmpd="sng">
              <a:solidFill>
                <a:srgbClr val="16602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8"/>
            <p:cNvSpPr txBox="1"/>
            <p:nvPr/>
          </p:nvSpPr>
          <p:spPr>
            <a:xfrm>
              <a:off x="571427" y="34418"/>
              <a:ext cx="7515787" cy="559396"/>
            </a:xfrm>
            <a:prstGeom prst="rect">
              <a:avLst/>
            </a:prstGeom>
            <a:noFill/>
            <a:ln>
              <a:noFill/>
            </a:ln>
          </p:spPr>
          <p:txBody>
            <a:bodyPr spcFirstLastPara="1" wrap="square" lIns="286350" tIns="0" rIns="286350" bIns="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dirty="0">
                  <a:solidFill>
                    <a:srgbClr val="002060"/>
                  </a:solidFill>
                  <a:latin typeface="Arial"/>
                  <a:ea typeface="Arial"/>
                  <a:cs typeface="Arial"/>
                  <a:sym typeface="Arial"/>
                </a:rPr>
                <a:t>Establish open, real-time communication channels with key partners and operational staff</a:t>
              </a:r>
              <a:endParaRPr dirty="0">
                <a:solidFill>
                  <a:srgbClr val="002060"/>
                </a:solidFill>
              </a:endParaRPr>
            </a:p>
          </p:txBody>
        </p:sp>
        <p:sp>
          <p:nvSpPr>
            <p:cNvPr id="567" name="Google Shape;567;p38"/>
            <p:cNvSpPr/>
            <p:nvPr/>
          </p:nvSpPr>
          <p:spPr>
            <a:xfrm>
              <a:off x="0" y="1281774"/>
              <a:ext cx="8805924" cy="529200"/>
            </a:xfrm>
            <a:prstGeom prst="rect">
              <a:avLst/>
            </a:prstGeom>
            <a:solidFill>
              <a:srgbClr val="CBD3CB">
                <a:alpha val="90196"/>
              </a:srgbClr>
            </a:solidFill>
            <a:ln w="19050" cap="flat" cmpd="sng">
              <a:solidFill>
                <a:schemeClr val="accent3"/>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8"/>
            <p:cNvSpPr/>
            <p:nvPr/>
          </p:nvSpPr>
          <p:spPr>
            <a:xfrm>
              <a:off x="541165" y="956716"/>
              <a:ext cx="7576311" cy="619920"/>
            </a:xfrm>
            <a:prstGeom prst="roundRect">
              <a:avLst>
                <a:gd name="adj" fmla="val 16667"/>
              </a:avLst>
            </a:prstGeom>
            <a:solidFill>
              <a:schemeClr val="lt1"/>
            </a:solidFill>
            <a:ln w="19050" cap="flat" cmpd="sng">
              <a:solidFill>
                <a:srgbClr val="16602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8"/>
            <p:cNvSpPr txBox="1"/>
            <p:nvPr/>
          </p:nvSpPr>
          <p:spPr>
            <a:xfrm>
              <a:off x="571427" y="986978"/>
              <a:ext cx="7515787" cy="559396"/>
            </a:xfrm>
            <a:prstGeom prst="rect">
              <a:avLst/>
            </a:prstGeom>
            <a:noFill/>
            <a:ln>
              <a:noFill/>
            </a:ln>
          </p:spPr>
          <p:txBody>
            <a:bodyPr spcFirstLastPara="1" wrap="square" lIns="286350" tIns="0" rIns="286350" bIns="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dirty="0">
                  <a:solidFill>
                    <a:srgbClr val="002060"/>
                  </a:solidFill>
                  <a:latin typeface="Arial"/>
                  <a:ea typeface="Arial"/>
                  <a:cs typeface="Arial"/>
                  <a:sym typeface="Arial"/>
                </a:rPr>
                <a:t>Coordinate with local emergency services prior to event</a:t>
              </a:r>
              <a:endParaRPr dirty="0">
                <a:solidFill>
                  <a:srgbClr val="002060"/>
                </a:solidFill>
              </a:endParaRPr>
            </a:p>
          </p:txBody>
        </p:sp>
        <p:sp>
          <p:nvSpPr>
            <p:cNvPr id="570" name="Google Shape;570;p38"/>
            <p:cNvSpPr/>
            <p:nvPr/>
          </p:nvSpPr>
          <p:spPr>
            <a:xfrm>
              <a:off x="0" y="2234335"/>
              <a:ext cx="8805924" cy="529200"/>
            </a:xfrm>
            <a:prstGeom prst="rect">
              <a:avLst/>
            </a:prstGeom>
            <a:solidFill>
              <a:srgbClr val="CBD3CB">
                <a:alpha val="90196"/>
              </a:srgbClr>
            </a:solidFill>
            <a:ln w="19050" cap="flat" cmpd="sng">
              <a:solidFill>
                <a:schemeClr val="accent3"/>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8"/>
            <p:cNvSpPr/>
            <p:nvPr/>
          </p:nvSpPr>
          <p:spPr>
            <a:xfrm>
              <a:off x="541165" y="1909277"/>
              <a:ext cx="7576311" cy="619920"/>
            </a:xfrm>
            <a:prstGeom prst="roundRect">
              <a:avLst>
                <a:gd name="adj" fmla="val 16667"/>
              </a:avLst>
            </a:prstGeom>
            <a:solidFill>
              <a:schemeClr val="lt1"/>
            </a:solidFill>
            <a:ln w="19050" cap="flat" cmpd="sng">
              <a:solidFill>
                <a:srgbClr val="16602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8"/>
            <p:cNvSpPr txBox="1"/>
            <p:nvPr/>
          </p:nvSpPr>
          <p:spPr>
            <a:xfrm>
              <a:off x="571427" y="1939539"/>
              <a:ext cx="7515787" cy="559396"/>
            </a:xfrm>
            <a:prstGeom prst="rect">
              <a:avLst/>
            </a:prstGeom>
            <a:noFill/>
            <a:ln>
              <a:noFill/>
            </a:ln>
          </p:spPr>
          <p:txBody>
            <a:bodyPr spcFirstLastPara="1" wrap="square" lIns="286350" tIns="0" rIns="286350" bIns="0" anchor="ctr" anchorCtr="0">
              <a:noAutofit/>
            </a:bodyPr>
            <a:lstStyle/>
            <a:p>
              <a:pPr marL="0" marR="0" lvl="0" indent="0" algn="l" rtl="0">
                <a:lnSpc>
                  <a:spcPct val="90000"/>
                </a:lnSpc>
                <a:spcBef>
                  <a:spcPts val="0"/>
                </a:spcBef>
                <a:spcAft>
                  <a:spcPts val="0"/>
                </a:spcAft>
                <a:buClr>
                  <a:schemeClr val="lt1"/>
                </a:buClr>
                <a:buSzPts val="1800"/>
                <a:buFont typeface="Arial"/>
                <a:buNone/>
              </a:pPr>
              <a:r>
                <a:rPr lang="en-US" sz="1800" dirty="0">
                  <a:solidFill>
                    <a:srgbClr val="002060"/>
                  </a:solidFill>
                  <a:latin typeface="Arial"/>
                  <a:ea typeface="Arial"/>
                  <a:cs typeface="Arial"/>
                  <a:sym typeface="Arial"/>
                </a:rPr>
                <a:t>Collaborate with venue operators to monitor crowd flows and adjust transit service accordingly</a:t>
              </a:r>
              <a:endParaRPr dirty="0">
                <a:solidFill>
                  <a:srgbClr val="002060"/>
                </a:solidFill>
              </a:endParaRPr>
            </a:p>
          </p:txBody>
        </p:sp>
        <p:sp>
          <p:nvSpPr>
            <p:cNvPr id="573" name="Google Shape;573;p38"/>
            <p:cNvSpPr/>
            <p:nvPr/>
          </p:nvSpPr>
          <p:spPr>
            <a:xfrm>
              <a:off x="0" y="3186895"/>
              <a:ext cx="8805924" cy="529200"/>
            </a:xfrm>
            <a:prstGeom prst="rect">
              <a:avLst/>
            </a:prstGeom>
            <a:solidFill>
              <a:srgbClr val="CBD3CB">
                <a:alpha val="90196"/>
              </a:srgbClr>
            </a:solidFill>
            <a:ln w="19050" cap="flat" cmpd="sng">
              <a:solidFill>
                <a:schemeClr val="accent3"/>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8"/>
            <p:cNvSpPr/>
            <p:nvPr/>
          </p:nvSpPr>
          <p:spPr>
            <a:xfrm>
              <a:off x="541165" y="2929910"/>
              <a:ext cx="7576311" cy="619920"/>
            </a:xfrm>
            <a:prstGeom prst="roundRect">
              <a:avLst>
                <a:gd name="adj" fmla="val 16667"/>
              </a:avLst>
            </a:prstGeom>
            <a:solidFill>
              <a:schemeClr val="lt1"/>
            </a:solidFill>
            <a:ln w="19050" cap="flat" cmpd="sng">
              <a:solidFill>
                <a:srgbClr val="16602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8"/>
            <p:cNvSpPr txBox="1"/>
            <p:nvPr/>
          </p:nvSpPr>
          <p:spPr>
            <a:xfrm>
              <a:off x="571427" y="2960172"/>
              <a:ext cx="7515787" cy="559396"/>
            </a:xfrm>
            <a:prstGeom prst="rect">
              <a:avLst/>
            </a:prstGeom>
            <a:noFill/>
            <a:ln>
              <a:noFill/>
            </a:ln>
          </p:spPr>
          <p:txBody>
            <a:bodyPr spcFirstLastPara="1" wrap="square" lIns="286350" tIns="0" rIns="286350" bIns="0" anchor="ctr" anchorCtr="0">
              <a:noAutofit/>
            </a:bodyPr>
            <a:lstStyle/>
            <a:p>
              <a:pPr marL="0" marR="0" lvl="0" indent="0" algn="l" rtl="0">
                <a:lnSpc>
                  <a:spcPct val="90000"/>
                </a:lnSpc>
                <a:spcBef>
                  <a:spcPts val="0"/>
                </a:spcBef>
                <a:spcAft>
                  <a:spcPts val="0"/>
                </a:spcAft>
                <a:buClr>
                  <a:schemeClr val="lt1"/>
                </a:buClr>
                <a:buSzPts val="1800"/>
                <a:buFont typeface="Arial"/>
                <a:buNone/>
              </a:pPr>
              <a:r>
                <a:rPr lang="en-US" sz="1800" dirty="0">
                  <a:solidFill>
                    <a:srgbClr val="002060"/>
                  </a:solidFill>
                  <a:latin typeface="Arial"/>
                  <a:ea typeface="Arial"/>
                  <a:cs typeface="Arial"/>
                  <a:sym typeface="Arial"/>
                </a:rPr>
                <a:t>Ensure a central point of contact or internal command structure</a:t>
              </a:r>
              <a:endParaRPr dirty="0">
                <a:solidFill>
                  <a:srgbClr val="002060"/>
                </a:solidFill>
              </a:endParaRPr>
            </a:p>
          </p:txBody>
        </p:sp>
        <p:sp>
          <p:nvSpPr>
            <p:cNvPr id="576" name="Google Shape;576;p38"/>
            <p:cNvSpPr/>
            <p:nvPr/>
          </p:nvSpPr>
          <p:spPr>
            <a:xfrm>
              <a:off x="0" y="4139455"/>
              <a:ext cx="8805924" cy="529200"/>
            </a:xfrm>
            <a:prstGeom prst="rect">
              <a:avLst/>
            </a:prstGeom>
            <a:solidFill>
              <a:srgbClr val="CBD3CB">
                <a:alpha val="90196"/>
              </a:srgbClr>
            </a:solidFill>
            <a:ln w="19050" cap="flat" cmpd="sng">
              <a:solidFill>
                <a:schemeClr val="accent3"/>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8"/>
            <p:cNvSpPr/>
            <p:nvPr/>
          </p:nvSpPr>
          <p:spPr>
            <a:xfrm>
              <a:off x="541165" y="3814397"/>
              <a:ext cx="7576311" cy="619920"/>
            </a:xfrm>
            <a:prstGeom prst="roundRect">
              <a:avLst>
                <a:gd name="adj" fmla="val 16667"/>
              </a:avLst>
            </a:prstGeom>
            <a:solidFill>
              <a:schemeClr val="lt1"/>
            </a:solidFill>
            <a:ln w="19050" cap="flat" cmpd="sng">
              <a:solidFill>
                <a:srgbClr val="16602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8"/>
            <p:cNvSpPr txBox="1"/>
            <p:nvPr/>
          </p:nvSpPr>
          <p:spPr>
            <a:xfrm>
              <a:off x="571427" y="3844659"/>
              <a:ext cx="7515787" cy="559396"/>
            </a:xfrm>
            <a:prstGeom prst="rect">
              <a:avLst/>
            </a:prstGeom>
            <a:noFill/>
            <a:ln>
              <a:noFill/>
            </a:ln>
          </p:spPr>
          <p:txBody>
            <a:bodyPr spcFirstLastPara="1" wrap="square" lIns="286350" tIns="0" rIns="286350" bIns="0" anchor="ctr" anchorCtr="0">
              <a:noAutofit/>
            </a:bodyPr>
            <a:lstStyle/>
            <a:p>
              <a:pPr marL="0" marR="0" lvl="0" indent="0" algn="l" rtl="0">
                <a:lnSpc>
                  <a:spcPct val="90000"/>
                </a:lnSpc>
                <a:spcBef>
                  <a:spcPts val="0"/>
                </a:spcBef>
                <a:spcAft>
                  <a:spcPts val="0"/>
                </a:spcAft>
                <a:buClr>
                  <a:schemeClr val="lt1"/>
                </a:buClr>
                <a:buSzPts val="1800"/>
                <a:buFont typeface="Arial"/>
                <a:buNone/>
              </a:pPr>
              <a:r>
                <a:rPr lang="en-US" sz="1800" dirty="0">
                  <a:solidFill>
                    <a:srgbClr val="002060"/>
                  </a:solidFill>
                  <a:latin typeface="Arial"/>
                  <a:ea typeface="Arial"/>
                  <a:cs typeface="Arial"/>
                  <a:sym typeface="Arial"/>
                </a:rPr>
                <a:t>Establish clear protocols for escalating service disruptions and safety concerns</a:t>
              </a:r>
              <a:endParaRPr dirty="0">
                <a:solidFill>
                  <a:srgbClr val="002060"/>
                </a:solidFill>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582"/>
        <p:cNvGrpSpPr/>
        <p:nvPr/>
      </p:nvGrpSpPr>
      <p:grpSpPr>
        <a:xfrm>
          <a:off x="0" y="0"/>
          <a:ext cx="0" cy="0"/>
          <a:chOff x="0" y="0"/>
          <a:chExt cx="0" cy="0"/>
        </a:xfrm>
      </p:grpSpPr>
      <p:sp>
        <p:nvSpPr>
          <p:cNvPr id="583" name="Google Shape;583;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3600" dirty="0">
                <a:solidFill>
                  <a:srgbClr val="002060"/>
                </a:solidFill>
              </a:rPr>
              <a:t>Operational Preparedness: Workforce Training</a:t>
            </a:r>
            <a:endParaRPr sz="3600" dirty="0">
              <a:solidFill>
                <a:srgbClr val="002060"/>
              </a:solidFill>
            </a:endParaRPr>
          </a:p>
        </p:txBody>
      </p:sp>
      <p:grpSp>
        <p:nvGrpSpPr>
          <p:cNvPr id="584" name="Google Shape;584;p39"/>
          <p:cNvGrpSpPr/>
          <p:nvPr/>
        </p:nvGrpSpPr>
        <p:grpSpPr>
          <a:xfrm>
            <a:off x="6123486" y="1690688"/>
            <a:ext cx="4134717" cy="4134717"/>
            <a:chOff x="1194382" y="521553"/>
            <a:chExt cx="4446932" cy="4446932"/>
          </a:xfrm>
        </p:grpSpPr>
        <p:sp>
          <p:nvSpPr>
            <p:cNvPr id="586" name="Google Shape;586;p39"/>
            <p:cNvSpPr/>
            <p:nvPr/>
          </p:nvSpPr>
          <p:spPr>
            <a:xfrm>
              <a:off x="1194382" y="521553"/>
              <a:ext cx="2141115" cy="2141115"/>
            </a:xfrm>
            <a:prstGeom prst="roundRect">
              <a:avLst>
                <a:gd name="adj" fmla="val 16667"/>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9"/>
            <p:cNvSpPr txBox="1"/>
            <p:nvPr/>
          </p:nvSpPr>
          <p:spPr>
            <a:xfrm>
              <a:off x="1298903" y="626074"/>
              <a:ext cx="1932073" cy="1932073"/>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en-US" sz="1800" b="1" dirty="0">
                  <a:solidFill>
                    <a:srgbClr val="002060"/>
                  </a:solidFill>
                  <a:latin typeface="Arial"/>
                  <a:ea typeface="Arial"/>
                  <a:cs typeface="Arial"/>
                  <a:sym typeface="Arial"/>
                </a:rPr>
                <a:t>Identify</a:t>
              </a:r>
              <a:r>
                <a:rPr lang="en-US" sz="1800" dirty="0">
                  <a:solidFill>
                    <a:srgbClr val="002060"/>
                  </a:solidFill>
                  <a:latin typeface="Arial"/>
                  <a:ea typeface="Arial"/>
                  <a:cs typeface="Arial"/>
                  <a:sym typeface="Arial"/>
                </a:rPr>
                <a:t> all staff and contractors that require training</a:t>
              </a:r>
              <a:endParaRPr sz="1200" dirty="0">
                <a:solidFill>
                  <a:srgbClr val="002060"/>
                </a:solidFill>
              </a:endParaRPr>
            </a:p>
          </p:txBody>
        </p:sp>
        <p:sp>
          <p:nvSpPr>
            <p:cNvPr id="588" name="Google Shape;588;p39"/>
            <p:cNvSpPr/>
            <p:nvPr/>
          </p:nvSpPr>
          <p:spPr>
            <a:xfrm>
              <a:off x="3500199" y="521553"/>
              <a:ext cx="2141115" cy="2141115"/>
            </a:xfrm>
            <a:prstGeom prst="roundRect">
              <a:avLst>
                <a:gd name="adj" fmla="val 16667"/>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9"/>
            <p:cNvSpPr txBox="1"/>
            <p:nvPr/>
          </p:nvSpPr>
          <p:spPr>
            <a:xfrm>
              <a:off x="3604720" y="626074"/>
              <a:ext cx="1932073" cy="1932073"/>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en-US" sz="1800" b="1" dirty="0">
                  <a:solidFill>
                    <a:srgbClr val="002060"/>
                  </a:solidFill>
                  <a:latin typeface="Arial"/>
                  <a:ea typeface="Arial"/>
                  <a:cs typeface="Arial"/>
                  <a:sym typeface="Arial"/>
                </a:rPr>
                <a:t>Develop</a:t>
              </a:r>
              <a:r>
                <a:rPr lang="en-US" sz="1800" dirty="0">
                  <a:solidFill>
                    <a:srgbClr val="002060"/>
                  </a:solidFill>
                  <a:latin typeface="Arial"/>
                  <a:ea typeface="Arial"/>
                  <a:cs typeface="Arial"/>
                  <a:sym typeface="Arial"/>
                </a:rPr>
                <a:t> standard operating procedure for service adjustments</a:t>
              </a:r>
              <a:endParaRPr sz="1200" dirty="0">
                <a:solidFill>
                  <a:srgbClr val="002060"/>
                </a:solidFill>
              </a:endParaRPr>
            </a:p>
          </p:txBody>
        </p:sp>
        <p:sp>
          <p:nvSpPr>
            <p:cNvPr id="590" name="Google Shape;590;p39"/>
            <p:cNvSpPr/>
            <p:nvPr/>
          </p:nvSpPr>
          <p:spPr>
            <a:xfrm>
              <a:off x="1194382" y="2827370"/>
              <a:ext cx="2141115" cy="2141115"/>
            </a:xfrm>
            <a:prstGeom prst="roundRect">
              <a:avLst>
                <a:gd name="adj" fmla="val 16667"/>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9"/>
            <p:cNvSpPr txBox="1"/>
            <p:nvPr/>
          </p:nvSpPr>
          <p:spPr>
            <a:xfrm>
              <a:off x="1298903" y="2931891"/>
              <a:ext cx="1932073" cy="1932073"/>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en-US" sz="1800" b="1" dirty="0">
                  <a:solidFill>
                    <a:srgbClr val="002060"/>
                  </a:solidFill>
                  <a:latin typeface="Arial"/>
                  <a:ea typeface="Arial"/>
                  <a:cs typeface="Arial"/>
                  <a:sym typeface="Arial"/>
                </a:rPr>
                <a:t>Update</a:t>
              </a:r>
              <a:r>
                <a:rPr lang="en-US" sz="1800" dirty="0">
                  <a:solidFill>
                    <a:srgbClr val="002060"/>
                  </a:solidFill>
                  <a:latin typeface="Arial"/>
                  <a:ea typeface="Arial"/>
                  <a:cs typeface="Arial"/>
                  <a:sym typeface="Arial"/>
                </a:rPr>
                <a:t> training materials to reflect lessons learned and improve readiness</a:t>
              </a:r>
              <a:endParaRPr sz="1200" dirty="0">
                <a:solidFill>
                  <a:srgbClr val="002060"/>
                </a:solidFill>
              </a:endParaRPr>
            </a:p>
          </p:txBody>
        </p:sp>
        <p:sp>
          <p:nvSpPr>
            <p:cNvPr id="592" name="Google Shape;592;p39"/>
            <p:cNvSpPr/>
            <p:nvPr/>
          </p:nvSpPr>
          <p:spPr>
            <a:xfrm>
              <a:off x="3500199" y="2827370"/>
              <a:ext cx="2141115" cy="2141115"/>
            </a:xfrm>
            <a:prstGeom prst="roundRect">
              <a:avLst>
                <a:gd name="adj" fmla="val 16667"/>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9"/>
            <p:cNvSpPr txBox="1"/>
            <p:nvPr/>
          </p:nvSpPr>
          <p:spPr>
            <a:xfrm>
              <a:off x="3604720" y="2931891"/>
              <a:ext cx="1932073" cy="1932073"/>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en-US" sz="1800" b="1" dirty="0">
                  <a:solidFill>
                    <a:srgbClr val="002060"/>
                  </a:solidFill>
                  <a:latin typeface="Arial"/>
                  <a:ea typeface="Arial"/>
                  <a:cs typeface="Arial"/>
                  <a:sym typeface="Arial"/>
                </a:rPr>
                <a:t>Plan</a:t>
              </a:r>
              <a:r>
                <a:rPr lang="en-US" sz="1800" dirty="0">
                  <a:solidFill>
                    <a:srgbClr val="002060"/>
                  </a:solidFill>
                  <a:latin typeface="Arial"/>
                  <a:ea typeface="Arial"/>
                  <a:cs typeface="Arial"/>
                  <a:sym typeface="Arial"/>
                </a:rPr>
                <a:t> training sessions with lead time and consider multiple formats</a:t>
              </a:r>
              <a:endParaRPr sz="1200" dirty="0">
                <a:solidFill>
                  <a:srgbClr val="002060"/>
                </a:solidFill>
              </a:endParaRPr>
            </a:p>
          </p:txBody>
        </p:sp>
      </p:grpSp>
      <p:sp>
        <p:nvSpPr>
          <p:cNvPr id="594" name="Google Shape;594;p39" descr="Questions with solid fill"/>
          <p:cNvSpPr/>
          <p:nvPr/>
        </p:nvSpPr>
        <p:spPr>
          <a:xfrm>
            <a:off x="371707" y="1912434"/>
            <a:ext cx="914400" cy="914400"/>
          </a:xfrm>
          <a:prstGeom prst="rect">
            <a:avLst/>
          </a:prstGeom>
          <a:noFill/>
          <a:ln>
            <a:noFill/>
          </a:ln>
        </p:spPr>
        <p:txBody>
          <a:bodyPr/>
          <a:lstStyle/>
          <a:p>
            <a:endParaRPr lang="en-US"/>
          </a:p>
        </p:txBody>
      </p:sp>
      <p:sp>
        <p:nvSpPr>
          <p:cNvPr id="595" name="Google Shape;595;p39" descr="Questions with solid fill"/>
          <p:cNvSpPr/>
          <p:nvPr/>
        </p:nvSpPr>
        <p:spPr>
          <a:xfrm>
            <a:off x="371707" y="4718825"/>
            <a:ext cx="914400" cy="914400"/>
          </a:xfrm>
          <a:prstGeom prst="rect">
            <a:avLst/>
          </a:prstGeom>
          <a:noFill/>
          <a:ln>
            <a:noFill/>
          </a:ln>
        </p:spPr>
        <p:txBody>
          <a:bodyPr/>
          <a:lstStyle/>
          <a:p>
            <a:endParaRPr lang="en-US"/>
          </a:p>
        </p:txBody>
      </p:sp>
      <p:sp>
        <p:nvSpPr>
          <p:cNvPr id="596" name="Google Shape;596;p39"/>
          <p:cNvSpPr txBox="1"/>
          <p:nvPr/>
        </p:nvSpPr>
        <p:spPr>
          <a:xfrm>
            <a:off x="2173857" y="2111880"/>
            <a:ext cx="3539473" cy="13233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dirty="0">
                <a:solidFill>
                  <a:schemeClr val="dk1"/>
                </a:solidFill>
                <a:latin typeface="Arial"/>
                <a:ea typeface="Arial"/>
                <a:cs typeface="Arial"/>
                <a:sym typeface="Arial"/>
              </a:rPr>
              <a:t>Do training materials address emergency procedures and coordination with other agencies?</a:t>
            </a:r>
            <a:endParaRPr dirty="0"/>
          </a:p>
        </p:txBody>
      </p:sp>
      <p:sp>
        <p:nvSpPr>
          <p:cNvPr id="597" name="Google Shape;597;p39"/>
          <p:cNvSpPr txBox="1"/>
          <p:nvPr/>
        </p:nvSpPr>
        <p:spPr>
          <a:xfrm>
            <a:off x="2191892" y="3654501"/>
            <a:ext cx="3588183"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dirty="0">
                <a:solidFill>
                  <a:schemeClr val="dk1"/>
                </a:solidFill>
                <a:latin typeface="Arial"/>
                <a:ea typeface="Arial"/>
                <a:cs typeface="Arial"/>
                <a:sym typeface="Arial"/>
              </a:rPr>
              <a:t>Is training being offered in multiple formats and languages if necessary?</a:t>
            </a:r>
            <a:endParaRPr dirty="0"/>
          </a:p>
        </p:txBody>
      </p:sp>
      <p:pic>
        <p:nvPicPr>
          <p:cNvPr id="3" name="Graphic 2" descr="Questions with solid fill">
            <a:extLst>
              <a:ext uri="{FF2B5EF4-FFF2-40B4-BE49-F238E27FC236}">
                <a16:creationId xmlns:a16="http://schemas.microsoft.com/office/drawing/2014/main" id="{344A5E18-AD3A-3582-ADCF-5817E9FA694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8260" y="2270341"/>
            <a:ext cx="914400" cy="914400"/>
          </a:xfrm>
          <a:prstGeom prst="rect">
            <a:avLst/>
          </a:prstGeom>
          <a:effectLst>
            <a:innerShdw blurRad="63500" dist="50800" dir="16200000">
              <a:prstClr val="black">
                <a:alpha val="50000"/>
              </a:prstClr>
            </a:innerShdw>
          </a:effectLst>
        </p:spPr>
      </p:pic>
      <p:pic>
        <p:nvPicPr>
          <p:cNvPr id="5" name="Graphic 4" descr="Questions with solid fill">
            <a:extLst>
              <a:ext uri="{FF2B5EF4-FFF2-40B4-BE49-F238E27FC236}">
                <a16:creationId xmlns:a16="http://schemas.microsoft.com/office/drawing/2014/main" id="{F7CDF9E4-31EA-61BC-3397-2D8E8360A81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8260" y="3643193"/>
            <a:ext cx="914400" cy="914400"/>
          </a:xfrm>
          <a:prstGeom prst="rect">
            <a:avLst/>
          </a:prstGeom>
          <a:effectLst>
            <a:innerShdw blurRad="63500" dist="50800" dir="16200000">
              <a:prstClr val="black">
                <a:alpha val="50000"/>
              </a:prstClr>
            </a:inn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6"/>
        <p:cNvGrpSpPr/>
        <p:nvPr/>
      </p:nvGrpSpPr>
      <p:grpSpPr>
        <a:xfrm>
          <a:off x="0" y="0"/>
          <a:ext cx="0" cy="0"/>
          <a:chOff x="0" y="0"/>
          <a:chExt cx="0" cy="0"/>
        </a:xfrm>
      </p:grpSpPr>
      <p:sp>
        <p:nvSpPr>
          <p:cNvPr id="117" name="Google Shape;117;p4"/>
          <p:cNvSpPr txBox="1">
            <a:spLocks noGrp="1"/>
          </p:cNvSpPr>
          <p:nvPr>
            <p:ph type="title"/>
          </p:nvPr>
        </p:nvSpPr>
        <p:spPr>
          <a:xfrm>
            <a:off x="685800" y="414246"/>
            <a:ext cx="10515600" cy="1092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Play"/>
              <a:buNone/>
            </a:pPr>
            <a:r>
              <a:rPr lang="en-US" sz="3600">
                <a:solidFill>
                  <a:schemeClr val="lt1"/>
                </a:solidFill>
              </a:rPr>
              <a:t>Learning Objectives</a:t>
            </a:r>
            <a:endParaRPr sz="3600">
              <a:solidFill>
                <a:schemeClr val="lt1"/>
              </a:solidFill>
            </a:endParaRPr>
          </a:p>
        </p:txBody>
      </p:sp>
      <p:pic>
        <p:nvPicPr>
          <p:cNvPr id="118" name="Google Shape;118;p4"/>
          <p:cNvPicPr preferRelativeResize="0"/>
          <p:nvPr/>
        </p:nvPicPr>
        <p:blipFill rotWithShape="1">
          <a:blip r:embed="rId4">
            <a:alphaModFix/>
          </a:blip>
          <a:srcRect/>
          <a:stretch/>
        </p:blipFill>
        <p:spPr>
          <a:xfrm>
            <a:off x="264911" y="2012299"/>
            <a:ext cx="5237256" cy="2945956"/>
          </a:xfrm>
          <a:prstGeom prst="rect">
            <a:avLst/>
          </a:prstGeom>
          <a:noFill/>
          <a:ln>
            <a:noFill/>
          </a:ln>
        </p:spPr>
      </p:pic>
      <p:sp>
        <p:nvSpPr>
          <p:cNvPr id="119" name="Google Shape;119;p4"/>
          <p:cNvSpPr txBox="1"/>
          <p:nvPr/>
        </p:nvSpPr>
        <p:spPr>
          <a:xfrm>
            <a:off x="6354457" y="1143000"/>
            <a:ext cx="5037444" cy="5347009"/>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800"/>
              </a:spcBef>
              <a:spcAft>
                <a:spcPts val="0"/>
              </a:spcAft>
              <a:buClr>
                <a:schemeClr val="dk1"/>
              </a:buClr>
              <a:buSzPts val="1800"/>
              <a:buFont typeface="Arial"/>
              <a:buNone/>
            </a:pPr>
            <a:r>
              <a:rPr lang="en-US" sz="1800" b="0" i="0" u="sng" strike="noStrike" cap="none">
                <a:solidFill>
                  <a:schemeClr val="dk1"/>
                </a:solidFill>
                <a:latin typeface="Arial"/>
                <a:ea typeface="Arial"/>
                <a:cs typeface="Arial"/>
                <a:sym typeface="Arial"/>
              </a:rPr>
              <a:t>Target Audience:</a:t>
            </a:r>
            <a:r>
              <a:rPr lang="en-US" sz="1800" b="0" i="0" u="none" strike="noStrike" cap="none">
                <a:solidFill>
                  <a:schemeClr val="dk1"/>
                </a:solidFill>
                <a:latin typeface="Arial"/>
                <a:ea typeface="Arial"/>
                <a:cs typeface="Arial"/>
                <a:sym typeface="Arial"/>
              </a:rPr>
              <a:t> rail operators, transit agencies, emergency managers, city and state government transportation departments</a:t>
            </a:r>
            <a:endParaRPr sz="1800" b="0" i="0" u="sng" strike="noStrike" cap="none">
              <a:solidFill>
                <a:schemeClr val="dk1"/>
              </a:solidFill>
              <a:latin typeface="Arial"/>
              <a:ea typeface="Arial"/>
              <a:cs typeface="Arial"/>
              <a:sym typeface="Arial"/>
            </a:endParaRPr>
          </a:p>
          <a:p>
            <a:pPr marL="0" marR="0" lvl="0" indent="0" algn="l" rtl="0">
              <a:lnSpc>
                <a:spcPct val="100000"/>
              </a:lnSpc>
              <a:spcBef>
                <a:spcPts val="1800"/>
              </a:spcBef>
              <a:spcAft>
                <a:spcPts val="0"/>
              </a:spcAft>
              <a:buClr>
                <a:schemeClr val="dk1"/>
              </a:buClr>
              <a:buSzPts val="1800"/>
              <a:buFont typeface="Arial"/>
              <a:buNone/>
            </a:pPr>
            <a:r>
              <a:rPr lang="en-US" sz="1800" b="0" i="0" u="sng" strike="noStrike" cap="none">
                <a:solidFill>
                  <a:schemeClr val="dk1"/>
                </a:solidFill>
                <a:latin typeface="Arial"/>
                <a:ea typeface="Arial"/>
                <a:cs typeface="Arial"/>
                <a:sym typeface="Arial"/>
              </a:rPr>
              <a:t>Participants will be able to:</a:t>
            </a:r>
            <a:endParaRPr/>
          </a:p>
          <a:p>
            <a:pPr marL="457200" marR="0" lvl="0" indent="-342900" algn="l" rtl="0">
              <a:lnSpc>
                <a:spcPct val="100000"/>
              </a:lnSpc>
              <a:spcBef>
                <a:spcPts val="180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Understand foundational wildfire science concepts and how they apply to urban rail systems and large stadium events</a:t>
            </a:r>
            <a:endParaRPr/>
          </a:p>
          <a:p>
            <a:pPr marL="457200" marR="0" lvl="0" indent="-342900" algn="l" rtl="0">
              <a:lnSpc>
                <a:spcPct val="100000"/>
              </a:lnSpc>
              <a:spcBef>
                <a:spcPts val="180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Identify tools and best practices for proactive wildfire risk management, including preparedness planning and situational awareness</a:t>
            </a:r>
            <a:endParaRPr/>
          </a:p>
          <a:p>
            <a:pPr marL="457200" marR="0" lvl="0" indent="-342900" algn="l" rtl="0">
              <a:lnSpc>
                <a:spcPct val="100000"/>
              </a:lnSpc>
              <a:spcBef>
                <a:spcPts val="180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Apply concepts through scenario-based learning and real-world examples</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601"/>
        <p:cNvGrpSpPr/>
        <p:nvPr/>
      </p:nvGrpSpPr>
      <p:grpSpPr>
        <a:xfrm>
          <a:off x="0" y="0"/>
          <a:ext cx="0" cy="0"/>
          <a:chOff x="0" y="0"/>
          <a:chExt cx="0" cy="0"/>
        </a:xfrm>
      </p:grpSpPr>
      <p:sp>
        <p:nvSpPr>
          <p:cNvPr id="602" name="Google Shape;602;p40"/>
          <p:cNvSpPr txBox="1">
            <a:spLocks noGrp="1"/>
          </p:cNvSpPr>
          <p:nvPr>
            <p:ph type="title"/>
          </p:nvPr>
        </p:nvSpPr>
        <p:spPr>
          <a:xfrm>
            <a:off x="685801" y="218381"/>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3600" dirty="0">
                <a:solidFill>
                  <a:srgbClr val="002060"/>
                </a:solidFill>
              </a:rPr>
              <a:t>Operational Preparedness: Crowd Management</a:t>
            </a:r>
            <a:endParaRPr sz="3600" dirty="0">
              <a:solidFill>
                <a:srgbClr val="002060"/>
              </a:solidFill>
            </a:endParaRPr>
          </a:p>
        </p:txBody>
      </p:sp>
      <p:grpSp>
        <p:nvGrpSpPr>
          <p:cNvPr id="603" name="Google Shape;603;p40"/>
          <p:cNvGrpSpPr/>
          <p:nvPr/>
        </p:nvGrpSpPr>
        <p:grpSpPr>
          <a:xfrm>
            <a:off x="4565466" y="1467854"/>
            <a:ext cx="6940733" cy="4392315"/>
            <a:chOff x="0" y="2469"/>
            <a:chExt cx="7076407" cy="4929958"/>
          </a:xfrm>
        </p:grpSpPr>
        <p:sp>
          <p:nvSpPr>
            <p:cNvPr id="604" name="Google Shape;604;p40"/>
            <p:cNvSpPr/>
            <p:nvPr/>
          </p:nvSpPr>
          <p:spPr>
            <a:xfrm rot="5400000">
              <a:off x="4336780" y="-1668009"/>
              <a:ext cx="950353" cy="4528900"/>
            </a:xfrm>
            <a:prstGeom prst="round2SameRect">
              <a:avLst>
                <a:gd name="adj1" fmla="val 16667"/>
                <a:gd name="adj2" fmla="val 0"/>
              </a:avLst>
            </a:prstGeom>
            <a:solidFill>
              <a:schemeClr val="lt1">
                <a:alpha val="90196"/>
              </a:schemeClr>
            </a:solidFill>
            <a:ln w="12700" cap="flat" cmpd="sng">
              <a:solidFill>
                <a:schemeClr val="accent3">
                  <a:alpha val="90196"/>
                </a:scheme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40"/>
            <p:cNvSpPr txBox="1"/>
            <p:nvPr/>
          </p:nvSpPr>
          <p:spPr>
            <a:xfrm>
              <a:off x="2593899" y="167656"/>
              <a:ext cx="4482508" cy="857569"/>
            </a:xfrm>
            <a:prstGeom prst="rect">
              <a:avLst/>
            </a:prstGeom>
            <a:noFill/>
            <a:ln>
              <a:noFill/>
            </a:ln>
          </p:spPr>
          <p:txBody>
            <a:bodyPr spcFirstLastPara="1" wrap="square" lIns="53325" tIns="26650" rIns="53325" bIns="26650" anchor="ctr" anchorCtr="0">
              <a:noAutofit/>
            </a:bodyPr>
            <a:lstStyle/>
            <a:p>
              <a:pPr marL="114300" marR="0" lvl="1" rtl="0">
                <a:lnSpc>
                  <a:spcPct val="90000"/>
                </a:lnSpc>
                <a:spcBef>
                  <a:spcPts val="0"/>
                </a:spcBef>
                <a:spcAft>
                  <a:spcPts val="0"/>
                </a:spcAft>
                <a:buClr>
                  <a:schemeClr val="dk1"/>
                </a:buClr>
                <a:buSzPts val="1400"/>
                <a:buFont typeface="Arial"/>
                <a:buNone/>
              </a:pPr>
              <a:r>
                <a:rPr lang="en-US" sz="1400" b="0" i="0" u="none" strike="noStrike" cap="none" dirty="0">
                  <a:solidFill>
                    <a:schemeClr val="dk1"/>
                  </a:solidFill>
                  <a:latin typeface="Arial"/>
                  <a:ea typeface="Arial"/>
                  <a:cs typeface="Arial"/>
                  <a:sym typeface="Arial"/>
                </a:rPr>
                <a:t>Conduct site assessments of each key station to identify crowd pinch points and queueing needs. </a:t>
              </a:r>
              <a:endParaRPr dirty="0"/>
            </a:p>
          </p:txBody>
        </p:sp>
        <p:sp>
          <p:nvSpPr>
            <p:cNvPr id="606" name="Google Shape;606;p40"/>
            <p:cNvSpPr/>
            <p:nvPr/>
          </p:nvSpPr>
          <p:spPr>
            <a:xfrm>
              <a:off x="0" y="2469"/>
              <a:ext cx="2547506" cy="1187941"/>
            </a:xfrm>
            <a:prstGeom prst="roundRect">
              <a:avLst>
                <a:gd name="adj" fmla="val 16667"/>
              </a:avLst>
            </a:prstGeom>
            <a:gradFill>
              <a:gsLst>
                <a:gs pos="0">
                  <a:schemeClr val="lt1"/>
                </a:gs>
                <a:gs pos="50000">
                  <a:schemeClr val="lt1"/>
                </a:gs>
                <a:gs pos="100000">
                  <a:srgbClr val="E1E1E1"/>
                </a:gs>
              </a:gsLst>
              <a:lin ang="5400000"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40"/>
            <p:cNvSpPr txBox="1"/>
            <p:nvPr/>
          </p:nvSpPr>
          <p:spPr>
            <a:xfrm>
              <a:off x="57990" y="60459"/>
              <a:ext cx="2431526" cy="1071961"/>
            </a:xfrm>
            <a:prstGeom prst="rect">
              <a:avLst/>
            </a:prstGeom>
            <a:noFill/>
            <a:ln>
              <a:noFill/>
            </a:ln>
          </p:spPr>
          <p:txBody>
            <a:bodyPr spcFirstLastPara="1" wrap="square" lIns="87625" tIns="43800" rIns="87625" bIns="43800" anchor="ctr" anchorCtr="0">
              <a:noAutofit/>
            </a:bodyPr>
            <a:lstStyle/>
            <a:p>
              <a:pPr marL="0" marR="0" lvl="0" indent="0" algn="ctr" rtl="0">
                <a:lnSpc>
                  <a:spcPct val="90000"/>
                </a:lnSpc>
                <a:spcBef>
                  <a:spcPts val="0"/>
                </a:spcBef>
                <a:spcAft>
                  <a:spcPts val="0"/>
                </a:spcAft>
                <a:buClr>
                  <a:schemeClr val="lt1"/>
                </a:buClr>
                <a:buSzPts val="2300"/>
                <a:buFont typeface="Arial"/>
                <a:buNone/>
              </a:pPr>
              <a:r>
                <a:rPr lang="en-US" sz="2000" dirty="0">
                  <a:solidFill>
                    <a:srgbClr val="002060"/>
                  </a:solidFill>
                  <a:latin typeface="Arial"/>
                  <a:ea typeface="Arial"/>
                  <a:cs typeface="Arial"/>
                  <a:sym typeface="Arial"/>
                </a:rPr>
                <a:t>Site Assessment</a:t>
              </a:r>
              <a:endParaRPr sz="1200" dirty="0">
                <a:solidFill>
                  <a:srgbClr val="002060"/>
                </a:solidFill>
              </a:endParaRPr>
            </a:p>
          </p:txBody>
        </p:sp>
        <p:sp>
          <p:nvSpPr>
            <p:cNvPr id="608" name="Google Shape;608;p40"/>
            <p:cNvSpPr/>
            <p:nvPr/>
          </p:nvSpPr>
          <p:spPr>
            <a:xfrm rot="5400000">
              <a:off x="4336780" y="-420670"/>
              <a:ext cx="950353" cy="4528900"/>
            </a:xfrm>
            <a:prstGeom prst="round2SameRect">
              <a:avLst>
                <a:gd name="adj1" fmla="val 16667"/>
                <a:gd name="adj2" fmla="val 0"/>
              </a:avLst>
            </a:prstGeom>
            <a:solidFill>
              <a:schemeClr val="lt1">
                <a:alpha val="90196"/>
              </a:schemeClr>
            </a:solidFill>
            <a:ln w="12700" cap="flat" cmpd="sng">
              <a:solidFill>
                <a:schemeClr val="accent3">
                  <a:alpha val="90196"/>
                </a:scheme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40"/>
            <p:cNvSpPr txBox="1"/>
            <p:nvPr/>
          </p:nvSpPr>
          <p:spPr>
            <a:xfrm>
              <a:off x="2547507" y="1414995"/>
              <a:ext cx="4482508" cy="857569"/>
            </a:xfrm>
            <a:prstGeom prst="rect">
              <a:avLst/>
            </a:prstGeom>
            <a:noFill/>
            <a:ln>
              <a:noFill/>
            </a:ln>
          </p:spPr>
          <p:txBody>
            <a:bodyPr spcFirstLastPara="1" wrap="square" lIns="53325" tIns="26650" rIns="53325" bIns="26650" anchor="ctr" anchorCtr="0">
              <a:noAutofit/>
            </a:bodyPr>
            <a:lstStyle/>
            <a:p>
              <a:pPr marL="114300" marR="0" lvl="1" rtl="0">
                <a:lnSpc>
                  <a:spcPct val="90000"/>
                </a:lnSpc>
                <a:spcBef>
                  <a:spcPts val="0"/>
                </a:spcBef>
                <a:spcAft>
                  <a:spcPts val="0"/>
                </a:spcAft>
                <a:buClr>
                  <a:schemeClr val="dk1"/>
                </a:buClr>
                <a:buSzPts val="1400"/>
                <a:buFont typeface="Arial"/>
                <a:buNone/>
              </a:pPr>
              <a:r>
                <a:rPr lang="en-US" sz="1400" b="0" i="0" u="none" strike="noStrike" cap="none">
                  <a:solidFill>
                    <a:schemeClr val="dk1"/>
                  </a:solidFill>
                  <a:latin typeface="Arial"/>
                  <a:ea typeface="Arial"/>
                  <a:cs typeface="Arial"/>
                  <a:sym typeface="Arial"/>
                </a:rPr>
                <a:t>Develop clear wayfinding and signage plans tailored to each station and anticipated crowd movement.</a:t>
              </a:r>
              <a:endParaRPr/>
            </a:p>
          </p:txBody>
        </p:sp>
        <p:sp>
          <p:nvSpPr>
            <p:cNvPr id="610" name="Google Shape;610;p40"/>
            <p:cNvSpPr/>
            <p:nvPr/>
          </p:nvSpPr>
          <p:spPr>
            <a:xfrm>
              <a:off x="0" y="1249808"/>
              <a:ext cx="2547506" cy="1187941"/>
            </a:xfrm>
            <a:prstGeom prst="roundRect">
              <a:avLst>
                <a:gd name="adj" fmla="val 16667"/>
              </a:avLst>
            </a:prstGeom>
            <a:gradFill>
              <a:gsLst>
                <a:gs pos="0">
                  <a:schemeClr val="lt1"/>
                </a:gs>
                <a:gs pos="50000">
                  <a:schemeClr val="lt1"/>
                </a:gs>
                <a:gs pos="100000">
                  <a:srgbClr val="E1E1E1"/>
                </a:gs>
              </a:gsLst>
              <a:lin ang="5400000"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40"/>
            <p:cNvSpPr txBox="1"/>
            <p:nvPr/>
          </p:nvSpPr>
          <p:spPr>
            <a:xfrm>
              <a:off x="57990" y="1307798"/>
              <a:ext cx="2431526" cy="1071961"/>
            </a:xfrm>
            <a:prstGeom prst="rect">
              <a:avLst/>
            </a:prstGeom>
            <a:noFill/>
            <a:ln>
              <a:noFill/>
            </a:ln>
          </p:spPr>
          <p:txBody>
            <a:bodyPr spcFirstLastPara="1" wrap="square" lIns="87625" tIns="43800" rIns="87625" bIns="43800" anchor="ctr" anchorCtr="0">
              <a:noAutofit/>
            </a:bodyPr>
            <a:lstStyle/>
            <a:p>
              <a:pPr marL="0" marR="0" lvl="0" indent="0" algn="ctr" rtl="0">
                <a:lnSpc>
                  <a:spcPct val="90000"/>
                </a:lnSpc>
                <a:spcBef>
                  <a:spcPts val="0"/>
                </a:spcBef>
                <a:spcAft>
                  <a:spcPts val="0"/>
                </a:spcAft>
                <a:buClr>
                  <a:schemeClr val="lt1"/>
                </a:buClr>
                <a:buSzPts val="2300"/>
                <a:buFont typeface="Arial"/>
                <a:buNone/>
              </a:pPr>
              <a:r>
                <a:rPr lang="en-US" sz="2000" dirty="0">
                  <a:solidFill>
                    <a:srgbClr val="002060"/>
                  </a:solidFill>
                  <a:latin typeface="Arial"/>
                  <a:ea typeface="Arial"/>
                  <a:cs typeface="Arial"/>
                  <a:sym typeface="Arial"/>
                </a:rPr>
                <a:t>Signage</a:t>
              </a:r>
              <a:endParaRPr sz="1200" dirty="0">
                <a:solidFill>
                  <a:srgbClr val="002060"/>
                </a:solidFill>
              </a:endParaRPr>
            </a:p>
          </p:txBody>
        </p:sp>
        <p:sp>
          <p:nvSpPr>
            <p:cNvPr id="612" name="Google Shape;612;p40"/>
            <p:cNvSpPr/>
            <p:nvPr/>
          </p:nvSpPr>
          <p:spPr>
            <a:xfrm rot="5400000">
              <a:off x="4336780" y="826668"/>
              <a:ext cx="950353" cy="4528900"/>
            </a:xfrm>
            <a:prstGeom prst="round2SameRect">
              <a:avLst>
                <a:gd name="adj1" fmla="val 16667"/>
                <a:gd name="adj2" fmla="val 0"/>
              </a:avLst>
            </a:prstGeom>
            <a:solidFill>
              <a:schemeClr val="lt1">
                <a:alpha val="90196"/>
              </a:schemeClr>
            </a:solidFill>
            <a:ln w="12700" cap="flat" cmpd="sng">
              <a:solidFill>
                <a:schemeClr val="accent3">
                  <a:alpha val="90196"/>
                </a:scheme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40"/>
            <p:cNvSpPr txBox="1"/>
            <p:nvPr/>
          </p:nvSpPr>
          <p:spPr>
            <a:xfrm>
              <a:off x="2547507" y="2662333"/>
              <a:ext cx="4482508" cy="857569"/>
            </a:xfrm>
            <a:prstGeom prst="rect">
              <a:avLst/>
            </a:prstGeom>
            <a:noFill/>
            <a:ln>
              <a:noFill/>
            </a:ln>
          </p:spPr>
          <p:txBody>
            <a:bodyPr spcFirstLastPara="1" wrap="square" lIns="53325" tIns="26650" rIns="53325" bIns="26650" anchor="ctr" anchorCtr="0">
              <a:noAutofit/>
            </a:bodyPr>
            <a:lstStyle/>
            <a:p>
              <a:pPr marL="114300" marR="0" lvl="1" rtl="0">
                <a:lnSpc>
                  <a:spcPct val="90000"/>
                </a:lnSpc>
                <a:spcBef>
                  <a:spcPts val="0"/>
                </a:spcBef>
                <a:spcAft>
                  <a:spcPts val="0"/>
                </a:spcAft>
                <a:buClr>
                  <a:schemeClr val="dk1"/>
                </a:buClr>
                <a:buSzPts val="1400"/>
                <a:buFont typeface="Arial"/>
                <a:buChar char="•"/>
              </a:pPr>
              <a:r>
                <a:rPr lang="en-US" sz="1400" b="0" i="0" u="none" strike="noStrike" cap="none">
                  <a:solidFill>
                    <a:schemeClr val="dk1"/>
                  </a:solidFill>
                  <a:latin typeface="Arial"/>
                  <a:ea typeface="Arial"/>
                  <a:cs typeface="Arial"/>
                  <a:sym typeface="Arial"/>
                </a:rPr>
                <a:t>Apps, station displays, social media</a:t>
              </a:r>
              <a:endParaRPr/>
            </a:p>
            <a:p>
              <a:pPr marL="114300" marR="0" lvl="1" rtl="0">
                <a:lnSpc>
                  <a:spcPct val="90000"/>
                </a:lnSpc>
                <a:spcBef>
                  <a:spcPts val="210"/>
                </a:spcBef>
                <a:spcAft>
                  <a:spcPts val="0"/>
                </a:spcAft>
                <a:buClr>
                  <a:schemeClr val="dk1"/>
                </a:buClr>
                <a:buSzPts val="1400"/>
                <a:buFont typeface="Arial"/>
                <a:buChar char="•"/>
              </a:pPr>
              <a:r>
                <a:rPr lang="en-US" sz="1400" b="0" i="0" u="none" strike="noStrike" cap="none">
                  <a:solidFill>
                    <a:schemeClr val="dk1"/>
                  </a:solidFill>
                  <a:latin typeface="Arial"/>
                  <a:ea typeface="Arial"/>
                  <a:cs typeface="Arial"/>
                  <a:sym typeface="Arial"/>
                </a:rPr>
                <a:t>Multi-lingual and accessible messaging</a:t>
              </a:r>
              <a:endParaRPr/>
            </a:p>
          </p:txBody>
        </p:sp>
        <p:sp>
          <p:nvSpPr>
            <p:cNvPr id="614" name="Google Shape;614;p40"/>
            <p:cNvSpPr/>
            <p:nvPr/>
          </p:nvSpPr>
          <p:spPr>
            <a:xfrm>
              <a:off x="0" y="2497147"/>
              <a:ext cx="2547506" cy="1187941"/>
            </a:xfrm>
            <a:prstGeom prst="roundRect">
              <a:avLst>
                <a:gd name="adj" fmla="val 16667"/>
              </a:avLst>
            </a:prstGeom>
            <a:gradFill>
              <a:gsLst>
                <a:gs pos="0">
                  <a:schemeClr val="lt1"/>
                </a:gs>
                <a:gs pos="50000">
                  <a:schemeClr val="lt1"/>
                </a:gs>
                <a:gs pos="100000">
                  <a:srgbClr val="E1E1E1"/>
                </a:gs>
              </a:gsLst>
              <a:lin ang="5400000"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40"/>
            <p:cNvSpPr txBox="1"/>
            <p:nvPr/>
          </p:nvSpPr>
          <p:spPr>
            <a:xfrm>
              <a:off x="57990" y="2555137"/>
              <a:ext cx="2431526" cy="1071961"/>
            </a:xfrm>
            <a:prstGeom prst="rect">
              <a:avLst/>
            </a:prstGeom>
            <a:noFill/>
            <a:ln>
              <a:noFill/>
            </a:ln>
          </p:spPr>
          <p:txBody>
            <a:bodyPr spcFirstLastPara="1" wrap="square" lIns="87625" tIns="43800" rIns="87625" bIns="43800" anchor="ctr" anchorCtr="0">
              <a:noAutofit/>
            </a:bodyPr>
            <a:lstStyle/>
            <a:p>
              <a:pPr marL="0" marR="0" lvl="0" indent="0" algn="ctr" rtl="0">
                <a:lnSpc>
                  <a:spcPct val="90000"/>
                </a:lnSpc>
                <a:spcBef>
                  <a:spcPts val="0"/>
                </a:spcBef>
                <a:spcAft>
                  <a:spcPts val="0"/>
                </a:spcAft>
                <a:buClr>
                  <a:schemeClr val="lt1"/>
                </a:buClr>
                <a:buSzPts val="2300"/>
                <a:buFont typeface="Arial"/>
                <a:buNone/>
              </a:pPr>
              <a:r>
                <a:rPr lang="en-US" sz="2000" dirty="0">
                  <a:solidFill>
                    <a:srgbClr val="002060"/>
                  </a:solidFill>
                  <a:latin typeface="Arial"/>
                  <a:ea typeface="Arial"/>
                  <a:cs typeface="Arial"/>
                  <a:sym typeface="Arial"/>
                </a:rPr>
                <a:t>Multiple channels and languages</a:t>
              </a:r>
              <a:endParaRPr sz="1200" dirty="0">
                <a:solidFill>
                  <a:srgbClr val="002060"/>
                </a:solidFill>
              </a:endParaRPr>
            </a:p>
          </p:txBody>
        </p:sp>
        <p:sp>
          <p:nvSpPr>
            <p:cNvPr id="616" name="Google Shape;616;p40"/>
            <p:cNvSpPr/>
            <p:nvPr/>
          </p:nvSpPr>
          <p:spPr>
            <a:xfrm rot="5400000">
              <a:off x="4336780" y="2074007"/>
              <a:ext cx="950353" cy="4528900"/>
            </a:xfrm>
            <a:prstGeom prst="round2SameRect">
              <a:avLst>
                <a:gd name="adj1" fmla="val 16667"/>
                <a:gd name="adj2" fmla="val 0"/>
              </a:avLst>
            </a:prstGeom>
            <a:solidFill>
              <a:schemeClr val="lt1">
                <a:alpha val="90196"/>
              </a:schemeClr>
            </a:solidFill>
            <a:ln w="12700" cap="flat" cmpd="sng">
              <a:solidFill>
                <a:schemeClr val="accent3">
                  <a:alpha val="90196"/>
                </a:scheme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40"/>
            <p:cNvSpPr txBox="1"/>
            <p:nvPr/>
          </p:nvSpPr>
          <p:spPr>
            <a:xfrm>
              <a:off x="2547507" y="3909672"/>
              <a:ext cx="4482508" cy="857569"/>
            </a:xfrm>
            <a:prstGeom prst="rect">
              <a:avLst/>
            </a:prstGeom>
            <a:noFill/>
            <a:ln>
              <a:noFill/>
            </a:ln>
          </p:spPr>
          <p:txBody>
            <a:bodyPr spcFirstLastPara="1" wrap="square" lIns="53325" tIns="26650" rIns="53325" bIns="26650" anchor="ctr" anchorCtr="0">
              <a:noAutofit/>
            </a:bodyPr>
            <a:lstStyle/>
            <a:p>
              <a:pPr marL="114300" marR="0" lvl="1" rtl="0">
                <a:lnSpc>
                  <a:spcPct val="90000"/>
                </a:lnSpc>
                <a:spcBef>
                  <a:spcPts val="0"/>
                </a:spcBef>
                <a:spcAft>
                  <a:spcPts val="0"/>
                </a:spcAft>
                <a:buClr>
                  <a:schemeClr val="dk1"/>
                </a:buClr>
                <a:buSzPts val="1400"/>
                <a:buFont typeface="Arial"/>
                <a:buNone/>
              </a:pPr>
              <a:r>
                <a:rPr lang="en-US" sz="1400" b="0" i="0" u="none" strike="noStrike" cap="none">
                  <a:solidFill>
                    <a:schemeClr val="dk1"/>
                  </a:solidFill>
                  <a:latin typeface="Arial"/>
                  <a:ea typeface="Arial"/>
                  <a:cs typeface="Arial"/>
                  <a:sym typeface="Arial"/>
                </a:rPr>
                <a:t>Prepare messaging templates for service disruptions and safety advisories:</a:t>
              </a:r>
              <a:endParaRPr/>
            </a:p>
            <a:p>
              <a:pPr marL="228600" marR="0" lvl="2" rtl="0">
                <a:lnSpc>
                  <a:spcPct val="90000"/>
                </a:lnSpc>
                <a:spcBef>
                  <a:spcPts val="210"/>
                </a:spcBef>
                <a:spcAft>
                  <a:spcPts val="0"/>
                </a:spcAft>
                <a:buClr>
                  <a:schemeClr val="dk1"/>
                </a:buClr>
                <a:buSzPts val="1400"/>
                <a:buFont typeface="Arial"/>
                <a:buNone/>
              </a:pPr>
              <a:r>
                <a:rPr lang="en-US" sz="1400" b="0" i="0" u="none" strike="noStrike" cap="none">
                  <a:solidFill>
                    <a:schemeClr val="dk1"/>
                  </a:solidFill>
                  <a:latin typeface="Arial"/>
                  <a:ea typeface="Arial"/>
                  <a:cs typeface="Arial"/>
                  <a:sym typeface="Arial"/>
                </a:rPr>
                <a:t>1. Source 2. Hazard 3. Location 4. Time 5. Guidance</a:t>
              </a:r>
              <a:endParaRPr/>
            </a:p>
          </p:txBody>
        </p:sp>
        <p:sp>
          <p:nvSpPr>
            <p:cNvPr id="618" name="Google Shape;618;p40"/>
            <p:cNvSpPr/>
            <p:nvPr/>
          </p:nvSpPr>
          <p:spPr>
            <a:xfrm>
              <a:off x="0" y="3744486"/>
              <a:ext cx="2547506" cy="1187941"/>
            </a:xfrm>
            <a:prstGeom prst="roundRect">
              <a:avLst>
                <a:gd name="adj" fmla="val 16667"/>
              </a:avLst>
            </a:prstGeom>
            <a:gradFill>
              <a:gsLst>
                <a:gs pos="0">
                  <a:schemeClr val="lt1"/>
                </a:gs>
                <a:gs pos="50000">
                  <a:schemeClr val="lt1"/>
                </a:gs>
                <a:gs pos="100000">
                  <a:srgbClr val="E1E1E1"/>
                </a:gs>
              </a:gsLst>
              <a:lin ang="5400000"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40"/>
            <p:cNvSpPr txBox="1"/>
            <p:nvPr/>
          </p:nvSpPr>
          <p:spPr>
            <a:xfrm>
              <a:off x="57990" y="3802476"/>
              <a:ext cx="2431526" cy="1071961"/>
            </a:xfrm>
            <a:prstGeom prst="rect">
              <a:avLst/>
            </a:prstGeom>
            <a:noFill/>
            <a:ln>
              <a:noFill/>
            </a:ln>
          </p:spPr>
          <p:txBody>
            <a:bodyPr spcFirstLastPara="1" wrap="square" lIns="87625" tIns="43800" rIns="87625" bIns="43800" anchor="ctr" anchorCtr="0">
              <a:noAutofit/>
            </a:bodyPr>
            <a:lstStyle/>
            <a:p>
              <a:pPr marL="0" marR="0" lvl="0" indent="0" algn="ctr" rtl="0">
                <a:lnSpc>
                  <a:spcPct val="90000"/>
                </a:lnSpc>
                <a:spcBef>
                  <a:spcPts val="0"/>
                </a:spcBef>
                <a:spcAft>
                  <a:spcPts val="0"/>
                </a:spcAft>
                <a:buClr>
                  <a:schemeClr val="lt1"/>
                </a:buClr>
                <a:buSzPts val="2300"/>
                <a:buFont typeface="Arial"/>
                <a:buNone/>
              </a:pPr>
              <a:r>
                <a:rPr lang="en-US" sz="2000" dirty="0">
                  <a:solidFill>
                    <a:srgbClr val="002060"/>
                  </a:solidFill>
                  <a:latin typeface="Arial"/>
                  <a:ea typeface="Arial"/>
                  <a:cs typeface="Arial"/>
                  <a:sym typeface="Arial"/>
                </a:rPr>
                <a:t>Clear and direct communications</a:t>
              </a:r>
              <a:endParaRPr sz="1200" dirty="0">
                <a:solidFill>
                  <a:srgbClr val="002060"/>
                </a:solidFill>
              </a:endParaRPr>
            </a:p>
          </p:txBody>
        </p:sp>
      </p:grpSp>
      <p:sp>
        <p:nvSpPr>
          <p:cNvPr id="620" name="Google Shape;620;p40" descr="Questions with solid fill"/>
          <p:cNvSpPr/>
          <p:nvPr/>
        </p:nvSpPr>
        <p:spPr>
          <a:xfrm>
            <a:off x="371707" y="1912434"/>
            <a:ext cx="914400" cy="914400"/>
          </a:xfrm>
          <a:prstGeom prst="rect">
            <a:avLst/>
          </a:prstGeom>
          <a:noFill/>
          <a:ln>
            <a:noFill/>
          </a:ln>
        </p:spPr>
        <p:txBody>
          <a:bodyPr/>
          <a:lstStyle/>
          <a:p>
            <a:endParaRPr lang="en-US"/>
          </a:p>
        </p:txBody>
      </p:sp>
      <p:sp>
        <p:nvSpPr>
          <p:cNvPr id="621" name="Google Shape;621;p40" descr="Questions with solid fill"/>
          <p:cNvSpPr/>
          <p:nvPr/>
        </p:nvSpPr>
        <p:spPr>
          <a:xfrm>
            <a:off x="371707" y="4718825"/>
            <a:ext cx="914400" cy="914400"/>
          </a:xfrm>
          <a:prstGeom prst="rect">
            <a:avLst/>
          </a:prstGeom>
          <a:noFill/>
          <a:ln>
            <a:noFill/>
          </a:ln>
        </p:spPr>
        <p:txBody>
          <a:bodyPr/>
          <a:lstStyle/>
          <a:p>
            <a:endParaRPr lang="en-US"/>
          </a:p>
        </p:txBody>
      </p:sp>
      <p:sp>
        <p:nvSpPr>
          <p:cNvPr id="622" name="Google Shape;622;p40"/>
          <p:cNvSpPr txBox="1"/>
          <p:nvPr/>
        </p:nvSpPr>
        <p:spPr>
          <a:xfrm>
            <a:off x="685801" y="2177192"/>
            <a:ext cx="3698632"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dirty="0">
                <a:solidFill>
                  <a:schemeClr val="dk1"/>
                </a:solidFill>
                <a:latin typeface="Arial"/>
                <a:ea typeface="Arial"/>
                <a:cs typeface="Arial"/>
                <a:sym typeface="Arial"/>
              </a:rPr>
              <a:t>Are there designated teams responsible for platform crowd control and wayfinding?</a:t>
            </a:r>
            <a:endParaRPr dirty="0"/>
          </a:p>
        </p:txBody>
      </p:sp>
      <p:sp>
        <p:nvSpPr>
          <p:cNvPr id="623" name="Google Shape;623;p40"/>
          <p:cNvSpPr txBox="1"/>
          <p:nvPr/>
        </p:nvSpPr>
        <p:spPr>
          <a:xfrm>
            <a:off x="685800" y="4399788"/>
            <a:ext cx="3698632"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dirty="0">
                <a:solidFill>
                  <a:schemeClr val="dk1"/>
                </a:solidFill>
                <a:latin typeface="Arial"/>
                <a:ea typeface="Arial"/>
                <a:cs typeface="Arial"/>
                <a:sym typeface="Arial"/>
              </a:rPr>
              <a:t>Have critical stations been assessed for crowd flow and queuing?</a:t>
            </a:r>
            <a:endParaRPr dirty="0"/>
          </a:p>
        </p:txBody>
      </p:sp>
      <p:pic>
        <p:nvPicPr>
          <p:cNvPr id="3" name="Graphic 2" descr="Questions with solid fill">
            <a:extLst>
              <a:ext uri="{FF2B5EF4-FFF2-40B4-BE49-F238E27FC236}">
                <a16:creationId xmlns:a16="http://schemas.microsoft.com/office/drawing/2014/main" id="{34C020A3-836C-6BE2-898E-50D0161D70F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85801" y="1307018"/>
            <a:ext cx="914400" cy="914400"/>
          </a:xfrm>
          <a:prstGeom prst="rect">
            <a:avLst/>
          </a:prstGeom>
          <a:effectLst>
            <a:innerShdw blurRad="63500" dist="50800" dir="16200000">
              <a:prstClr val="black">
                <a:alpha val="50000"/>
              </a:prstClr>
            </a:innerShdw>
          </a:effectLst>
        </p:spPr>
      </p:pic>
      <p:pic>
        <p:nvPicPr>
          <p:cNvPr id="5" name="Graphic 4" descr="Questions with solid fill">
            <a:extLst>
              <a:ext uri="{FF2B5EF4-FFF2-40B4-BE49-F238E27FC236}">
                <a16:creationId xmlns:a16="http://schemas.microsoft.com/office/drawing/2014/main" id="{AA48B79E-991E-47FF-3FD0-BE92DFA05D2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85800" y="3428392"/>
            <a:ext cx="914400" cy="914400"/>
          </a:xfrm>
          <a:prstGeom prst="rect">
            <a:avLst/>
          </a:prstGeom>
          <a:effectLst>
            <a:innerShdw blurRad="63500" dist="50800" dir="16200000">
              <a:prstClr val="black">
                <a:alpha val="50000"/>
              </a:prstClr>
            </a:innerShdw>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627"/>
        <p:cNvGrpSpPr/>
        <p:nvPr/>
      </p:nvGrpSpPr>
      <p:grpSpPr>
        <a:xfrm>
          <a:off x="0" y="0"/>
          <a:ext cx="0" cy="0"/>
          <a:chOff x="0" y="0"/>
          <a:chExt cx="0" cy="0"/>
        </a:xfrm>
      </p:grpSpPr>
      <p:sp>
        <p:nvSpPr>
          <p:cNvPr id="628" name="Google Shape;628;p41"/>
          <p:cNvSpPr txBox="1">
            <a:spLocks noGrp="1"/>
          </p:cNvSpPr>
          <p:nvPr>
            <p:ph type="title"/>
          </p:nvPr>
        </p:nvSpPr>
        <p:spPr>
          <a:xfrm>
            <a:off x="685800" y="29137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3600" dirty="0">
                <a:solidFill>
                  <a:srgbClr val="002060"/>
                </a:solidFill>
              </a:rPr>
              <a:t>Operational Preparedness: Smoke Management</a:t>
            </a:r>
            <a:endParaRPr sz="3600" dirty="0">
              <a:solidFill>
                <a:srgbClr val="002060"/>
              </a:solidFill>
            </a:endParaRPr>
          </a:p>
        </p:txBody>
      </p:sp>
      <p:grpSp>
        <p:nvGrpSpPr>
          <p:cNvPr id="629" name="Google Shape;629;p41"/>
          <p:cNvGrpSpPr/>
          <p:nvPr/>
        </p:nvGrpSpPr>
        <p:grpSpPr>
          <a:xfrm>
            <a:off x="4384431" y="1616936"/>
            <a:ext cx="7121768" cy="4300274"/>
            <a:chOff x="0" y="0"/>
            <a:chExt cx="7537936" cy="5180267"/>
          </a:xfrm>
        </p:grpSpPr>
        <p:sp>
          <p:nvSpPr>
            <p:cNvPr id="630" name="Google Shape;630;p41"/>
            <p:cNvSpPr/>
            <p:nvPr/>
          </p:nvSpPr>
          <p:spPr>
            <a:xfrm>
              <a:off x="3015174" y="0"/>
              <a:ext cx="4522762" cy="1618833"/>
            </a:xfrm>
            <a:prstGeom prst="rightArrow">
              <a:avLst>
                <a:gd name="adj1" fmla="val 75000"/>
                <a:gd name="adj2" fmla="val 50000"/>
              </a:avLst>
            </a:prstGeom>
            <a:solidFill>
              <a:schemeClr val="lt1">
                <a:alpha val="90196"/>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41"/>
            <p:cNvSpPr txBox="1"/>
            <p:nvPr/>
          </p:nvSpPr>
          <p:spPr>
            <a:xfrm>
              <a:off x="3015174" y="202354"/>
              <a:ext cx="4522762" cy="1214125"/>
            </a:xfrm>
            <a:prstGeom prst="rect">
              <a:avLst/>
            </a:prstGeom>
            <a:noFill/>
            <a:ln>
              <a:noFill/>
            </a:ln>
          </p:spPr>
          <p:txBody>
            <a:bodyPr spcFirstLastPara="1" wrap="square" lIns="11425" tIns="11425" rIns="11425" bIns="11425" anchor="t" anchorCtr="0">
              <a:noAutofit/>
            </a:bodyPr>
            <a:lstStyle/>
            <a:p>
              <a:pPr marL="171450" marR="0" lvl="1" indent="-171450" algn="l" rtl="0">
                <a:lnSpc>
                  <a:spcPct val="9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Arial"/>
                  <a:ea typeface="Arial"/>
                  <a:cs typeface="Arial"/>
                  <a:sym typeface="Arial"/>
                </a:rPr>
                <a:t>Stock respirator PPE for staff</a:t>
              </a:r>
              <a:endParaRPr sz="1800" dirty="0"/>
            </a:p>
            <a:p>
              <a:pPr marL="171450" marR="0" lvl="1" indent="-171450" algn="l" rtl="0">
                <a:lnSpc>
                  <a:spcPct val="90000"/>
                </a:lnSpc>
                <a:spcBef>
                  <a:spcPts val="270"/>
                </a:spcBef>
                <a:spcAft>
                  <a:spcPts val="0"/>
                </a:spcAft>
                <a:buClr>
                  <a:schemeClr val="dk1"/>
                </a:buClr>
                <a:buSzPts val="1800"/>
                <a:buFont typeface="Arial"/>
                <a:buChar char="•"/>
              </a:pPr>
              <a:r>
                <a:rPr lang="en-US" sz="1800" b="0" i="0" u="none" strike="noStrike" cap="none" dirty="0">
                  <a:solidFill>
                    <a:schemeClr val="dk1"/>
                  </a:solidFill>
                  <a:latin typeface="Arial"/>
                  <a:ea typeface="Arial"/>
                  <a:cs typeface="Arial"/>
                  <a:sym typeface="Arial"/>
                </a:rPr>
                <a:t>Pre-plan standard operating procedure for attending to medical needs</a:t>
              </a:r>
              <a:endParaRPr sz="1800" dirty="0"/>
            </a:p>
          </p:txBody>
        </p:sp>
        <p:sp>
          <p:nvSpPr>
            <p:cNvPr id="632" name="Google Shape;632;p41"/>
            <p:cNvSpPr/>
            <p:nvPr/>
          </p:nvSpPr>
          <p:spPr>
            <a:xfrm>
              <a:off x="0" y="0"/>
              <a:ext cx="3015174" cy="1618833"/>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41"/>
            <p:cNvSpPr txBox="1"/>
            <p:nvPr/>
          </p:nvSpPr>
          <p:spPr>
            <a:xfrm>
              <a:off x="79025" y="79025"/>
              <a:ext cx="2857124" cy="1460783"/>
            </a:xfrm>
            <a:prstGeom prst="rect">
              <a:avLst/>
            </a:prstGeom>
            <a:solidFill>
              <a:schemeClr val="lt1"/>
            </a:solidFill>
            <a:ln>
              <a:noFill/>
            </a:ln>
          </p:spPr>
          <p:txBody>
            <a:bodyPr spcFirstLastPara="1" wrap="square" lIns="106675" tIns="53325" rIns="106675" bIns="53325" anchor="ctr" anchorCtr="0">
              <a:noAutofit/>
            </a:bodyPr>
            <a:lstStyle/>
            <a:p>
              <a:pPr marL="0" marR="0" lvl="0" indent="0" rtl="0">
                <a:lnSpc>
                  <a:spcPct val="90000"/>
                </a:lnSpc>
                <a:spcBef>
                  <a:spcPts val="0"/>
                </a:spcBef>
                <a:spcAft>
                  <a:spcPts val="0"/>
                </a:spcAft>
                <a:buClr>
                  <a:schemeClr val="lt1"/>
                </a:buClr>
                <a:buSzPts val="2800"/>
                <a:buFont typeface="Arial"/>
                <a:buNone/>
              </a:pPr>
              <a:r>
                <a:rPr lang="en-US" sz="2400" dirty="0">
                  <a:solidFill>
                    <a:srgbClr val="002060"/>
                  </a:solidFill>
                  <a:latin typeface="Arial"/>
                  <a:ea typeface="Arial"/>
                  <a:cs typeface="Arial"/>
                  <a:sym typeface="Arial"/>
                </a:rPr>
                <a:t>Mask/respirator distribution policy</a:t>
              </a:r>
              <a:endParaRPr sz="1200" dirty="0">
                <a:solidFill>
                  <a:srgbClr val="002060"/>
                </a:solidFill>
              </a:endParaRPr>
            </a:p>
          </p:txBody>
        </p:sp>
        <p:sp>
          <p:nvSpPr>
            <p:cNvPr id="634" name="Google Shape;634;p41"/>
            <p:cNvSpPr/>
            <p:nvPr/>
          </p:nvSpPr>
          <p:spPr>
            <a:xfrm>
              <a:off x="3015174" y="1780717"/>
              <a:ext cx="4522762" cy="1618833"/>
            </a:xfrm>
            <a:prstGeom prst="rightArrow">
              <a:avLst>
                <a:gd name="adj1" fmla="val 75000"/>
                <a:gd name="adj2" fmla="val 50000"/>
              </a:avLst>
            </a:prstGeom>
            <a:solidFill>
              <a:schemeClr val="lt1">
                <a:alpha val="90196"/>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41"/>
            <p:cNvSpPr txBox="1"/>
            <p:nvPr/>
          </p:nvSpPr>
          <p:spPr>
            <a:xfrm>
              <a:off x="3015174" y="1983071"/>
              <a:ext cx="4522762" cy="1214125"/>
            </a:xfrm>
            <a:prstGeom prst="rect">
              <a:avLst/>
            </a:prstGeom>
            <a:noFill/>
            <a:ln>
              <a:noFill/>
            </a:ln>
          </p:spPr>
          <p:txBody>
            <a:bodyPr spcFirstLastPara="1" wrap="square" lIns="11425" tIns="11425" rIns="11425" bIns="11425" anchor="t" anchorCtr="0">
              <a:noAutofit/>
            </a:bodyPr>
            <a:lstStyle/>
            <a:p>
              <a:pPr marL="171450" marR="0" lvl="1" indent="-171450" algn="l" rtl="0">
                <a:lnSpc>
                  <a:spcPct val="9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Arial"/>
                  <a:ea typeface="Arial"/>
                  <a:cs typeface="Arial"/>
                  <a:sym typeface="Arial"/>
                </a:rPr>
                <a:t>Pre-plan internal clean-air shelter locations</a:t>
              </a:r>
              <a:endParaRPr sz="1800" dirty="0"/>
            </a:p>
            <a:p>
              <a:pPr marL="171450" marR="0" lvl="1" indent="-171450" algn="l" rtl="0">
                <a:lnSpc>
                  <a:spcPct val="90000"/>
                </a:lnSpc>
                <a:spcBef>
                  <a:spcPts val="270"/>
                </a:spcBef>
                <a:spcAft>
                  <a:spcPts val="0"/>
                </a:spcAft>
                <a:buClr>
                  <a:schemeClr val="dk1"/>
                </a:buClr>
                <a:buSzPts val="1800"/>
                <a:buFont typeface="Arial"/>
                <a:buChar char="•"/>
              </a:pPr>
              <a:r>
                <a:rPr lang="en-US" sz="1800" b="0" i="0" u="none" strike="noStrike" cap="none" dirty="0">
                  <a:solidFill>
                    <a:schemeClr val="dk1"/>
                  </a:solidFill>
                  <a:latin typeface="Arial"/>
                  <a:ea typeface="Arial"/>
                  <a:cs typeface="Arial"/>
                  <a:sym typeface="Arial"/>
                </a:rPr>
                <a:t>Ensure adequate ventilation in stations and trains</a:t>
              </a:r>
              <a:endParaRPr sz="1800" dirty="0"/>
            </a:p>
          </p:txBody>
        </p:sp>
        <p:sp>
          <p:nvSpPr>
            <p:cNvPr id="636" name="Google Shape;636;p41"/>
            <p:cNvSpPr/>
            <p:nvPr/>
          </p:nvSpPr>
          <p:spPr>
            <a:xfrm>
              <a:off x="0" y="1780717"/>
              <a:ext cx="3015174" cy="1618833"/>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41"/>
            <p:cNvSpPr txBox="1"/>
            <p:nvPr/>
          </p:nvSpPr>
          <p:spPr>
            <a:xfrm>
              <a:off x="79025" y="1859742"/>
              <a:ext cx="2857124" cy="1460783"/>
            </a:xfrm>
            <a:prstGeom prst="rect">
              <a:avLst/>
            </a:prstGeom>
            <a:noFill/>
            <a:ln>
              <a:noFill/>
            </a:ln>
          </p:spPr>
          <p:txBody>
            <a:bodyPr spcFirstLastPara="1" wrap="square" lIns="106675" tIns="53325" rIns="106675" bIns="53325" anchor="ctr" anchorCtr="0">
              <a:noAutofit/>
            </a:bodyPr>
            <a:lstStyle/>
            <a:p>
              <a:pPr marL="0" marR="0" lvl="0" indent="0" rtl="0">
                <a:lnSpc>
                  <a:spcPct val="90000"/>
                </a:lnSpc>
                <a:spcBef>
                  <a:spcPts val="0"/>
                </a:spcBef>
                <a:spcAft>
                  <a:spcPts val="0"/>
                </a:spcAft>
                <a:buClr>
                  <a:schemeClr val="lt1"/>
                </a:buClr>
                <a:buSzPts val="2800"/>
                <a:buFont typeface="Arial"/>
                <a:buNone/>
              </a:pPr>
              <a:r>
                <a:rPr lang="en-US" sz="2400" dirty="0">
                  <a:solidFill>
                    <a:srgbClr val="002060"/>
                  </a:solidFill>
                  <a:latin typeface="Arial"/>
                  <a:ea typeface="Arial"/>
                  <a:cs typeface="Arial"/>
                  <a:sym typeface="Arial"/>
                </a:rPr>
                <a:t>Managing queues and dwell times</a:t>
              </a:r>
              <a:endParaRPr sz="1200" dirty="0">
                <a:solidFill>
                  <a:srgbClr val="002060"/>
                </a:solidFill>
              </a:endParaRPr>
            </a:p>
          </p:txBody>
        </p:sp>
        <p:sp>
          <p:nvSpPr>
            <p:cNvPr id="638" name="Google Shape;638;p41"/>
            <p:cNvSpPr/>
            <p:nvPr/>
          </p:nvSpPr>
          <p:spPr>
            <a:xfrm>
              <a:off x="3015174" y="3561434"/>
              <a:ext cx="4522762" cy="1618833"/>
            </a:xfrm>
            <a:prstGeom prst="rightArrow">
              <a:avLst>
                <a:gd name="adj1" fmla="val 75000"/>
                <a:gd name="adj2" fmla="val 50000"/>
              </a:avLst>
            </a:prstGeom>
            <a:solidFill>
              <a:schemeClr val="lt1">
                <a:alpha val="90196"/>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41"/>
            <p:cNvSpPr txBox="1"/>
            <p:nvPr/>
          </p:nvSpPr>
          <p:spPr>
            <a:xfrm>
              <a:off x="3015174" y="3763788"/>
              <a:ext cx="4522762" cy="1214125"/>
            </a:xfrm>
            <a:prstGeom prst="rect">
              <a:avLst/>
            </a:prstGeom>
            <a:noFill/>
            <a:ln>
              <a:noFill/>
            </a:ln>
          </p:spPr>
          <p:txBody>
            <a:bodyPr spcFirstLastPara="1" wrap="square" lIns="11425" tIns="11425" rIns="11425" bIns="11425" anchor="t" anchorCtr="0">
              <a:noAutofit/>
            </a:bodyPr>
            <a:lstStyle/>
            <a:p>
              <a:pPr marL="171450" marR="0" lvl="1" indent="-171450" algn="l" rtl="0">
                <a:lnSpc>
                  <a:spcPct val="9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Arial"/>
                  <a:ea typeface="Arial"/>
                  <a:cs typeface="Arial"/>
                  <a:sym typeface="Arial"/>
                </a:rPr>
                <a:t>Identify AQI thresholds for altering operations (e.g. AQI ≥ 200)</a:t>
              </a:r>
              <a:endParaRPr sz="1800" dirty="0"/>
            </a:p>
            <a:p>
              <a:pPr marL="171450" marR="0" lvl="1" indent="-171450" algn="l" rtl="0">
                <a:lnSpc>
                  <a:spcPct val="90000"/>
                </a:lnSpc>
                <a:spcBef>
                  <a:spcPts val="270"/>
                </a:spcBef>
                <a:spcAft>
                  <a:spcPts val="0"/>
                </a:spcAft>
                <a:buClr>
                  <a:schemeClr val="dk1"/>
                </a:buClr>
                <a:buSzPts val="1800"/>
                <a:buFont typeface="Arial"/>
                <a:buChar char="•"/>
              </a:pPr>
              <a:r>
                <a:rPr lang="en-US" sz="1800" b="0" i="0" u="none" strike="noStrike" cap="none" dirty="0">
                  <a:solidFill>
                    <a:schemeClr val="dk1"/>
                  </a:solidFill>
                  <a:latin typeface="Arial"/>
                  <a:ea typeface="Arial"/>
                  <a:cs typeface="Arial"/>
                  <a:sym typeface="Arial"/>
                </a:rPr>
                <a:t>Review fire weather thresholds and integrate them into decision triggers</a:t>
              </a:r>
              <a:endParaRPr sz="1800" dirty="0"/>
            </a:p>
          </p:txBody>
        </p:sp>
        <p:sp>
          <p:nvSpPr>
            <p:cNvPr id="640" name="Google Shape;640;p41"/>
            <p:cNvSpPr/>
            <p:nvPr/>
          </p:nvSpPr>
          <p:spPr>
            <a:xfrm>
              <a:off x="0" y="3561434"/>
              <a:ext cx="3015174" cy="1618833"/>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41"/>
            <p:cNvSpPr txBox="1"/>
            <p:nvPr/>
          </p:nvSpPr>
          <p:spPr>
            <a:xfrm>
              <a:off x="79025" y="3640459"/>
              <a:ext cx="2857124" cy="1460783"/>
            </a:xfrm>
            <a:prstGeom prst="rect">
              <a:avLst/>
            </a:prstGeom>
            <a:noFill/>
            <a:ln>
              <a:noFill/>
            </a:ln>
          </p:spPr>
          <p:txBody>
            <a:bodyPr spcFirstLastPara="1" wrap="square" lIns="106675" tIns="53325" rIns="106675" bIns="53325" anchor="ctr" anchorCtr="0">
              <a:noAutofit/>
            </a:bodyPr>
            <a:lstStyle/>
            <a:p>
              <a:pPr marL="0" marR="0" lvl="0" indent="0" rtl="0">
                <a:lnSpc>
                  <a:spcPct val="90000"/>
                </a:lnSpc>
                <a:spcBef>
                  <a:spcPts val="0"/>
                </a:spcBef>
                <a:spcAft>
                  <a:spcPts val="0"/>
                </a:spcAft>
                <a:buClr>
                  <a:schemeClr val="lt1"/>
                </a:buClr>
                <a:buSzPts val="2800"/>
                <a:buFont typeface="Arial"/>
                <a:buNone/>
              </a:pPr>
              <a:r>
                <a:rPr lang="en-US" sz="2400" dirty="0">
                  <a:solidFill>
                    <a:srgbClr val="002060"/>
                  </a:solidFill>
                  <a:latin typeface="Arial"/>
                  <a:ea typeface="Arial"/>
                  <a:cs typeface="Arial"/>
                  <a:sym typeface="Arial"/>
                </a:rPr>
                <a:t>Fire weather and air quality monitoring</a:t>
              </a:r>
              <a:endParaRPr sz="1200" dirty="0">
                <a:solidFill>
                  <a:srgbClr val="002060"/>
                </a:solidFill>
              </a:endParaRPr>
            </a:p>
          </p:txBody>
        </p:sp>
      </p:grpSp>
      <p:sp>
        <p:nvSpPr>
          <p:cNvPr id="642" name="Google Shape;642;p41" descr="Questions with solid fill"/>
          <p:cNvSpPr/>
          <p:nvPr/>
        </p:nvSpPr>
        <p:spPr>
          <a:xfrm>
            <a:off x="381000" y="1947708"/>
            <a:ext cx="914400" cy="914400"/>
          </a:xfrm>
          <a:prstGeom prst="rect">
            <a:avLst/>
          </a:prstGeom>
          <a:noFill/>
          <a:ln>
            <a:noFill/>
          </a:ln>
        </p:spPr>
        <p:txBody>
          <a:bodyPr/>
          <a:lstStyle/>
          <a:p>
            <a:endParaRPr lang="en-US">
              <a:solidFill>
                <a:srgbClr val="002060"/>
              </a:solidFill>
            </a:endParaRPr>
          </a:p>
        </p:txBody>
      </p:sp>
      <p:sp>
        <p:nvSpPr>
          <p:cNvPr id="643" name="Google Shape;643;p41" descr="Questions with solid fill"/>
          <p:cNvSpPr/>
          <p:nvPr/>
        </p:nvSpPr>
        <p:spPr>
          <a:xfrm>
            <a:off x="371707" y="4718825"/>
            <a:ext cx="914400" cy="914400"/>
          </a:xfrm>
          <a:prstGeom prst="rect">
            <a:avLst/>
          </a:prstGeom>
          <a:noFill/>
          <a:ln>
            <a:noFill/>
          </a:ln>
        </p:spPr>
        <p:txBody>
          <a:bodyPr/>
          <a:lstStyle/>
          <a:p>
            <a:endParaRPr lang="en-US">
              <a:solidFill>
                <a:srgbClr val="002060"/>
              </a:solidFill>
            </a:endParaRPr>
          </a:p>
        </p:txBody>
      </p:sp>
      <p:sp>
        <p:nvSpPr>
          <p:cNvPr id="644" name="Google Shape;644;p41"/>
          <p:cNvSpPr txBox="1"/>
          <p:nvPr/>
        </p:nvSpPr>
        <p:spPr>
          <a:xfrm>
            <a:off x="685800" y="2520395"/>
            <a:ext cx="3554524"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Has the agency identified and documented all major risks associated with this event?</a:t>
            </a:r>
            <a:endParaRPr sz="1200" dirty="0"/>
          </a:p>
        </p:txBody>
      </p:sp>
      <p:sp>
        <p:nvSpPr>
          <p:cNvPr id="645" name="Google Shape;645;p41"/>
          <p:cNvSpPr txBox="1"/>
          <p:nvPr/>
        </p:nvSpPr>
        <p:spPr>
          <a:xfrm>
            <a:off x="685801" y="4638975"/>
            <a:ext cx="3385615"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Are staff prepared to shift to backup operations seamlessly if needed?</a:t>
            </a:r>
            <a:endParaRPr sz="1800" dirty="0"/>
          </a:p>
        </p:txBody>
      </p:sp>
      <p:pic>
        <p:nvPicPr>
          <p:cNvPr id="3" name="Graphic 2" descr="Questions with solid fill">
            <a:extLst>
              <a:ext uri="{FF2B5EF4-FFF2-40B4-BE49-F238E27FC236}">
                <a16:creationId xmlns:a16="http://schemas.microsoft.com/office/drawing/2014/main" id="{70CC2925-219E-6E17-8FF8-843A845A5F2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85801" y="1568678"/>
            <a:ext cx="914400" cy="914400"/>
          </a:xfrm>
          <a:prstGeom prst="rect">
            <a:avLst/>
          </a:prstGeom>
          <a:effectLst>
            <a:innerShdw blurRad="63500" dist="50800" dir="16200000">
              <a:prstClr val="black">
                <a:alpha val="50000"/>
              </a:prstClr>
            </a:innerShdw>
          </a:effectLst>
        </p:spPr>
      </p:pic>
      <p:pic>
        <p:nvPicPr>
          <p:cNvPr id="5" name="Graphic 4" descr="Questions with solid fill">
            <a:extLst>
              <a:ext uri="{FF2B5EF4-FFF2-40B4-BE49-F238E27FC236}">
                <a16:creationId xmlns:a16="http://schemas.microsoft.com/office/drawing/2014/main" id="{B9767D78-6B10-81AA-0FE2-50332CF5975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2732" y="3724575"/>
            <a:ext cx="914400" cy="914400"/>
          </a:xfrm>
          <a:prstGeom prst="rect">
            <a:avLst/>
          </a:prstGeom>
          <a:effectLst>
            <a:innerShdw blurRad="63500" dist="50800" dir="16200000">
              <a:prstClr val="black">
                <a:alpha val="50000"/>
              </a:prstClr>
            </a:innerShdw>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649"/>
        <p:cNvGrpSpPr/>
        <p:nvPr/>
      </p:nvGrpSpPr>
      <p:grpSpPr>
        <a:xfrm>
          <a:off x="0" y="0"/>
          <a:ext cx="0" cy="0"/>
          <a:chOff x="0" y="0"/>
          <a:chExt cx="0" cy="0"/>
        </a:xfrm>
      </p:grpSpPr>
      <p:sp>
        <p:nvSpPr>
          <p:cNvPr id="650" name="Google Shape;650;p42"/>
          <p:cNvSpPr txBox="1">
            <a:spLocks noGrp="1"/>
          </p:cNvSpPr>
          <p:nvPr>
            <p:ph type="title"/>
          </p:nvPr>
        </p:nvSpPr>
        <p:spPr>
          <a:xfrm>
            <a:off x="760262" y="419869"/>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Play"/>
              <a:buNone/>
            </a:pPr>
            <a:r>
              <a:rPr lang="en-US" sz="3600" dirty="0">
                <a:solidFill>
                  <a:srgbClr val="002060"/>
                </a:solidFill>
              </a:rPr>
              <a:t>Operational Preparedness:</a:t>
            </a:r>
            <a:br>
              <a:rPr lang="en-US" sz="3600" dirty="0">
                <a:solidFill>
                  <a:srgbClr val="002060"/>
                </a:solidFill>
              </a:rPr>
            </a:br>
            <a:r>
              <a:rPr lang="en-US" sz="3600" dirty="0">
                <a:solidFill>
                  <a:srgbClr val="002060"/>
                </a:solidFill>
              </a:rPr>
              <a:t>Situational Awareness</a:t>
            </a:r>
            <a:endParaRPr sz="3600" dirty="0">
              <a:solidFill>
                <a:srgbClr val="002060"/>
              </a:solidFill>
            </a:endParaRPr>
          </a:p>
        </p:txBody>
      </p:sp>
      <p:grpSp>
        <p:nvGrpSpPr>
          <p:cNvPr id="651" name="Google Shape;651;p42"/>
          <p:cNvGrpSpPr/>
          <p:nvPr/>
        </p:nvGrpSpPr>
        <p:grpSpPr>
          <a:xfrm>
            <a:off x="6825890" y="1896394"/>
            <a:ext cx="3870275" cy="3870275"/>
            <a:chOff x="1236569" y="514773"/>
            <a:chExt cx="4389120" cy="4389120"/>
          </a:xfrm>
        </p:grpSpPr>
        <p:sp>
          <p:nvSpPr>
            <p:cNvPr id="653" name="Google Shape;653;p42"/>
            <p:cNvSpPr/>
            <p:nvPr/>
          </p:nvSpPr>
          <p:spPr>
            <a:xfrm>
              <a:off x="1236569" y="514773"/>
              <a:ext cx="2113280" cy="2113280"/>
            </a:xfrm>
            <a:prstGeom prst="roundRect">
              <a:avLst>
                <a:gd name="adj" fmla="val 16667"/>
              </a:avLst>
            </a:prstGeom>
            <a:solidFill>
              <a:schemeClr val="lt1"/>
            </a:solidFill>
            <a:ln w="2540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54" name="Google Shape;654;p42"/>
            <p:cNvSpPr txBox="1"/>
            <p:nvPr/>
          </p:nvSpPr>
          <p:spPr>
            <a:xfrm>
              <a:off x="1339731" y="617935"/>
              <a:ext cx="1906956" cy="1906956"/>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Arial"/>
                <a:buNone/>
              </a:pPr>
              <a:r>
                <a:rPr lang="en-US" sz="1800" dirty="0">
                  <a:solidFill>
                    <a:srgbClr val="002060"/>
                  </a:solidFill>
                  <a:latin typeface="Arial"/>
                  <a:ea typeface="Arial"/>
                  <a:cs typeface="Arial"/>
                  <a:sym typeface="Arial"/>
                </a:rPr>
                <a:t>Fire detection technologies</a:t>
              </a:r>
              <a:endParaRPr sz="1800" dirty="0">
                <a:solidFill>
                  <a:srgbClr val="002060"/>
                </a:solidFill>
              </a:endParaRPr>
            </a:p>
          </p:txBody>
        </p:sp>
        <p:sp>
          <p:nvSpPr>
            <p:cNvPr id="655" name="Google Shape;655;p42"/>
            <p:cNvSpPr/>
            <p:nvPr/>
          </p:nvSpPr>
          <p:spPr>
            <a:xfrm>
              <a:off x="3512409" y="514773"/>
              <a:ext cx="2113280" cy="2113280"/>
            </a:xfrm>
            <a:prstGeom prst="roundRect">
              <a:avLst>
                <a:gd name="adj" fmla="val 16667"/>
              </a:avLst>
            </a:prstGeom>
            <a:solidFill>
              <a:schemeClr val="lt1"/>
            </a:solidFill>
            <a:ln w="2540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56" name="Google Shape;656;p42"/>
            <p:cNvSpPr txBox="1"/>
            <p:nvPr/>
          </p:nvSpPr>
          <p:spPr>
            <a:xfrm>
              <a:off x="3615571" y="617935"/>
              <a:ext cx="1906956" cy="1906956"/>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Arial"/>
                <a:buNone/>
              </a:pPr>
              <a:r>
                <a:rPr lang="en-US" sz="1800" dirty="0">
                  <a:solidFill>
                    <a:srgbClr val="002060"/>
                  </a:solidFill>
                  <a:latin typeface="Arial"/>
                  <a:ea typeface="Arial"/>
                  <a:cs typeface="Arial"/>
                  <a:sym typeface="Arial"/>
                </a:rPr>
                <a:t>Emergency operations center (EOC)</a:t>
              </a:r>
              <a:endParaRPr sz="1800" dirty="0">
                <a:solidFill>
                  <a:srgbClr val="002060"/>
                </a:solidFill>
              </a:endParaRPr>
            </a:p>
          </p:txBody>
        </p:sp>
        <p:sp>
          <p:nvSpPr>
            <p:cNvPr id="657" name="Google Shape;657;p42"/>
            <p:cNvSpPr/>
            <p:nvPr/>
          </p:nvSpPr>
          <p:spPr>
            <a:xfrm>
              <a:off x="1236569" y="2790613"/>
              <a:ext cx="2113280" cy="2113280"/>
            </a:xfrm>
            <a:prstGeom prst="roundRect">
              <a:avLst>
                <a:gd name="adj" fmla="val 16667"/>
              </a:avLst>
            </a:prstGeom>
            <a:solidFill>
              <a:schemeClr val="lt1"/>
            </a:solidFill>
            <a:ln w="2540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58" name="Google Shape;658;p42"/>
            <p:cNvSpPr txBox="1"/>
            <p:nvPr/>
          </p:nvSpPr>
          <p:spPr>
            <a:xfrm>
              <a:off x="1339731" y="2893775"/>
              <a:ext cx="1906956" cy="1906956"/>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Arial"/>
                <a:buNone/>
              </a:pPr>
              <a:r>
                <a:rPr lang="en-US" sz="1800" dirty="0">
                  <a:solidFill>
                    <a:srgbClr val="002060"/>
                  </a:solidFill>
                  <a:latin typeface="Arial"/>
                  <a:ea typeface="Arial"/>
                  <a:cs typeface="Arial"/>
                  <a:sym typeface="Arial"/>
                </a:rPr>
                <a:t>Automated alert systems</a:t>
              </a:r>
              <a:endParaRPr sz="1800" dirty="0">
                <a:solidFill>
                  <a:srgbClr val="002060"/>
                </a:solidFill>
              </a:endParaRPr>
            </a:p>
          </p:txBody>
        </p:sp>
        <p:sp>
          <p:nvSpPr>
            <p:cNvPr id="659" name="Google Shape;659;p42"/>
            <p:cNvSpPr/>
            <p:nvPr/>
          </p:nvSpPr>
          <p:spPr>
            <a:xfrm>
              <a:off x="3512409" y="2790613"/>
              <a:ext cx="2113280" cy="2113280"/>
            </a:xfrm>
            <a:prstGeom prst="roundRect">
              <a:avLst>
                <a:gd name="adj" fmla="val 16667"/>
              </a:avLst>
            </a:prstGeom>
            <a:solidFill>
              <a:schemeClr val="lt1"/>
            </a:solidFill>
            <a:ln w="2540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60" name="Google Shape;660;p42"/>
            <p:cNvSpPr txBox="1"/>
            <p:nvPr/>
          </p:nvSpPr>
          <p:spPr>
            <a:xfrm>
              <a:off x="3615571" y="2893775"/>
              <a:ext cx="1906956" cy="1906956"/>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Arial"/>
                <a:buNone/>
              </a:pPr>
              <a:r>
                <a:rPr lang="en-US" sz="1800" dirty="0">
                  <a:solidFill>
                    <a:srgbClr val="002060"/>
                  </a:solidFill>
                  <a:latin typeface="Arial"/>
                  <a:ea typeface="Arial"/>
                  <a:cs typeface="Arial"/>
                  <a:sym typeface="Arial"/>
                </a:rPr>
                <a:t>Agency integration in external EOCs or regional command</a:t>
              </a:r>
              <a:endParaRPr sz="1800" dirty="0">
                <a:solidFill>
                  <a:srgbClr val="002060"/>
                </a:solidFill>
              </a:endParaRPr>
            </a:p>
          </p:txBody>
        </p:sp>
      </p:grpSp>
      <p:sp>
        <p:nvSpPr>
          <p:cNvPr id="661" name="Google Shape;661;p42" descr="Questions with solid fill"/>
          <p:cNvSpPr/>
          <p:nvPr/>
        </p:nvSpPr>
        <p:spPr>
          <a:xfrm>
            <a:off x="371707" y="1912434"/>
            <a:ext cx="914401" cy="914400"/>
          </a:xfrm>
          <a:prstGeom prst="rect">
            <a:avLst/>
          </a:prstGeom>
          <a:noFill/>
          <a:ln>
            <a:noFill/>
          </a:ln>
        </p:spPr>
        <p:txBody>
          <a:bodyPr/>
          <a:lstStyle/>
          <a:p>
            <a:endParaRPr lang="en-US"/>
          </a:p>
        </p:txBody>
      </p:sp>
      <p:sp>
        <p:nvSpPr>
          <p:cNvPr id="662" name="Google Shape;662;p42" descr="Questions with solid fill"/>
          <p:cNvSpPr/>
          <p:nvPr/>
        </p:nvSpPr>
        <p:spPr>
          <a:xfrm>
            <a:off x="371708" y="4135124"/>
            <a:ext cx="914400" cy="914400"/>
          </a:xfrm>
          <a:prstGeom prst="rect">
            <a:avLst/>
          </a:prstGeom>
          <a:noFill/>
          <a:ln>
            <a:noFill/>
          </a:ln>
        </p:spPr>
        <p:txBody>
          <a:bodyPr/>
          <a:lstStyle/>
          <a:p>
            <a:endParaRPr lang="en-US"/>
          </a:p>
        </p:txBody>
      </p:sp>
      <p:sp>
        <p:nvSpPr>
          <p:cNvPr id="663" name="Google Shape;663;p42"/>
          <p:cNvSpPr txBox="1"/>
          <p:nvPr/>
        </p:nvSpPr>
        <p:spPr>
          <a:xfrm>
            <a:off x="2070340" y="2369634"/>
            <a:ext cx="4139068"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dirty="0">
                <a:solidFill>
                  <a:schemeClr val="dk1"/>
                </a:solidFill>
                <a:latin typeface="Arial"/>
                <a:ea typeface="Arial"/>
                <a:cs typeface="Arial"/>
                <a:sym typeface="Arial"/>
              </a:rPr>
              <a:t>Have clear protocols been established for inter-agency data sharing and decision-making?</a:t>
            </a:r>
            <a:endParaRPr sz="1200" dirty="0"/>
          </a:p>
        </p:txBody>
      </p:sp>
      <p:sp>
        <p:nvSpPr>
          <p:cNvPr id="664" name="Google Shape;664;p42"/>
          <p:cNvSpPr txBox="1"/>
          <p:nvPr/>
        </p:nvSpPr>
        <p:spPr>
          <a:xfrm>
            <a:off x="2098237" y="4200904"/>
            <a:ext cx="4222469" cy="13233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dirty="0">
                <a:solidFill>
                  <a:schemeClr val="dk1"/>
                </a:solidFill>
                <a:latin typeface="Arial"/>
                <a:ea typeface="Arial"/>
                <a:cs typeface="Arial"/>
                <a:sym typeface="Arial"/>
              </a:rPr>
              <a:t>What situational awareness technologies are available to your agency and are people prepared/trained to use them?</a:t>
            </a:r>
            <a:endParaRPr sz="1200" dirty="0"/>
          </a:p>
        </p:txBody>
      </p:sp>
      <p:pic>
        <p:nvPicPr>
          <p:cNvPr id="3" name="Graphic 2" descr="Questions with solid fill">
            <a:extLst>
              <a:ext uri="{FF2B5EF4-FFF2-40B4-BE49-F238E27FC236}">
                <a16:creationId xmlns:a16="http://schemas.microsoft.com/office/drawing/2014/main" id="{A8E1A806-9BB8-10D6-66E2-D2555944114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24570" y="2367117"/>
            <a:ext cx="914400" cy="914400"/>
          </a:xfrm>
          <a:prstGeom prst="rect">
            <a:avLst/>
          </a:prstGeom>
          <a:effectLst>
            <a:innerShdw blurRad="63500" dist="50800" dir="16200000">
              <a:prstClr val="black">
                <a:alpha val="50000"/>
              </a:prstClr>
            </a:innerShdw>
          </a:effectLst>
        </p:spPr>
      </p:pic>
      <p:pic>
        <p:nvPicPr>
          <p:cNvPr id="5" name="Graphic 4" descr="Questions with solid fill">
            <a:extLst>
              <a:ext uri="{FF2B5EF4-FFF2-40B4-BE49-F238E27FC236}">
                <a16:creationId xmlns:a16="http://schemas.microsoft.com/office/drawing/2014/main" id="{6D45B10C-E675-8298-EFC7-6898686B952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72251" y="4405403"/>
            <a:ext cx="914400" cy="914400"/>
          </a:xfrm>
          <a:prstGeom prst="rect">
            <a:avLst/>
          </a:prstGeom>
          <a:effectLst>
            <a:innerShdw blurRad="63500" dist="50800" dir="16200000">
              <a:prstClr val="black">
                <a:alpha val="50000"/>
              </a:prstClr>
            </a:innerShdw>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668"/>
        <p:cNvGrpSpPr/>
        <p:nvPr/>
      </p:nvGrpSpPr>
      <p:grpSpPr>
        <a:xfrm>
          <a:off x="0" y="0"/>
          <a:ext cx="0" cy="0"/>
          <a:chOff x="0" y="0"/>
          <a:chExt cx="0" cy="0"/>
        </a:xfrm>
      </p:grpSpPr>
      <p:sp>
        <p:nvSpPr>
          <p:cNvPr id="669" name="Google Shape;669;p43"/>
          <p:cNvSpPr txBox="1">
            <a:spLocks noGrp="1"/>
          </p:cNvSpPr>
          <p:nvPr>
            <p:ph type="title"/>
          </p:nvPr>
        </p:nvSpPr>
        <p:spPr>
          <a:xfrm>
            <a:off x="838200" y="467934"/>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Play"/>
              <a:buNone/>
            </a:pPr>
            <a:r>
              <a:rPr lang="en-US" sz="3600" dirty="0">
                <a:solidFill>
                  <a:srgbClr val="002060"/>
                </a:solidFill>
              </a:rPr>
              <a:t>Module #3: Breakout</a:t>
            </a:r>
            <a:endParaRPr sz="3600" dirty="0">
              <a:solidFill>
                <a:srgbClr val="002060"/>
              </a:solidFill>
            </a:endParaRPr>
          </a:p>
        </p:txBody>
      </p:sp>
      <p:pic>
        <p:nvPicPr>
          <p:cNvPr id="670" name="Google Shape;670;p43"/>
          <p:cNvPicPr preferRelativeResize="0"/>
          <p:nvPr/>
        </p:nvPicPr>
        <p:blipFill rotWithShape="1">
          <a:blip r:embed="rId4">
            <a:alphaModFix/>
          </a:blip>
          <a:srcRect l="14612" r="16911" b="2"/>
          <a:stretch/>
        </p:blipFill>
        <p:spPr>
          <a:xfrm>
            <a:off x="838200" y="1909971"/>
            <a:ext cx="4514776" cy="3633536"/>
          </a:xfrm>
          <a:prstGeom prst="rect">
            <a:avLst/>
          </a:prstGeom>
          <a:noFill/>
          <a:ln>
            <a:noFill/>
          </a:ln>
        </p:spPr>
      </p:pic>
      <p:grpSp>
        <p:nvGrpSpPr>
          <p:cNvPr id="671" name="Google Shape;671;p43"/>
          <p:cNvGrpSpPr/>
          <p:nvPr/>
        </p:nvGrpSpPr>
        <p:grpSpPr>
          <a:xfrm>
            <a:off x="5593191" y="2037531"/>
            <a:ext cx="5913009" cy="3505976"/>
            <a:chOff x="0" y="25681"/>
            <a:chExt cx="5257798" cy="4177529"/>
          </a:xfrm>
        </p:grpSpPr>
        <p:sp>
          <p:nvSpPr>
            <p:cNvPr id="672" name="Google Shape;672;p43"/>
            <p:cNvSpPr/>
            <p:nvPr/>
          </p:nvSpPr>
          <p:spPr>
            <a:xfrm>
              <a:off x="0" y="25681"/>
              <a:ext cx="5257798" cy="1356029"/>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43"/>
            <p:cNvSpPr txBox="1"/>
            <p:nvPr/>
          </p:nvSpPr>
          <p:spPr>
            <a:xfrm>
              <a:off x="66196" y="91877"/>
              <a:ext cx="5125406" cy="1223637"/>
            </a:xfrm>
            <a:prstGeom prst="rect">
              <a:avLst/>
            </a:prstGeom>
            <a:noFill/>
            <a:ln>
              <a:noFill/>
            </a:ln>
          </p:spPr>
          <p:txBody>
            <a:bodyPr spcFirstLastPara="1" wrap="square" lIns="72375" tIns="72375" rIns="72375" bIns="72375" anchor="ctr" anchorCtr="0">
              <a:noAutofit/>
            </a:bodyPr>
            <a:lstStyle/>
            <a:p>
              <a:pPr marL="0" marR="0" lvl="0" indent="0" algn="l" rtl="0">
                <a:lnSpc>
                  <a:spcPct val="90000"/>
                </a:lnSpc>
                <a:spcBef>
                  <a:spcPts val="0"/>
                </a:spcBef>
                <a:spcAft>
                  <a:spcPts val="0"/>
                </a:spcAft>
                <a:buClr>
                  <a:schemeClr val="lt1"/>
                </a:buClr>
                <a:buSzPts val="1900"/>
                <a:buFont typeface="Arial"/>
                <a:buNone/>
              </a:pPr>
              <a:r>
                <a:rPr lang="en-US" sz="1800" dirty="0">
                  <a:solidFill>
                    <a:schemeClr val="tx1"/>
                  </a:solidFill>
                  <a:latin typeface="Arial"/>
                  <a:ea typeface="Arial"/>
                  <a:cs typeface="Arial"/>
                  <a:sym typeface="Arial"/>
                </a:rPr>
                <a:t>How does your organization communicate internally and externally during large events? What technology is missing that could improve processes?</a:t>
              </a:r>
              <a:endParaRPr sz="1200" dirty="0">
                <a:solidFill>
                  <a:schemeClr val="tx1"/>
                </a:solidFill>
              </a:endParaRPr>
            </a:p>
          </p:txBody>
        </p:sp>
        <p:sp>
          <p:nvSpPr>
            <p:cNvPr id="674" name="Google Shape;674;p43"/>
            <p:cNvSpPr/>
            <p:nvPr/>
          </p:nvSpPr>
          <p:spPr>
            <a:xfrm>
              <a:off x="0" y="1436431"/>
              <a:ext cx="5257798" cy="1356029"/>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43"/>
            <p:cNvSpPr txBox="1"/>
            <p:nvPr/>
          </p:nvSpPr>
          <p:spPr>
            <a:xfrm>
              <a:off x="66196" y="1502627"/>
              <a:ext cx="5125406" cy="1223637"/>
            </a:xfrm>
            <a:prstGeom prst="rect">
              <a:avLst/>
            </a:prstGeom>
            <a:noFill/>
            <a:ln>
              <a:noFill/>
            </a:ln>
          </p:spPr>
          <p:txBody>
            <a:bodyPr spcFirstLastPara="1" wrap="square" lIns="72375" tIns="72375" rIns="72375" bIns="72375" anchor="ctr" anchorCtr="0">
              <a:noAutofit/>
            </a:bodyPr>
            <a:lstStyle/>
            <a:p>
              <a:pPr marL="0" marR="0" lvl="0" indent="0" algn="l" rtl="0">
                <a:lnSpc>
                  <a:spcPct val="90000"/>
                </a:lnSpc>
                <a:spcBef>
                  <a:spcPts val="0"/>
                </a:spcBef>
                <a:spcAft>
                  <a:spcPts val="0"/>
                </a:spcAft>
                <a:buClr>
                  <a:schemeClr val="lt1"/>
                </a:buClr>
                <a:buSzPts val="1900"/>
                <a:buFont typeface="Arial"/>
                <a:buNone/>
              </a:pPr>
              <a:r>
                <a:rPr lang="en-US" sz="1800" dirty="0">
                  <a:solidFill>
                    <a:schemeClr val="tx1"/>
                  </a:solidFill>
                  <a:latin typeface="Arial"/>
                  <a:ea typeface="Arial"/>
                  <a:cs typeface="Arial"/>
                  <a:sym typeface="Arial"/>
                </a:rPr>
                <a:t>How does your organization use hazard trigger points/thresholds in its decision-making?</a:t>
              </a:r>
              <a:endParaRPr sz="1200" dirty="0">
                <a:solidFill>
                  <a:schemeClr val="tx1"/>
                </a:solidFill>
              </a:endParaRPr>
            </a:p>
          </p:txBody>
        </p:sp>
        <p:sp>
          <p:nvSpPr>
            <p:cNvPr id="676" name="Google Shape;676;p43"/>
            <p:cNvSpPr/>
            <p:nvPr/>
          </p:nvSpPr>
          <p:spPr>
            <a:xfrm>
              <a:off x="0" y="2847181"/>
              <a:ext cx="5257798" cy="1356029"/>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43"/>
            <p:cNvSpPr txBox="1"/>
            <p:nvPr/>
          </p:nvSpPr>
          <p:spPr>
            <a:xfrm>
              <a:off x="66196" y="2913377"/>
              <a:ext cx="5125406" cy="1223637"/>
            </a:xfrm>
            <a:prstGeom prst="rect">
              <a:avLst/>
            </a:prstGeom>
            <a:noFill/>
            <a:ln>
              <a:noFill/>
            </a:ln>
          </p:spPr>
          <p:txBody>
            <a:bodyPr spcFirstLastPara="1" wrap="square" lIns="72375" tIns="72375" rIns="72375" bIns="72375" anchor="ctr" anchorCtr="0">
              <a:noAutofit/>
            </a:bodyPr>
            <a:lstStyle/>
            <a:p>
              <a:pPr marL="0" marR="0" lvl="0" indent="0" algn="l" rtl="0">
                <a:lnSpc>
                  <a:spcPct val="90000"/>
                </a:lnSpc>
                <a:spcBef>
                  <a:spcPts val="0"/>
                </a:spcBef>
                <a:spcAft>
                  <a:spcPts val="0"/>
                </a:spcAft>
                <a:buClr>
                  <a:schemeClr val="lt1"/>
                </a:buClr>
                <a:buSzPts val="1900"/>
                <a:buFont typeface="Arial"/>
                <a:buNone/>
              </a:pPr>
              <a:r>
                <a:rPr lang="en-US" sz="1800" dirty="0">
                  <a:solidFill>
                    <a:schemeClr val="tx1"/>
                  </a:solidFill>
                  <a:latin typeface="Arial"/>
                  <a:ea typeface="Arial"/>
                  <a:cs typeface="Arial"/>
                  <a:sym typeface="Arial"/>
                </a:rPr>
                <a:t>What is one practice you believe is missing and how would it improve event-readiness?</a:t>
              </a:r>
              <a:endParaRPr sz="1200" dirty="0">
                <a:solidFill>
                  <a:schemeClr val="tx1"/>
                </a:solidFill>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681"/>
        <p:cNvGrpSpPr/>
        <p:nvPr/>
      </p:nvGrpSpPr>
      <p:grpSpPr>
        <a:xfrm>
          <a:off x="0" y="0"/>
          <a:ext cx="0" cy="0"/>
          <a:chOff x="0" y="0"/>
          <a:chExt cx="0" cy="0"/>
        </a:xfrm>
      </p:grpSpPr>
      <p:sp>
        <p:nvSpPr>
          <p:cNvPr id="682" name="Google Shape;682;p44"/>
          <p:cNvSpPr txBox="1">
            <a:spLocks noGrp="1"/>
          </p:cNvSpPr>
          <p:nvPr>
            <p:ph type="title"/>
          </p:nvPr>
        </p:nvSpPr>
        <p:spPr>
          <a:xfrm>
            <a:off x="838200" y="654471"/>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Play"/>
              <a:buNone/>
            </a:pPr>
            <a:r>
              <a:rPr lang="en-US" sz="3600" dirty="0">
                <a:solidFill>
                  <a:srgbClr val="002060"/>
                </a:solidFill>
              </a:rPr>
              <a:t>Module #4: Delivery: Day of Event </a:t>
            </a:r>
            <a:br>
              <a:rPr lang="en-US" sz="3600" dirty="0">
                <a:solidFill>
                  <a:srgbClr val="002060"/>
                </a:solidFill>
              </a:rPr>
            </a:br>
            <a:r>
              <a:rPr lang="en-US" sz="3600" dirty="0">
                <a:solidFill>
                  <a:srgbClr val="002060"/>
                </a:solidFill>
              </a:rPr>
              <a:t>and Implementation Activities</a:t>
            </a:r>
            <a:endParaRPr sz="3600" dirty="0">
              <a:solidFill>
                <a:srgbClr val="002060"/>
              </a:solidFill>
            </a:endParaRPr>
          </a:p>
        </p:txBody>
      </p:sp>
      <p:sp>
        <p:nvSpPr>
          <p:cNvPr id="683" name="Google Shape;683;p44"/>
          <p:cNvSpPr/>
          <p:nvPr/>
        </p:nvSpPr>
        <p:spPr>
          <a:xfrm>
            <a:off x="3428395" y="3763915"/>
            <a:ext cx="2074460" cy="1387453"/>
          </a:xfrm>
          <a:prstGeom prst="roundRect">
            <a:avLst>
              <a:gd name="adj" fmla="val 16667"/>
            </a:avLst>
          </a:prstGeom>
          <a:solidFill>
            <a:schemeClr val="l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684" name="Google Shape;684;p44"/>
          <p:cNvSpPr txBox="1"/>
          <p:nvPr/>
        </p:nvSpPr>
        <p:spPr>
          <a:xfrm>
            <a:off x="3500267" y="4111982"/>
            <a:ext cx="1930716" cy="646331"/>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dk1"/>
                </a:solidFill>
                <a:latin typeface="Arial"/>
                <a:ea typeface="Arial"/>
                <a:cs typeface="Arial"/>
                <a:sym typeface="Arial"/>
              </a:rPr>
              <a:t>Weather Resiliency</a:t>
            </a:r>
            <a:endParaRPr dirty="0"/>
          </a:p>
        </p:txBody>
      </p:sp>
      <p:sp>
        <p:nvSpPr>
          <p:cNvPr id="685" name="Google Shape;685;p44"/>
          <p:cNvSpPr/>
          <p:nvPr/>
        </p:nvSpPr>
        <p:spPr>
          <a:xfrm>
            <a:off x="6497169" y="3763914"/>
            <a:ext cx="2074460" cy="1387453"/>
          </a:xfrm>
          <a:prstGeom prst="roundRect">
            <a:avLst>
              <a:gd name="adj" fmla="val 16667"/>
            </a:avLst>
          </a:prstGeom>
          <a:solidFill>
            <a:schemeClr val="l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686" name="Google Shape;686;p44"/>
          <p:cNvSpPr txBox="1"/>
          <p:nvPr/>
        </p:nvSpPr>
        <p:spPr>
          <a:xfrm>
            <a:off x="6563346" y="4222790"/>
            <a:ext cx="1930716"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dk1"/>
                </a:solidFill>
                <a:latin typeface="Arial"/>
                <a:ea typeface="Arial"/>
                <a:cs typeface="Arial"/>
                <a:sym typeface="Arial"/>
              </a:rPr>
              <a:t>First/Last Mile</a:t>
            </a:r>
            <a:endParaRPr dirty="0"/>
          </a:p>
        </p:txBody>
      </p:sp>
      <p:sp>
        <p:nvSpPr>
          <p:cNvPr id="687" name="Google Shape;687;p44"/>
          <p:cNvSpPr/>
          <p:nvPr/>
        </p:nvSpPr>
        <p:spPr>
          <a:xfrm>
            <a:off x="9279340" y="3759899"/>
            <a:ext cx="2074460" cy="1387453"/>
          </a:xfrm>
          <a:prstGeom prst="roundRect">
            <a:avLst>
              <a:gd name="adj" fmla="val 16667"/>
            </a:avLst>
          </a:prstGeom>
          <a:solidFill>
            <a:schemeClr val="l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688" name="Google Shape;688;p44"/>
          <p:cNvSpPr txBox="1"/>
          <p:nvPr/>
        </p:nvSpPr>
        <p:spPr>
          <a:xfrm>
            <a:off x="9351212" y="3991960"/>
            <a:ext cx="1930716" cy="92333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dk1"/>
                </a:solidFill>
                <a:latin typeface="Arial"/>
                <a:ea typeface="Arial"/>
                <a:cs typeface="Arial"/>
                <a:sym typeface="Arial"/>
              </a:rPr>
              <a:t>Emergency Operations Center</a:t>
            </a:r>
            <a:endParaRPr dirty="0"/>
          </a:p>
        </p:txBody>
      </p:sp>
      <p:sp>
        <p:nvSpPr>
          <p:cNvPr id="689" name="Google Shape;689;p44"/>
          <p:cNvSpPr/>
          <p:nvPr/>
        </p:nvSpPr>
        <p:spPr>
          <a:xfrm>
            <a:off x="715954" y="3763915"/>
            <a:ext cx="2074460" cy="1387453"/>
          </a:xfrm>
          <a:prstGeom prst="roundRect">
            <a:avLst>
              <a:gd name="adj" fmla="val 16667"/>
            </a:avLst>
          </a:prstGeom>
          <a:solidFill>
            <a:schemeClr val="l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dirty="0">
                <a:solidFill>
                  <a:schemeClr val="dk1"/>
                </a:solidFill>
                <a:latin typeface="Arial"/>
                <a:ea typeface="Arial"/>
                <a:cs typeface="Arial"/>
                <a:sym typeface="Arial"/>
              </a:rPr>
              <a:t>Contingency Plan Implementation</a:t>
            </a:r>
            <a:endParaRPr dirty="0"/>
          </a:p>
        </p:txBody>
      </p:sp>
      <p:sp>
        <p:nvSpPr>
          <p:cNvPr id="690" name="Google Shape;690;p44" descr="Streetcar with solid fill"/>
          <p:cNvSpPr/>
          <p:nvPr/>
        </p:nvSpPr>
        <p:spPr>
          <a:xfrm>
            <a:off x="1219730" y="2165314"/>
            <a:ext cx="1099783" cy="1099783"/>
          </a:xfrm>
          <a:prstGeom prst="rect">
            <a:avLst/>
          </a:prstGeom>
          <a:noFill/>
          <a:ln>
            <a:noFill/>
          </a:ln>
        </p:spPr>
        <p:txBody>
          <a:bodyPr/>
          <a:lstStyle/>
          <a:p>
            <a:endParaRPr lang="en-US"/>
          </a:p>
        </p:txBody>
      </p:sp>
      <p:sp>
        <p:nvSpPr>
          <p:cNvPr id="691" name="Google Shape;691;p44" descr="Neighborhood with solid fill"/>
          <p:cNvSpPr/>
          <p:nvPr/>
        </p:nvSpPr>
        <p:spPr>
          <a:xfrm>
            <a:off x="6978813" y="2165313"/>
            <a:ext cx="1099783" cy="1099783"/>
          </a:xfrm>
          <a:prstGeom prst="rect">
            <a:avLst/>
          </a:prstGeom>
          <a:noFill/>
          <a:ln>
            <a:noFill/>
          </a:ln>
        </p:spPr>
        <p:txBody>
          <a:bodyPr/>
          <a:lstStyle/>
          <a:p>
            <a:endParaRPr lang="en-US"/>
          </a:p>
        </p:txBody>
      </p:sp>
      <p:sp>
        <p:nvSpPr>
          <p:cNvPr id="692" name="Google Shape;692;p44" descr="Fire with solid fill"/>
          <p:cNvSpPr/>
          <p:nvPr/>
        </p:nvSpPr>
        <p:spPr>
          <a:xfrm>
            <a:off x="3915734" y="2165314"/>
            <a:ext cx="1099782" cy="1099782"/>
          </a:xfrm>
          <a:prstGeom prst="rect">
            <a:avLst/>
          </a:prstGeom>
          <a:noFill/>
          <a:ln>
            <a:noFill/>
          </a:ln>
        </p:spPr>
        <p:txBody>
          <a:bodyPr/>
          <a:lstStyle/>
          <a:p>
            <a:endParaRPr lang="en-US"/>
          </a:p>
        </p:txBody>
      </p:sp>
      <p:sp>
        <p:nvSpPr>
          <p:cNvPr id="693" name="Google Shape;693;p44" descr="Firefighter male with solid fill"/>
          <p:cNvSpPr/>
          <p:nvPr/>
        </p:nvSpPr>
        <p:spPr>
          <a:xfrm>
            <a:off x="9772373" y="2165313"/>
            <a:ext cx="1099783" cy="1099783"/>
          </a:xfrm>
          <a:prstGeom prst="rect">
            <a:avLst/>
          </a:prstGeom>
          <a:noFill/>
          <a:ln>
            <a:noFill/>
          </a:ln>
        </p:spPr>
        <p:txBody>
          <a:bodyPr/>
          <a:lstStyle/>
          <a:p>
            <a:endParaRPr lang="en-US"/>
          </a:p>
        </p:txBody>
      </p:sp>
      <p:pic>
        <p:nvPicPr>
          <p:cNvPr id="3" name="Graphic 2" descr="Streetcar with solid fill">
            <a:extLst>
              <a:ext uri="{FF2B5EF4-FFF2-40B4-BE49-F238E27FC236}">
                <a16:creationId xmlns:a16="http://schemas.microsoft.com/office/drawing/2014/main" id="{2AE2FEE7-BDDF-3622-923F-F043304D508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47858" y="3012199"/>
            <a:ext cx="1099783" cy="1099783"/>
          </a:xfrm>
          <a:prstGeom prst="rect">
            <a:avLst/>
          </a:prstGeom>
          <a:effectLst>
            <a:innerShdw blurRad="63500" dist="50800" dir="16200000">
              <a:prstClr val="black">
                <a:alpha val="50000"/>
              </a:prstClr>
            </a:innerShdw>
          </a:effectLst>
        </p:spPr>
      </p:pic>
      <p:pic>
        <p:nvPicPr>
          <p:cNvPr id="5" name="Graphic 4" descr="Neighborhood with solid fill">
            <a:extLst>
              <a:ext uri="{FF2B5EF4-FFF2-40B4-BE49-F238E27FC236}">
                <a16:creationId xmlns:a16="http://schemas.microsoft.com/office/drawing/2014/main" id="{6E935BAC-9445-F335-E80A-CACC84A8786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957891" y="3005034"/>
            <a:ext cx="1099783" cy="1099783"/>
          </a:xfrm>
          <a:prstGeom prst="rect">
            <a:avLst/>
          </a:prstGeom>
          <a:effectLst>
            <a:innerShdw blurRad="63500" dist="50800" dir="16200000">
              <a:prstClr val="black">
                <a:alpha val="50000"/>
              </a:prstClr>
            </a:innerShdw>
          </a:effectLst>
        </p:spPr>
      </p:pic>
      <p:pic>
        <p:nvPicPr>
          <p:cNvPr id="7" name="Graphic 6" descr="Fire with solid fill">
            <a:extLst>
              <a:ext uri="{FF2B5EF4-FFF2-40B4-BE49-F238E27FC236}">
                <a16:creationId xmlns:a16="http://schemas.microsoft.com/office/drawing/2014/main" id="{0F645DF8-3E4E-233C-CA4C-DCC59093888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915734" y="2964615"/>
            <a:ext cx="1099782" cy="1099782"/>
          </a:xfrm>
          <a:prstGeom prst="rect">
            <a:avLst/>
          </a:prstGeom>
          <a:effectLst>
            <a:innerShdw blurRad="63500" dist="50800" dir="16200000">
              <a:prstClr val="black">
                <a:alpha val="50000"/>
              </a:prstClr>
            </a:innerShdw>
          </a:effectLst>
        </p:spPr>
      </p:pic>
      <p:pic>
        <p:nvPicPr>
          <p:cNvPr id="9" name="Graphic 8" descr="Firefighter male with solid fill">
            <a:extLst>
              <a:ext uri="{FF2B5EF4-FFF2-40B4-BE49-F238E27FC236}">
                <a16:creationId xmlns:a16="http://schemas.microsoft.com/office/drawing/2014/main" id="{36F5AB65-A85C-B57A-D1BA-766C4124988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793295" y="2900483"/>
            <a:ext cx="1099783" cy="1099783"/>
          </a:xfrm>
          <a:prstGeom prst="rect">
            <a:avLst/>
          </a:prstGeom>
          <a:effectLst>
            <a:innerShdw blurRad="63500" dist="50800" dir="8100000">
              <a:prstClr val="black">
                <a:alpha val="50000"/>
              </a:prstClr>
            </a:innerShdw>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697"/>
        <p:cNvGrpSpPr/>
        <p:nvPr/>
      </p:nvGrpSpPr>
      <p:grpSpPr>
        <a:xfrm>
          <a:off x="0" y="0"/>
          <a:ext cx="0" cy="0"/>
          <a:chOff x="0" y="0"/>
          <a:chExt cx="0" cy="0"/>
        </a:xfrm>
      </p:grpSpPr>
      <p:sp>
        <p:nvSpPr>
          <p:cNvPr id="698" name="Google Shape;698;p45"/>
          <p:cNvSpPr txBox="1">
            <a:spLocks noGrp="1"/>
          </p:cNvSpPr>
          <p:nvPr>
            <p:ph type="title"/>
          </p:nvPr>
        </p:nvSpPr>
        <p:spPr>
          <a:xfrm>
            <a:off x="838200" y="259904"/>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Play"/>
              <a:buNone/>
            </a:pPr>
            <a:r>
              <a:rPr lang="en-US" sz="3600" dirty="0">
                <a:solidFill>
                  <a:srgbClr val="002060"/>
                </a:solidFill>
              </a:rPr>
              <a:t>Game-Day Implementation: First/Last Mile</a:t>
            </a:r>
            <a:endParaRPr sz="3600" dirty="0">
              <a:solidFill>
                <a:srgbClr val="002060"/>
              </a:solidFill>
            </a:endParaRPr>
          </a:p>
        </p:txBody>
      </p:sp>
      <p:pic>
        <p:nvPicPr>
          <p:cNvPr id="699" name="Google Shape;699;p45"/>
          <p:cNvPicPr preferRelativeResize="0"/>
          <p:nvPr/>
        </p:nvPicPr>
        <p:blipFill rotWithShape="1">
          <a:blip r:embed="rId4">
            <a:alphaModFix/>
          </a:blip>
          <a:srcRect/>
          <a:stretch/>
        </p:blipFill>
        <p:spPr>
          <a:xfrm>
            <a:off x="1962386" y="1439406"/>
            <a:ext cx="8267228" cy="4495908"/>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703"/>
        <p:cNvGrpSpPr/>
        <p:nvPr/>
      </p:nvGrpSpPr>
      <p:grpSpPr>
        <a:xfrm>
          <a:off x="0" y="0"/>
          <a:ext cx="0" cy="0"/>
          <a:chOff x="0" y="0"/>
          <a:chExt cx="0" cy="0"/>
        </a:xfrm>
      </p:grpSpPr>
      <p:sp>
        <p:nvSpPr>
          <p:cNvPr id="704" name="Google Shape;704;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3600" dirty="0">
                <a:solidFill>
                  <a:srgbClr val="002060"/>
                </a:solidFill>
              </a:rPr>
              <a:t>Game-Day Implementation: Weather Resiliency</a:t>
            </a:r>
            <a:endParaRPr sz="3600" dirty="0">
              <a:solidFill>
                <a:srgbClr val="002060"/>
              </a:solidFill>
            </a:endParaRPr>
          </a:p>
        </p:txBody>
      </p:sp>
      <p:grpSp>
        <p:nvGrpSpPr>
          <p:cNvPr id="705" name="Google Shape;705;p46"/>
          <p:cNvGrpSpPr/>
          <p:nvPr/>
        </p:nvGrpSpPr>
        <p:grpSpPr>
          <a:xfrm>
            <a:off x="685800" y="1595184"/>
            <a:ext cx="5775351" cy="4331730"/>
            <a:chOff x="1" y="484"/>
            <a:chExt cx="6027512" cy="4331730"/>
          </a:xfrm>
        </p:grpSpPr>
        <p:sp>
          <p:nvSpPr>
            <p:cNvPr id="706" name="Google Shape;706;p46"/>
            <p:cNvSpPr/>
            <p:nvPr/>
          </p:nvSpPr>
          <p:spPr>
            <a:xfrm rot="5400000">
              <a:off x="-217008" y="217493"/>
              <a:ext cx="1580098" cy="1146080"/>
            </a:xfrm>
            <a:prstGeom prst="chevron">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46"/>
            <p:cNvSpPr/>
            <p:nvPr/>
          </p:nvSpPr>
          <p:spPr>
            <a:xfrm rot="5400000">
              <a:off x="2944826" y="-1798262"/>
              <a:ext cx="1234783" cy="4832278"/>
            </a:xfrm>
            <a:prstGeom prst="round2SameRect">
              <a:avLst>
                <a:gd name="adj1" fmla="val 16667"/>
                <a:gd name="adj2" fmla="val 0"/>
              </a:avLst>
            </a:prstGeom>
            <a:solidFill>
              <a:schemeClr val="lt1">
                <a:alpha val="90196"/>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46"/>
            <p:cNvSpPr txBox="1"/>
            <p:nvPr/>
          </p:nvSpPr>
          <p:spPr>
            <a:xfrm>
              <a:off x="1146081" y="52435"/>
              <a:ext cx="4783617" cy="1114228"/>
            </a:xfrm>
            <a:prstGeom prst="rect">
              <a:avLst/>
            </a:prstGeom>
            <a:noFill/>
            <a:ln>
              <a:noFill/>
            </a:ln>
          </p:spPr>
          <p:txBody>
            <a:bodyPr spcFirstLastPara="1" wrap="square" lIns="142225" tIns="12700" rIns="12700" bIns="12700" anchor="ctr" anchorCtr="0">
              <a:noAutofit/>
            </a:bodyPr>
            <a:lstStyle/>
            <a:p>
              <a:pPr marL="228600" marR="0" lvl="1" indent="-228600" algn="l" rtl="0">
                <a:lnSpc>
                  <a:spcPct val="90000"/>
                </a:lnSpc>
                <a:spcBef>
                  <a:spcPts val="0"/>
                </a:spcBef>
                <a:spcAft>
                  <a:spcPts val="0"/>
                </a:spcAft>
                <a:buClr>
                  <a:schemeClr val="dk1"/>
                </a:buClr>
                <a:buSzPts val="2000"/>
                <a:buFont typeface="Arial"/>
                <a:buChar char="•"/>
              </a:pPr>
              <a:r>
                <a:rPr lang="en-US" sz="1600" b="0" i="0" u="none" strike="noStrike" cap="none" dirty="0">
                  <a:solidFill>
                    <a:schemeClr val="dk1"/>
                  </a:solidFill>
                  <a:latin typeface="Arial"/>
                  <a:ea typeface="Arial"/>
                  <a:cs typeface="Arial"/>
                  <a:sym typeface="Arial"/>
                </a:rPr>
                <a:t>Monitor weather forecasts continuously and use thresholds (e.g. temperature, wind speed) to trigger contingency actions. </a:t>
              </a:r>
              <a:endParaRPr sz="1100" dirty="0"/>
            </a:p>
          </p:txBody>
        </p:sp>
        <p:sp>
          <p:nvSpPr>
            <p:cNvPr id="710" name="Google Shape;710;p46"/>
            <p:cNvSpPr/>
            <p:nvPr/>
          </p:nvSpPr>
          <p:spPr>
            <a:xfrm rot="5400000">
              <a:off x="-217008" y="1660933"/>
              <a:ext cx="1580097" cy="1146080"/>
            </a:xfrm>
            <a:prstGeom prst="chevron">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46"/>
            <p:cNvSpPr txBox="1"/>
            <p:nvPr/>
          </p:nvSpPr>
          <p:spPr>
            <a:xfrm>
              <a:off x="1" y="2016964"/>
              <a:ext cx="1146080" cy="49117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3200"/>
                <a:buFont typeface="Arial"/>
                <a:buNone/>
              </a:pPr>
              <a:r>
                <a:rPr lang="en-US" sz="3200">
                  <a:solidFill>
                    <a:schemeClr val="lt1"/>
                  </a:solidFill>
                  <a:latin typeface="Arial"/>
                  <a:ea typeface="Arial"/>
                  <a:cs typeface="Arial"/>
                  <a:sym typeface="Arial"/>
                </a:rPr>
                <a:t> </a:t>
              </a:r>
              <a:endParaRPr/>
            </a:p>
          </p:txBody>
        </p:sp>
        <p:sp>
          <p:nvSpPr>
            <p:cNvPr id="712" name="Google Shape;712;p46"/>
            <p:cNvSpPr/>
            <p:nvPr/>
          </p:nvSpPr>
          <p:spPr>
            <a:xfrm rot="5400000">
              <a:off x="3054688" y="-464681"/>
              <a:ext cx="1064217" cy="4881433"/>
            </a:xfrm>
            <a:prstGeom prst="round2SameRect">
              <a:avLst>
                <a:gd name="adj1" fmla="val 16667"/>
                <a:gd name="adj2" fmla="val 0"/>
              </a:avLst>
            </a:prstGeom>
            <a:solidFill>
              <a:schemeClr val="lt1">
                <a:alpha val="90196"/>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46"/>
            <p:cNvSpPr txBox="1"/>
            <p:nvPr/>
          </p:nvSpPr>
          <p:spPr>
            <a:xfrm>
              <a:off x="1146081" y="1495876"/>
              <a:ext cx="4832276" cy="960315"/>
            </a:xfrm>
            <a:prstGeom prst="rect">
              <a:avLst/>
            </a:prstGeom>
            <a:noFill/>
            <a:ln>
              <a:noFill/>
            </a:ln>
          </p:spPr>
          <p:txBody>
            <a:bodyPr spcFirstLastPara="1" wrap="square" lIns="142225" tIns="12700" rIns="12700" bIns="12700" anchor="ctr" anchorCtr="0">
              <a:noAutofit/>
            </a:bodyPr>
            <a:lstStyle/>
            <a:p>
              <a:pPr marL="228600" marR="0" lvl="1" indent="-228600" algn="l" rtl="0">
                <a:lnSpc>
                  <a:spcPct val="90000"/>
                </a:lnSpc>
                <a:spcBef>
                  <a:spcPts val="0"/>
                </a:spcBef>
                <a:spcAft>
                  <a:spcPts val="0"/>
                </a:spcAft>
                <a:buClr>
                  <a:schemeClr val="dk1"/>
                </a:buClr>
                <a:buSzPts val="2000"/>
                <a:buFont typeface="Arial"/>
                <a:buChar char="•"/>
              </a:pPr>
              <a:r>
                <a:rPr lang="en-US" sz="1600" b="0" i="0" u="none" strike="noStrike" cap="none" dirty="0">
                  <a:solidFill>
                    <a:schemeClr val="dk1"/>
                  </a:solidFill>
                  <a:latin typeface="Arial"/>
                  <a:ea typeface="Arial"/>
                  <a:cs typeface="Arial"/>
                  <a:sym typeface="Arial"/>
                </a:rPr>
                <a:t>Activate cooling buses, shade tents as needed</a:t>
              </a:r>
              <a:endParaRPr sz="1100" dirty="0"/>
            </a:p>
          </p:txBody>
        </p:sp>
        <p:sp>
          <p:nvSpPr>
            <p:cNvPr id="714" name="Google Shape;714;p46"/>
            <p:cNvSpPr/>
            <p:nvPr/>
          </p:nvSpPr>
          <p:spPr>
            <a:xfrm rot="5400000">
              <a:off x="-149384" y="3036750"/>
              <a:ext cx="1444849" cy="1146080"/>
            </a:xfrm>
            <a:prstGeom prst="chevron">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46"/>
            <p:cNvSpPr txBox="1"/>
            <p:nvPr/>
          </p:nvSpPr>
          <p:spPr>
            <a:xfrm>
              <a:off x="1" y="3460405"/>
              <a:ext cx="1146080" cy="433455"/>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3200"/>
                <a:buFont typeface="Arial"/>
                <a:buNone/>
              </a:pPr>
              <a:r>
                <a:rPr lang="en-US" sz="3200">
                  <a:solidFill>
                    <a:schemeClr val="lt1"/>
                  </a:solidFill>
                  <a:latin typeface="Arial"/>
                  <a:ea typeface="Arial"/>
                  <a:cs typeface="Arial"/>
                  <a:sym typeface="Arial"/>
                </a:rPr>
                <a:t> </a:t>
              </a:r>
              <a:endParaRPr/>
            </a:p>
          </p:txBody>
        </p:sp>
        <p:sp>
          <p:nvSpPr>
            <p:cNvPr id="716" name="Google Shape;716;p46"/>
            <p:cNvSpPr/>
            <p:nvPr/>
          </p:nvSpPr>
          <p:spPr>
            <a:xfrm rot="5400000">
              <a:off x="3054688" y="978758"/>
              <a:ext cx="1064217" cy="4881433"/>
            </a:xfrm>
            <a:prstGeom prst="round2SameRect">
              <a:avLst>
                <a:gd name="adj1" fmla="val 16667"/>
                <a:gd name="adj2" fmla="val 0"/>
              </a:avLst>
            </a:prstGeom>
            <a:solidFill>
              <a:schemeClr val="lt1">
                <a:alpha val="90196"/>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46"/>
            <p:cNvSpPr txBox="1"/>
            <p:nvPr/>
          </p:nvSpPr>
          <p:spPr>
            <a:xfrm>
              <a:off x="1146081" y="2939316"/>
              <a:ext cx="4832277" cy="960315"/>
            </a:xfrm>
            <a:prstGeom prst="rect">
              <a:avLst/>
            </a:prstGeom>
            <a:noFill/>
            <a:ln>
              <a:noFill/>
            </a:ln>
          </p:spPr>
          <p:txBody>
            <a:bodyPr spcFirstLastPara="1" wrap="square" lIns="142225" tIns="12700" rIns="12700" bIns="12700" anchor="ctr" anchorCtr="0">
              <a:noAutofit/>
            </a:bodyPr>
            <a:lstStyle/>
            <a:p>
              <a:pPr marL="228600" marR="0" lvl="1" indent="-228600" algn="l" rtl="0">
                <a:lnSpc>
                  <a:spcPct val="90000"/>
                </a:lnSpc>
                <a:spcBef>
                  <a:spcPts val="0"/>
                </a:spcBef>
                <a:spcAft>
                  <a:spcPts val="0"/>
                </a:spcAft>
                <a:buClr>
                  <a:schemeClr val="dk1"/>
                </a:buClr>
                <a:buSzPts val="2000"/>
                <a:buFont typeface="Arial"/>
                <a:buChar char="•"/>
              </a:pPr>
              <a:r>
                <a:rPr lang="en-US" sz="1600" b="0" i="0" u="none" strike="noStrike" cap="none" dirty="0">
                  <a:solidFill>
                    <a:schemeClr val="dk1"/>
                  </a:solidFill>
                  <a:latin typeface="Arial"/>
                  <a:ea typeface="Arial"/>
                  <a:cs typeface="Arial"/>
                  <a:sym typeface="Arial"/>
                </a:rPr>
                <a:t>Adjust vehicle headways and vehicle types based on weather related demand and equipment performance. </a:t>
              </a:r>
              <a:endParaRPr sz="1100" dirty="0"/>
            </a:p>
          </p:txBody>
        </p:sp>
      </p:grpSp>
      <p:sp>
        <p:nvSpPr>
          <p:cNvPr id="718" name="Google Shape;718;p46" descr="Warning with solid fill"/>
          <p:cNvSpPr/>
          <p:nvPr/>
        </p:nvSpPr>
        <p:spPr>
          <a:xfrm>
            <a:off x="537411" y="2086347"/>
            <a:ext cx="914400" cy="914400"/>
          </a:xfrm>
          <a:prstGeom prst="rect">
            <a:avLst/>
          </a:prstGeom>
          <a:noFill/>
          <a:ln>
            <a:noFill/>
          </a:ln>
        </p:spPr>
        <p:txBody>
          <a:bodyPr/>
          <a:lstStyle/>
          <a:p>
            <a:endParaRPr lang="en-US"/>
          </a:p>
        </p:txBody>
      </p:sp>
      <p:sp>
        <p:nvSpPr>
          <p:cNvPr id="719" name="Google Shape;719;p46" descr="Partial sun with solid fill"/>
          <p:cNvSpPr/>
          <p:nvPr/>
        </p:nvSpPr>
        <p:spPr>
          <a:xfrm>
            <a:off x="537411" y="3536320"/>
            <a:ext cx="914400" cy="914400"/>
          </a:xfrm>
          <a:prstGeom prst="rect">
            <a:avLst/>
          </a:prstGeom>
          <a:noFill/>
          <a:ln>
            <a:noFill/>
          </a:ln>
        </p:spPr>
        <p:txBody>
          <a:bodyPr/>
          <a:lstStyle/>
          <a:p>
            <a:endParaRPr lang="en-US"/>
          </a:p>
        </p:txBody>
      </p:sp>
      <p:sp>
        <p:nvSpPr>
          <p:cNvPr id="720" name="Google Shape;720;p46" descr="Slippery Road with solid fill"/>
          <p:cNvSpPr/>
          <p:nvPr/>
        </p:nvSpPr>
        <p:spPr>
          <a:xfrm>
            <a:off x="537411" y="4957954"/>
            <a:ext cx="914400" cy="914400"/>
          </a:xfrm>
          <a:prstGeom prst="rect">
            <a:avLst/>
          </a:prstGeom>
          <a:noFill/>
          <a:ln>
            <a:noFill/>
          </a:ln>
        </p:spPr>
        <p:txBody>
          <a:bodyPr/>
          <a:lstStyle/>
          <a:p>
            <a:endParaRPr lang="en-US"/>
          </a:p>
        </p:txBody>
      </p:sp>
      <p:pic>
        <p:nvPicPr>
          <p:cNvPr id="721" name="Google Shape;721;p46"/>
          <p:cNvPicPr preferRelativeResize="0"/>
          <p:nvPr/>
        </p:nvPicPr>
        <p:blipFill rotWithShape="1">
          <a:blip r:embed="rId4">
            <a:alphaModFix/>
          </a:blip>
          <a:srcRect/>
          <a:stretch/>
        </p:blipFill>
        <p:spPr>
          <a:xfrm>
            <a:off x="6613125" y="2048362"/>
            <a:ext cx="4801183" cy="2911655"/>
          </a:xfrm>
          <a:prstGeom prst="rect">
            <a:avLst/>
          </a:prstGeom>
          <a:noFill/>
          <a:ln>
            <a:noFill/>
          </a:ln>
        </p:spPr>
      </p:pic>
      <p:pic>
        <p:nvPicPr>
          <p:cNvPr id="3" name="Graphic 2" descr="Warning with solid fill">
            <a:extLst>
              <a:ext uri="{FF2B5EF4-FFF2-40B4-BE49-F238E27FC236}">
                <a16:creationId xmlns:a16="http://schemas.microsoft.com/office/drawing/2014/main" id="{C0151064-EE07-8A04-2FF8-B2255FA7FC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77665" y="1980935"/>
            <a:ext cx="914400" cy="914400"/>
          </a:xfrm>
          <a:prstGeom prst="rect">
            <a:avLst/>
          </a:prstGeom>
          <a:effectLst>
            <a:innerShdw blurRad="63500" dist="50800" dir="18900000">
              <a:prstClr val="black">
                <a:alpha val="50000"/>
              </a:prstClr>
            </a:innerShdw>
          </a:effectLst>
        </p:spPr>
      </p:pic>
      <p:pic>
        <p:nvPicPr>
          <p:cNvPr id="5" name="Graphic 4" descr="Partial sun with solid fill">
            <a:extLst>
              <a:ext uri="{FF2B5EF4-FFF2-40B4-BE49-F238E27FC236}">
                <a16:creationId xmlns:a16="http://schemas.microsoft.com/office/drawing/2014/main" id="{D206683B-763B-9022-34E7-C29495A2C87B}"/>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777665" y="3430908"/>
            <a:ext cx="914400" cy="914400"/>
          </a:xfrm>
          <a:prstGeom prst="rect">
            <a:avLst/>
          </a:prstGeom>
          <a:effectLst>
            <a:innerShdw blurRad="63500" dist="50800" dir="16200000">
              <a:prstClr val="black">
                <a:alpha val="50000"/>
              </a:prstClr>
            </a:innerShdw>
          </a:effectLst>
        </p:spPr>
      </p:pic>
      <p:pic>
        <p:nvPicPr>
          <p:cNvPr id="7" name="Graphic 6" descr="Slippery Road with solid fill">
            <a:extLst>
              <a:ext uri="{FF2B5EF4-FFF2-40B4-BE49-F238E27FC236}">
                <a16:creationId xmlns:a16="http://schemas.microsoft.com/office/drawing/2014/main" id="{AB564B00-BE2C-E78D-2EEC-567702D2907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77665" y="4852542"/>
            <a:ext cx="914400" cy="914400"/>
          </a:xfrm>
          <a:prstGeom prst="rect">
            <a:avLst/>
          </a:prstGeom>
          <a:effectLst>
            <a:innerShdw blurRad="63500" dist="50800" dir="16200000">
              <a:prstClr val="black">
                <a:alpha val="50000"/>
              </a:prstClr>
            </a:innerShdw>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725"/>
        <p:cNvGrpSpPr/>
        <p:nvPr/>
      </p:nvGrpSpPr>
      <p:grpSpPr>
        <a:xfrm>
          <a:off x="0" y="0"/>
          <a:ext cx="0" cy="0"/>
          <a:chOff x="0" y="0"/>
          <a:chExt cx="0" cy="0"/>
        </a:xfrm>
      </p:grpSpPr>
      <p:sp>
        <p:nvSpPr>
          <p:cNvPr id="726" name="Google Shape;726;p47"/>
          <p:cNvSpPr txBox="1">
            <a:spLocks noGrp="1"/>
          </p:cNvSpPr>
          <p:nvPr>
            <p:ph type="title"/>
          </p:nvPr>
        </p:nvSpPr>
        <p:spPr>
          <a:xfrm>
            <a:off x="799705" y="44625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3600" dirty="0">
                <a:solidFill>
                  <a:srgbClr val="002060"/>
                </a:solidFill>
              </a:rPr>
              <a:t>Game-Day Implementation: Emergency Operations Center (EOC</a:t>
            </a:r>
            <a:endParaRPr sz="3600" dirty="0">
              <a:solidFill>
                <a:srgbClr val="002060"/>
              </a:solidFill>
            </a:endParaRPr>
          </a:p>
        </p:txBody>
      </p:sp>
      <p:grpSp>
        <p:nvGrpSpPr>
          <p:cNvPr id="727" name="Google Shape;727;p47"/>
          <p:cNvGrpSpPr/>
          <p:nvPr/>
        </p:nvGrpSpPr>
        <p:grpSpPr>
          <a:xfrm>
            <a:off x="4364408" y="1485408"/>
            <a:ext cx="7153081" cy="5180267"/>
            <a:chOff x="0" y="0"/>
            <a:chExt cx="7153081" cy="5180267"/>
          </a:xfrm>
        </p:grpSpPr>
        <p:sp>
          <p:nvSpPr>
            <p:cNvPr id="728" name="Google Shape;728;p47"/>
            <p:cNvSpPr/>
            <p:nvPr/>
          </p:nvSpPr>
          <p:spPr>
            <a:xfrm>
              <a:off x="2891090" y="200242"/>
              <a:ext cx="4250702" cy="1490474"/>
            </a:xfrm>
            <a:prstGeom prst="rightArrow">
              <a:avLst>
                <a:gd name="adj1" fmla="val 75000"/>
                <a:gd name="adj2" fmla="val 50000"/>
              </a:avLst>
            </a:prstGeom>
            <a:solidFill>
              <a:schemeClr val="tx2">
                <a:alpha val="90196"/>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47"/>
            <p:cNvSpPr txBox="1"/>
            <p:nvPr/>
          </p:nvSpPr>
          <p:spPr>
            <a:xfrm>
              <a:off x="3015174" y="616537"/>
              <a:ext cx="3915700" cy="868553"/>
            </a:xfrm>
            <a:prstGeom prst="rect">
              <a:avLst/>
            </a:prstGeom>
            <a:noFill/>
            <a:ln>
              <a:noFill/>
            </a:ln>
          </p:spPr>
          <p:txBody>
            <a:bodyPr spcFirstLastPara="1" wrap="square" lIns="12700" tIns="12700" rIns="12700" bIns="12700" anchor="t" anchorCtr="0">
              <a:noAutofit/>
            </a:bodyPr>
            <a:lstStyle/>
            <a:p>
              <a:pPr marL="228600" marR="0" lvl="1" indent="-228600" algn="l" rtl="0">
                <a:lnSpc>
                  <a:spcPct val="90000"/>
                </a:lnSpc>
                <a:spcBef>
                  <a:spcPts val="0"/>
                </a:spcBef>
                <a:spcAft>
                  <a:spcPts val="0"/>
                </a:spcAft>
                <a:buClr>
                  <a:schemeClr val="dk1"/>
                </a:buClr>
                <a:buSzPts val="2000"/>
                <a:buFont typeface="Arial"/>
                <a:buChar char="•"/>
              </a:pPr>
              <a:r>
                <a:rPr lang="en-US" sz="1800" b="0" i="0" u="none" strike="noStrike" cap="none" dirty="0">
                  <a:solidFill>
                    <a:schemeClr val="dk1"/>
                  </a:solidFill>
                  <a:latin typeface="Arial"/>
                  <a:ea typeface="Arial"/>
                  <a:cs typeface="Arial"/>
                  <a:sym typeface="Arial"/>
                </a:rPr>
                <a:t>Maintain ongoing communication with field staff, data collection and tracking, and CCTV monitoring</a:t>
              </a:r>
              <a:endParaRPr sz="1200" dirty="0"/>
            </a:p>
          </p:txBody>
        </p:sp>
        <p:sp>
          <p:nvSpPr>
            <p:cNvPr id="730" name="Google Shape;730;p47"/>
            <p:cNvSpPr/>
            <p:nvPr/>
          </p:nvSpPr>
          <p:spPr>
            <a:xfrm>
              <a:off x="0" y="0"/>
              <a:ext cx="3015174" cy="1618833"/>
            </a:xfrm>
            <a:prstGeom prst="roundRect">
              <a:avLst>
                <a:gd name="adj" fmla="val 16667"/>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47"/>
            <p:cNvSpPr txBox="1"/>
            <p:nvPr/>
          </p:nvSpPr>
          <p:spPr>
            <a:xfrm>
              <a:off x="79025" y="358291"/>
              <a:ext cx="2857124" cy="1460783"/>
            </a:xfrm>
            <a:prstGeom prst="rect">
              <a:avLst/>
            </a:prstGeom>
            <a:noFill/>
            <a:ln>
              <a:noFill/>
            </a:ln>
          </p:spPr>
          <p:txBody>
            <a:bodyPr spcFirstLastPara="1" wrap="square" lIns="110475" tIns="55225" rIns="110475" bIns="55225" anchor="ctr"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000" b="1" dirty="0">
                  <a:solidFill>
                    <a:schemeClr val="tx1"/>
                  </a:solidFill>
                  <a:latin typeface="Arial"/>
                  <a:ea typeface="Arial"/>
                  <a:cs typeface="Arial"/>
                  <a:sym typeface="Arial"/>
                </a:rPr>
                <a:t>Active monitoring and communication</a:t>
              </a:r>
              <a:endParaRPr sz="1050" b="1" dirty="0">
                <a:solidFill>
                  <a:schemeClr val="tx1"/>
                </a:solidFill>
              </a:endParaRPr>
            </a:p>
          </p:txBody>
        </p:sp>
        <p:sp>
          <p:nvSpPr>
            <p:cNvPr id="732" name="Google Shape;732;p47"/>
            <p:cNvSpPr/>
            <p:nvPr/>
          </p:nvSpPr>
          <p:spPr>
            <a:xfrm>
              <a:off x="2902379" y="1766324"/>
              <a:ext cx="4250702" cy="1597152"/>
            </a:xfrm>
            <a:prstGeom prst="rightArrow">
              <a:avLst>
                <a:gd name="adj1" fmla="val 75000"/>
                <a:gd name="adj2" fmla="val 50000"/>
              </a:avLst>
            </a:prstGeom>
            <a:solidFill>
              <a:schemeClr val="tx2">
                <a:alpha val="90196"/>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47"/>
            <p:cNvSpPr txBox="1"/>
            <p:nvPr/>
          </p:nvSpPr>
          <p:spPr>
            <a:xfrm>
              <a:off x="3015174" y="2193763"/>
              <a:ext cx="3746730" cy="843217"/>
            </a:xfrm>
            <a:prstGeom prst="rect">
              <a:avLst/>
            </a:prstGeom>
            <a:noFill/>
            <a:ln>
              <a:noFill/>
            </a:ln>
          </p:spPr>
          <p:txBody>
            <a:bodyPr spcFirstLastPara="1" wrap="square" lIns="12700" tIns="12700" rIns="12700" bIns="12700" anchor="t" anchorCtr="0">
              <a:noAutofit/>
            </a:bodyPr>
            <a:lstStyle/>
            <a:p>
              <a:pPr marL="228600" marR="0" lvl="1" indent="-228600" algn="l" rtl="0">
                <a:lnSpc>
                  <a:spcPct val="90000"/>
                </a:lnSpc>
                <a:spcBef>
                  <a:spcPts val="0"/>
                </a:spcBef>
                <a:spcAft>
                  <a:spcPts val="0"/>
                </a:spcAft>
                <a:buClr>
                  <a:schemeClr val="dk1"/>
                </a:buClr>
                <a:buSzPts val="2000"/>
                <a:buFont typeface="Arial"/>
                <a:buChar char="•"/>
              </a:pPr>
              <a:r>
                <a:rPr lang="en-US" sz="1800" b="0" i="0" u="none" strike="noStrike" cap="none" dirty="0">
                  <a:solidFill>
                    <a:schemeClr val="dk1"/>
                  </a:solidFill>
                  <a:latin typeface="Arial"/>
                  <a:ea typeface="Arial"/>
                  <a:cs typeface="Arial"/>
                  <a:sym typeface="Arial"/>
                </a:rPr>
                <a:t>Ensure EOC staff are empowered to make real-time decisions or escalate them quickly</a:t>
              </a:r>
              <a:endParaRPr sz="1200" dirty="0"/>
            </a:p>
          </p:txBody>
        </p:sp>
        <p:sp>
          <p:nvSpPr>
            <p:cNvPr id="734" name="Google Shape;734;p47"/>
            <p:cNvSpPr/>
            <p:nvPr/>
          </p:nvSpPr>
          <p:spPr>
            <a:xfrm>
              <a:off x="0" y="1780717"/>
              <a:ext cx="3015174" cy="1618833"/>
            </a:xfrm>
            <a:prstGeom prst="roundRect">
              <a:avLst>
                <a:gd name="adj" fmla="val 16667"/>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47"/>
            <p:cNvSpPr txBox="1"/>
            <p:nvPr/>
          </p:nvSpPr>
          <p:spPr>
            <a:xfrm>
              <a:off x="79025" y="1859742"/>
              <a:ext cx="2857124" cy="1460783"/>
            </a:xfrm>
            <a:prstGeom prst="rect">
              <a:avLst/>
            </a:prstGeom>
            <a:noFill/>
            <a:ln>
              <a:noFill/>
            </a:ln>
          </p:spPr>
          <p:txBody>
            <a:bodyPr spcFirstLastPara="1" wrap="square" lIns="110475" tIns="55225" rIns="110475" bIns="55225" anchor="ctr"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000" b="1" dirty="0">
                  <a:solidFill>
                    <a:schemeClr val="tx1"/>
                  </a:solidFill>
                  <a:latin typeface="Arial"/>
                  <a:ea typeface="Arial"/>
                  <a:cs typeface="Arial"/>
                  <a:sym typeface="Arial"/>
                </a:rPr>
                <a:t>Real-time decision-making</a:t>
              </a:r>
              <a:endParaRPr sz="1050" b="1" dirty="0">
                <a:solidFill>
                  <a:schemeClr val="tx1"/>
                </a:solidFill>
              </a:endParaRPr>
            </a:p>
          </p:txBody>
        </p:sp>
        <p:sp>
          <p:nvSpPr>
            <p:cNvPr id="736" name="Google Shape;736;p47"/>
            <p:cNvSpPr/>
            <p:nvPr/>
          </p:nvSpPr>
          <p:spPr>
            <a:xfrm>
              <a:off x="2879402" y="3313522"/>
              <a:ext cx="4187244" cy="1357969"/>
            </a:xfrm>
            <a:prstGeom prst="rightArrow">
              <a:avLst>
                <a:gd name="adj1" fmla="val 75000"/>
                <a:gd name="adj2" fmla="val 50000"/>
              </a:avLst>
            </a:prstGeom>
            <a:solidFill>
              <a:schemeClr val="tx2">
                <a:alpha val="90196"/>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47"/>
            <p:cNvSpPr txBox="1"/>
            <p:nvPr/>
          </p:nvSpPr>
          <p:spPr>
            <a:xfrm>
              <a:off x="3015174" y="3574340"/>
              <a:ext cx="3915700" cy="911323"/>
            </a:xfrm>
            <a:prstGeom prst="rect">
              <a:avLst/>
            </a:prstGeom>
            <a:noFill/>
            <a:ln>
              <a:noFill/>
            </a:ln>
          </p:spPr>
          <p:txBody>
            <a:bodyPr spcFirstLastPara="1" wrap="square" lIns="13950" tIns="13950" rIns="13950" bIns="13950" anchor="t" anchorCtr="0">
              <a:noAutofit/>
            </a:bodyPr>
            <a:lstStyle/>
            <a:p>
              <a:pPr marL="228600" marR="0" lvl="1" indent="-228600" algn="l" rtl="0">
                <a:lnSpc>
                  <a:spcPct val="90000"/>
                </a:lnSpc>
                <a:spcBef>
                  <a:spcPts val="0"/>
                </a:spcBef>
                <a:spcAft>
                  <a:spcPts val="0"/>
                </a:spcAft>
                <a:buClr>
                  <a:schemeClr val="dk1"/>
                </a:buClr>
                <a:buSzPts val="2200"/>
                <a:buFont typeface="Arial"/>
                <a:buChar char="•"/>
              </a:pPr>
              <a:r>
                <a:rPr lang="en-US" sz="1800" b="0" i="0" u="none" strike="noStrike" cap="none" dirty="0">
                  <a:solidFill>
                    <a:schemeClr val="dk1"/>
                  </a:solidFill>
                  <a:latin typeface="Arial"/>
                  <a:ea typeface="Arial"/>
                  <a:cs typeface="Arial"/>
                  <a:sym typeface="Arial"/>
                </a:rPr>
                <a:t>Based on nature of the event, decide what level of activation is needed (Level I-III)</a:t>
              </a:r>
              <a:endParaRPr sz="1100" dirty="0"/>
            </a:p>
          </p:txBody>
        </p:sp>
        <p:sp>
          <p:nvSpPr>
            <p:cNvPr id="738" name="Google Shape;738;p47"/>
            <p:cNvSpPr/>
            <p:nvPr/>
          </p:nvSpPr>
          <p:spPr>
            <a:xfrm>
              <a:off x="0" y="3561434"/>
              <a:ext cx="3015174" cy="1618833"/>
            </a:xfrm>
            <a:prstGeom prst="roundRect">
              <a:avLst>
                <a:gd name="adj" fmla="val 16667"/>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47"/>
            <p:cNvSpPr txBox="1"/>
            <p:nvPr/>
          </p:nvSpPr>
          <p:spPr>
            <a:xfrm>
              <a:off x="79025" y="3356769"/>
              <a:ext cx="2857124" cy="1460783"/>
            </a:xfrm>
            <a:prstGeom prst="rect">
              <a:avLst/>
            </a:prstGeom>
            <a:noFill/>
            <a:ln>
              <a:noFill/>
            </a:ln>
          </p:spPr>
          <p:txBody>
            <a:bodyPr spcFirstLastPara="1" wrap="square" lIns="110475" tIns="55225" rIns="110475" bIns="55225" anchor="ctr"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000" b="1" dirty="0">
                  <a:solidFill>
                    <a:schemeClr val="tx1"/>
                  </a:solidFill>
                  <a:latin typeface="Arial"/>
                  <a:ea typeface="Arial"/>
                  <a:cs typeface="Arial"/>
                  <a:sym typeface="Arial"/>
                </a:rPr>
                <a:t>Activation Levels</a:t>
              </a:r>
              <a:endParaRPr sz="1050" b="1" dirty="0">
                <a:solidFill>
                  <a:schemeClr val="tx1"/>
                </a:solidFill>
              </a:endParaRPr>
            </a:p>
          </p:txBody>
        </p:sp>
      </p:grpSp>
      <p:sp>
        <p:nvSpPr>
          <p:cNvPr id="740" name="Google Shape;740;p47" descr="Questions with solid fill"/>
          <p:cNvSpPr/>
          <p:nvPr/>
        </p:nvSpPr>
        <p:spPr>
          <a:xfrm>
            <a:off x="371707" y="1912434"/>
            <a:ext cx="914400" cy="914400"/>
          </a:xfrm>
          <a:prstGeom prst="rect">
            <a:avLst/>
          </a:prstGeom>
          <a:noFill/>
          <a:ln>
            <a:noFill/>
          </a:ln>
        </p:spPr>
        <p:txBody>
          <a:bodyPr/>
          <a:lstStyle/>
          <a:p>
            <a:endParaRPr lang="en-US"/>
          </a:p>
        </p:txBody>
      </p:sp>
      <p:sp>
        <p:nvSpPr>
          <p:cNvPr id="741" name="Google Shape;741;p47" descr="Questions with solid fill"/>
          <p:cNvSpPr/>
          <p:nvPr/>
        </p:nvSpPr>
        <p:spPr>
          <a:xfrm>
            <a:off x="371707" y="4718825"/>
            <a:ext cx="914400" cy="914400"/>
          </a:xfrm>
          <a:prstGeom prst="rect">
            <a:avLst/>
          </a:prstGeom>
          <a:noFill/>
          <a:ln>
            <a:noFill/>
          </a:ln>
        </p:spPr>
        <p:txBody>
          <a:bodyPr/>
          <a:lstStyle/>
          <a:p>
            <a:endParaRPr lang="en-US"/>
          </a:p>
        </p:txBody>
      </p:sp>
      <p:sp>
        <p:nvSpPr>
          <p:cNvPr id="742" name="Google Shape;742;p47"/>
          <p:cNvSpPr txBox="1"/>
          <p:nvPr/>
        </p:nvSpPr>
        <p:spPr>
          <a:xfrm>
            <a:off x="674511" y="2604405"/>
            <a:ext cx="3768922"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Is the EOC fully staffed and operating with up-to-date information from a variety of sources?</a:t>
            </a:r>
            <a:endParaRPr sz="1200" dirty="0"/>
          </a:p>
        </p:txBody>
      </p:sp>
      <p:sp>
        <p:nvSpPr>
          <p:cNvPr id="743" name="Google Shape;743;p47"/>
          <p:cNvSpPr txBox="1"/>
          <p:nvPr/>
        </p:nvSpPr>
        <p:spPr>
          <a:xfrm>
            <a:off x="685800" y="5076781"/>
            <a:ext cx="3768921"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Are decisions being communicated clearly with all relevant internal and external partners?</a:t>
            </a:r>
            <a:endParaRPr sz="1200" dirty="0"/>
          </a:p>
        </p:txBody>
      </p:sp>
      <p:pic>
        <p:nvPicPr>
          <p:cNvPr id="9" name="Graphic 8" descr="Questions with solid fill">
            <a:extLst>
              <a:ext uri="{FF2B5EF4-FFF2-40B4-BE49-F238E27FC236}">
                <a16:creationId xmlns:a16="http://schemas.microsoft.com/office/drawing/2014/main" id="{6EE608B5-B1A0-F30E-13F2-BB098018908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4511" y="1724788"/>
            <a:ext cx="840059" cy="840059"/>
          </a:xfrm>
          <a:prstGeom prst="rect">
            <a:avLst/>
          </a:prstGeom>
          <a:effectLst>
            <a:innerShdw blurRad="63500" dist="50800" dir="16200000">
              <a:prstClr val="black">
                <a:alpha val="50000"/>
              </a:prstClr>
            </a:innerShdw>
          </a:effectLst>
        </p:spPr>
      </p:pic>
      <p:pic>
        <p:nvPicPr>
          <p:cNvPr id="11" name="Graphic 10" descr="Questions with solid fill">
            <a:extLst>
              <a:ext uri="{FF2B5EF4-FFF2-40B4-BE49-F238E27FC236}">
                <a16:creationId xmlns:a16="http://schemas.microsoft.com/office/drawing/2014/main" id="{D2E22677-C6FB-457C-35D9-26E29897BC3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9823" y="4075541"/>
            <a:ext cx="840059" cy="840059"/>
          </a:xfrm>
          <a:prstGeom prst="rect">
            <a:avLst/>
          </a:prstGeom>
          <a:effectLst>
            <a:innerShdw blurRad="63500" dist="50800" dir="16200000">
              <a:prstClr val="black">
                <a:alpha val="50000"/>
              </a:prstClr>
            </a:innerShdw>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747"/>
        <p:cNvGrpSpPr/>
        <p:nvPr/>
      </p:nvGrpSpPr>
      <p:grpSpPr>
        <a:xfrm>
          <a:off x="0" y="0"/>
          <a:ext cx="0" cy="0"/>
          <a:chOff x="0" y="0"/>
          <a:chExt cx="0" cy="0"/>
        </a:xfrm>
      </p:grpSpPr>
      <p:sp>
        <p:nvSpPr>
          <p:cNvPr id="748" name="Google Shape;748;p48"/>
          <p:cNvSpPr txBox="1">
            <a:spLocks noGrp="1"/>
          </p:cNvSpPr>
          <p:nvPr>
            <p:ph type="title"/>
          </p:nvPr>
        </p:nvSpPr>
        <p:spPr>
          <a:xfrm>
            <a:off x="838199" y="244984"/>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Play"/>
              <a:buNone/>
            </a:pPr>
            <a:r>
              <a:rPr lang="en-US" sz="3600" dirty="0">
                <a:solidFill>
                  <a:srgbClr val="002060"/>
                </a:solidFill>
              </a:rPr>
              <a:t>Game-Day Implementation: Emergency Activation</a:t>
            </a:r>
            <a:endParaRPr sz="3600" dirty="0">
              <a:solidFill>
                <a:srgbClr val="002060"/>
              </a:solidFill>
            </a:endParaRPr>
          </a:p>
        </p:txBody>
      </p:sp>
      <p:pic>
        <p:nvPicPr>
          <p:cNvPr id="749" name="Google Shape;749;p48"/>
          <p:cNvPicPr preferRelativeResize="0"/>
          <p:nvPr/>
        </p:nvPicPr>
        <p:blipFill rotWithShape="1">
          <a:blip r:embed="rId4">
            <a:alphaModFix/>
          </a:blip>
          <a:srcRect l="3816" t="5800" r="4582" b="55778"/>
          <a:stretch>
            <a:fillRect/>
          </a:stretch>
        </p:blipFill>
        <p:spPr>
          <a:xfrm>
            <a:off x="1929091" y="2064465"/>
            <a:ext cx="8333817" cy="4009287"/>
          </a:xfrm>
          <a:prstGeom prst="rect">
            <a:avLst/>
          </a:prstGeom>
          <a:noFill/>
          <a:ln>
            <a:noFill/>
          </a:ln>
        </p:spPr>
      </p:pic>
      <p:sp>
        <p:nvSpPr>
          <p:cNvPr id="750" name="Google Shape;750;p48"/>
          <p:cNvSpPr txBox="1"/>
          <p:nvPr/>
        </p:nvSpPr>
        <p:spPr>
          <a:xfrm>
            <a:off x="1388460" y="1351390"/>
            <a:ext cx="9415079"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latin typeface="Arial"/>
                <a:ea typeface="Arial"/>
                <a:cs typeface="Arial"/>
                <a:sym typeface="Arial"/>
              </a:rPr>
              <a:t>Three levels of emergency activation for transportation agencies, adapted from the San Francisco Bay Area Regional Transportation Emergency Management Plan (March 2018).</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754"/>
        <p:cNvGrpSpPr/>
        <p:nvPr/>
      </p:nvGrpSpPr>
      <p:grpSpPr>
        <a:xfrm>
          <a:off x="0" y="0"/>
          <a:ext cx="0" cy="0"/>
          <a:chOff x="0" y="0"/>
          <a:chExt cx="0" cy="0"/>
        </a:xfrm>
      </p:grpSpPr>
      <p:sp>
        <p:nvSpPr>
          <p:cNvPr id="755" name="Google Shape;755;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3600" dirty="0">
                <a:solidFill>
                  <a:srgbClr val="002060"/>
                </a:solidFill>
              </a:rPr>
              <a:t>Game-Day Implementation: Contingency Plans</a:t>
            </a:r>
            <a:endParaRPr sz="3600" dirty="0">
              <a:solidFill>
                <a:srgbClr val="002060"/>
              </a:solidFill>
            </a:endParaRPr>
          </a:p>
        </p:txBody>
      </p:sp>
      <p:grpSp>
        <p:nvGrpSpPr>
          <p:cNvPr id="756" name="Google Shape;756;p49"/>
          <p:cNvGrpSpPr/>
          <p:nvPr/>
        </p:nvGrpSpPr>
        <p:grpSpPr>
          <a:xfrm>
            <a:off x="693642" y="1487454"/>
            <a:ext cx="5320676" cy="4548009"/>
            <a:chOff x="1045343" y="1921"/>
            <a:chExt cx="5320676" cy="4548009"/>
          </a:xfrm>
        </p:grpSpPr>
        <p:sp>
          <p:nvSpPr>
            <p:cNvPr id="757" name="Google Shape;757;p49"/>
            <p:cNvSpPr/>
            <p:nvPr/>
          </p:nvSpPr>
          <p:spPr>
            <a:xfrm rot="10800000">
              <a:off x="1677536" y="1921"/>
              <a:ext cx="4688483" cy="1264384"/>
            </a:xfrm>
            <a:prstGeom prst="homePlate">
              <a:avLst>
                <a:gd name="adj" fmla="val 50000"/>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49"/>
            <p:cNvSpPr txBox="1"/>
            <p:nvPr/>
          </p:nvSpPr>
          <p:spPr>
            <a:xfrm>
              <a:off x="2569654" y="1921"/>
              <a:ext cx="3679640" cy="1264384"/>
            </a:xfrm>
            <a:prstGeom prst="rect">
              <a:avLst/>
            </a:prstGeom>
            <a:noFill/>
            <a:ln>
              <a:noFill/>
            </a:ln>
          </p:spPr>
          <p:txBody>
            <a:bodyPr spcFirstLastPara="1" wrap="square" lIns="557550" tIns="80000" rIns="149350" bIns="80000" anchor="ctr" anchorCtr="0">
              <a:noAutofit/>
            </a:bodyPr>
            <a:lstStyle/>
            <a:p>
              <a:pPr marL="0" marR="0" lvl="0" indent="0" rtl="0">
                <a:lnSpc>
                  <a:spcPct val="90000"/>
                </a:lnSpc>
                <a:spcBef>
                  <a:spcPts val="0"/>
                </a:spcBef>
                <a:spcAft>
                  <a:spcPts val="0"/>
                </a:spcAft>
                <a:buClr>
                  <a:schemeClr val="dk1"/>
                </a:buClr>
                <a:buSzPts val="2100"/>
                <a:buFont typeface="Arial"/>
                <a:buNone/>
              </a:pPr>
              <a:r>
                <a:rPr lang="en-US" sz="1800" dirty="0">
                  <a:solidFill>
                    <a:schemeClr val="dk1"/>
                  </a:solidFill>
                  <a:latin typeface="Arial"/>
                  <a:ea typeface="Arial"/>
                  <a:cs typeface="Arial"/>
                  <a:sym typeface="Arial"/>
                </a:rPr>
                <a:t>Activate alternate routes, supplemental bus bridges, or platform crowd management measures as needed</a:t>
              </a:r>
              <a:endParaRPr sz="1100" dirty="0"/>
            </a:p>
          </p:txBody>
        </p:sp>
        <p:sp>
          <p:nvSpPr>
            <p:cNvPr id="759" name="Google Shape;759;p49"/>
            <p:cNvSpPr/>
            <p:nvPr/>
          </p:nvSpPr>
          <p:spPr>
            <a:xfrm>
              <a:off x="1045343" y="1921"/>
              <a:ext cx="1264384" cy="1264384"/>
            </a:xfrm>
            <a:prstGeom prst="ellipse">
              <a:avLst/>
            </a:prstGeom>
            <a:noFill/>
            <a:ln w="1270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0" name="Google Shape;760;p49"/>
            <p:cNvSpPr/>
            <p:nvPr/>
          </p:nvSpPr>
          <p:spPr>
            <a:xfrm rot="10800000">
              <a:off x="1677536" y="1643733"/>
              <a:ext cx="4688483" cy="1264384"/>
            </a:xfrm>
            <a:prstGeom prst="homePlate">
              <a:avLst>
                <a:gd name="adj" fmla="val 50000"/>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49"/>
            <p:cNvSpPr txBox="1"/>
            <p:nvPr/>
          </p:nvSpPr>
          <p:spPr>
            <a:xfrm>
              <a:off x="2506781" y="1643733"/>
              <a:ext cx="3730902" cy="1264384"/>
            </a:xfrm>
            <a:prstGeom prst="rect">
              <a:avLst/>
            </a:prstGeom>
            <a:noFill/>
            <a:ln>
              <a:noFill/>
            </a:ln>
          </p:spPr>
          <p:txBody>
            <a:bodyPr spcFirstLastPara="1" wrap="square" lIns="557550" tIns="80000" rIns="149350" bIns="80000" anchor="ctr" anchorCtr="0">
              <a:noAutofit/>
            </a:bodyPr>
            <a:lstStyle/>
            <a:p>
              <a:pPr marL="0" marR="0" lvl="0" indent="0" rtl="0">
                <a:lnSpc>
                  <a:spcPct val="90000"/>
                </a:lnSpc>
                <a:spcBef>
                  <a:spcPts val="0"/>
                </a:spcBef>
                <a:spcAft>
                  <a:spcPts val="0"/>
                </a:spcAft>
                <a:buClr>
                  <a:schemeClr val="dk1"/>
                </a:buClr>
                <a:buSzPts val="2100"/>
                <a:buFont typeface="Arial"/>
                <a:buNone/>
              </a:pPr>
              <a:r>
                <a:rPr lang="en-US" sz="1800" dirty="0">
                  <a:solidFill>
                    <a:schemeClr val="dk1"/>
                  </a:solidFill>
                  <a:latin typeface="Arial"/>
                  <a:ea typeface="Arial"/>
                  <a:cs typeface="Arial"/>
                  <a:sym typeface="Arial"/>
                </a:rPr>
                <a:t>Make adjustments quickly to signage, service announcements, and ambassador briefings to reflect live changes</a:t>
              </a:r>
              <a:endParaRPr sz="1100" dirty="0"/>
            </a:p>
          </p:txBody>
        </p:sp>
        <p:sp>
          <p:nvSpPr>
            <p:cNvPr id="762" name="Google Shape;762;p49"/>
            <p:cNvSpPr/>
            <p:nvPr/>
          </p:nvSpPr>
          <p:spPr>
            <a:xfrm>
              <a:off x="1045343" y="1643733"/>
              <a:ext cx="1264384" cy="1264384"/>
            </a:xfrm>
            <a:prstGeom prst="ellipse">
              <a:avLst/>
            </a:prstGeom>
            <a:noFill/>
            <a:ln w="1270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49"/>
            <p:cNvSpPr/>
            <p:nvPr/>
          </p:nvSpPr>
          <p:spPr>
            <a:xfrm rot="10800000">
              <a:off x="1677536" y="3285546"/>
              <a:ext cx="4688483" cy="1264384"/>
            </a:xfrm>
            <a:prstGeom prst="homePlate">
              <a:avLst>
                <a:gd name="adj" fmla="val 50000"/>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49"/>
            <p:cNvSpPr txBox="1"/>
            <p:nvPr/>
          </p:nvSpPr>
          <p:spPr>
            <a:xfrm>
              <a:off x="2569654" y="3285546"/>
              <a:ext cx="3679640" cy="1264384"/>
            </a:xfrm>
            <a:prstGeom prst="rect">
              <a:avLst/>
            </a:prstGeom>
            <a:noFill/>
            <a:ln>
              <a:noFill/>
            </a:ln>
          </p:spPr>
          <p:txBody>
            <a:bodyPr spcFirstLastPara="1" wrap="square" lIns="557550" tIns="80000" rIns="149350" bIns="80000" anchor="ctr" anchorCtr="0">
              <a:noAutofit/>
            </a:bodyPr>
            <a:lstStyle/>
            <a:p>
              <a:pPr marL="0" marR="0" lvl="0" indent="0" rtl="0">
                <a:lnSpc>
                  <a:spcPct val="90000"/>
                </a:lnSpc>
                <a:spcBef>
                  <a:spcPts val="0"/>
                </a:spcBef>
                <a:spcAft>
                  <a:spcPts val="0"/>
                </a:spcAft>
                <a:buClr>
                  <a:schemeClr val="dk1"/>
                </a:buClr>
                <a:buSzPts val="2100"/>
                <a:buFont typeface="Arial"/>
                <a:buNone/>
              </a:pPr>
              <a:r>
                <a:rPr lang="en-US" sz="1800" dirty="0"/>
                <a:t>Ensure maintenance, operations, and enforcement teams remain flexible and on-call throughout the event. </a:t>
              </a:r>
              <a:endParaRPr sz="1800" dirty="0"/>
            </a:p>
          </p:txBody>
        </p:sp>
        <p:sp>
          <p:nvSpPr>
            <p:cNvPr id="765" name="Google Shape;765;p49"/>
            <p:cNvSpPr/>
            <p:nvPr/>
          </p:nvSpPr>
          <p:spPr>
            <a:xfrm>
              <a:off x="1045343" y="3285546"/>
              <a:ext cx="1264384" cy="1264384"/>
            </a:xfrm>
            <a:prstGeom prst="ellipse">
              <a:avLst/>
            </a:prstGeom>
            <a:noFill/>
            <a:ln w="1270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766" name="Google Shape;766;p49"/>
          <p:cNvPicPr preferRelativeResize="0"/>
          <p:nvPr/>
        </p:nvPicPr>
        <p:blipFill rotWithShape="1">
          <a:blip r:embed="rId4">
            <a:alphaModFix/>
          </a:blip>
          <a:srcRect/>
          <a:stretch/>
        </p:blipFill>
        <p:spPr>
          <a:xfrm>
            <a:off x="6217191" y="2146448"/>
            <a:ext cx="5128766" cy="3419177"/>
          </a:xfrm>
          <a:prstGeom prst="rect">
            <a:avLst/>
          </a:prstGeom>
          <a:noFill/>
          <a:ln>
            <a:noFill/>
          </a:ln>
        </p:spPr>
      </p:pic>
      <p:sp>
        <p:nvSpPr>
          <p:cNvPr id="2" name="Oval 1" descr="Family with boy with solid fill">
            <a:extLst>
              <a:ext uri="{FF2B5EF4-FFF2-40B4-BE49-F238E27FC236}">
                <a16:creationId xmlns:a16="http://schemas.microsoft.com/office/drawing/2014/main" id="{6EA755DF-CE0F-D4F4-F9F8-E916DC92F412}"/>
              </a:ext>
            </a:extLst>
          </p:cNvPr>
          <p:cNvSpPr/>
          <p:nvPr/>
        </p:nvSpPr>
        <p:spPr>
          <a:xfrm>
            <a:off x="699279" y="1477321"/>
            <a:ext cx="1264384" cy="1264384"/>
          </a:xfrm>
          <a:prstGeom prst="ellipse">
            <a:avLst/>
          </a:prstGeom>
          <a:blipFill>
            <a:blip>
              <a:extLst>
                <a:ext uri="{96DAC541-7B7A-43D3-8B79-37D633B846F1}">
                  <asvg:svgBlip xmlns:asvg="http://schemas.microsoft.com/office/drawing/2016/SVG/main" r:embed="rId5"/>
                </a:ext>
              </a:extLst>
            </a:blip>
            <a:srcRect/>
            <a:stretch>
              <a:fillRect/>
            </a:stretch>
          </a:blipFill>
        </p:spPr>
        <p:style>
          <a:lnRef idx="1">
            <a:schemeClr val="dk1">
              <a:shade val="80000"/>
              <a:hueOff val="0"/>
              <a:satOff val="0"/>
              <a:lumOff val="0"/>
              <a:alphaOff val="0"/>
            </a:schemeClr>
          </a:lnRef>
          <a:fillRef idx="1">
            <a:scrgbClr r="0" g="0" b="0"/>
          </a:fillRef>
          <a:effectRef idx="1">
            <a:schemeClr val="dk1">
              <a:tint val="4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3" name="Oval 2" descr="High voltage with solid fill">
            <a:extLst>
              <a:ext uri="{FF2B5EF4-FFF2-40B4-BE49-F238E27FC236}">
                <a16:creationId xmlns:a16="http://schemas.microsoft.com/office/drawing/2014/main" id="{F796FFE8-56C2-2FC3-4994-1DE1F9EEFB0A}"/>
              </a:ext>
            </a:extLst>
          </p:cNvPr>
          <p:cNvSpPr/>
          <p:nvPr/>
        </p:nvSpPr>
        <p:spPr>
          <a:xfrm>
            <a:off x="685800" y="3116004"/>
            <a:ext cx="1264384" cy="1264384"/>
          </a:xfrm>
          <a:prstGeom prst="ellipse">
            <a:avLst/>
          </a:prstGeom>
          <a:blipFill>
            <a:blip>
              <a:extLst>
                <a:ext uri="{96DAC541-7B7A-43D3-8B79-37D633B846F1}">
                  <asvg:svgBlip xmlns:asvg="http://schemas.microsoft.com/office/drawing/2016/SVG/main" r:embed="rId6"/>
                </a:ext>
              </a:extLst>
            </a:blip>
            <a:srcRect/>
            <a:stretch>
              <a:fillRect/>
            </a:stretch>
          </a:blipFill>
        </p:spPr>
        <p:style>
          <a:lnRef idx="1">
            <a:schemeClr val="dk1">
              <a:shade val="80000"/>
              <a:hueOff val="0"/>
              <a:satOff val="0"/>
              <a:lumOff val="0"/>
              <a:alphaOff val="0"/>
            </a:schemeClr>
          </a:lnRef>
          <a:fillRef idx="1">
            <a:scrgbClr r="0" g="0" b="0"/>
          </a:fillRef>
          <a:effectRef idx="1">
            <a:schemeClr val="dk1">
              <a:tint val="4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4" name="Oval 3" descr="Call center with solid fill">
            <a:extLst>
              <a:ext uri="{FF2B5EF4-FFF2-40B4-BE49-F238E27FC236}">
                <a16:creationId xmlns:a16="http://schemas.microsoft.com/office/drawing/2014/main" id="{EFB330E1-74B9-760D-91E8-1880BCC50048}"/>
              </a:ext>
            </a:extLst>
          </p:cNvPr>
          <p:cNvSpPr/>
          <p:nvPr/>
        </p:nvSpPr>
        <p:spPr>
          <a:xfrm>
            <a:off x="693642" y="4775071"/>
            <a:ext cx="1264384" cy="1264384"/>
          </a:xfrm>
          <a:prstGeom prst="ellipse">
            <a:avLst/>
          </a:prstGeom>
          <a:blipFill>
            <a:blip>
              <a:extLst>
                <a:ext uri="{96DAC541-7B7A-43D3-8B79-37D633B846F1}">
                  <asvg:svgBlip xmlns:asvg="http://schemas.microsoft.com/office/drawing/2016/SVG/main" r:embed="rId7"/>
                </a:ext>
              </a:extLst>
            </a:blip>
            <a:srcRect/>
            <a:stretch>
              <a:fillRect/>
            </a:stretch>
          </a:blipFill>
        </p:spPr>
        <p:style>
          <a:lnRef idx="1">
            <a:schemeClr val="dk1">
              <a:shade val="80000"/>
              <a:hueOff val="0"/>
              <a:satOff val="0"/>
              <a:lumOff val="0"/>
              <a:alphaOff val="0"/>
            </a:schemeClr>
          </a:lnRef>
          <a:fillRef idx="1">
            <a:scrgbClr r="0" g="0" b="0"/>
          </a:fillRef>
          <a:effectRef idx="1">
            <a:schemeClr val="dk1">
              <a:tint val="40000"/>
              <a:hueOff val="0"/>
              <a:satOff val="0"/>
              <a:lumOff val="0"/>
              <a:alphaOff val="0"/>
            </a:schemeClr>
          </a:effectRef>
          <a:fontRef idx="minor">
            <a:schemeClr val="lt1">
              <a:hueOff val="0"/>
              <a:satOff val="0"/>
              <a:lumOff val="0"/>
              <a:alphaOff val="0"/>
            </a:schemeClr>
          </a:fontRef>
        </p:style>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3"/>
        <p:cNvGrpSpPr/>
        <p:nvPr/>
      </p:nvGrpSpPr>
      <p:grpSpPr>
        <a:xfrm>
          <a:off x="0" y="0"/>
          <a:ext cx="0" cy="0"/>
          <a:chOff x="0" y="0"/>
          <a:chExt cx="0" cy="0"/>
        </a:xfrm>
      </p:grpSpPr>
      <p:sp>
        <p:nvSpPr>
          <p:cNvPr id="124" name="Google Shape;124;p5"/>
          <p:cNvSpPr txBox="1">
            <a:spLocks noGrp="1"/>
          </p:cNvSpPr>
          <p:nvPr>
            <p:ph type="title"/>
          </p:nvPr>
        </p:nvSpPr>
        <p:spPr>
          <a:xfrm>
            <a:off x="685800" y="460741"/>
            <a:ext cx="10515600" cy="1092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Play"/>
              <a:buNone/>
            </a:pPr>
            <a:r>
              <a:rPr lang="en-US" sz="3600">
                <a:solidFill>
                  <a:srgbClr val="002060"/>
                </a:solidFill>
              </a:rPr>
              <a:t>Agenda</a:t>
            </a:r>
            <a:endParaRPr sz="3600">
              <a:solidFill>
                <a:srgbClr val="002060"/>
              </a:solidFill>
            </a:endParaRPr>
          </a:p>
        </p:txBody>
      </p:sp>
      <p:graphicFrame>
        <p:nvGraphicFramePr>
          <p:cNvPr id="125" name="Google Shape;125;p5"/>
          <p:cNvGraphicFramePr/>
          <p:nvPr/>
        </p:nvGraphicFramePr>
        <p:xfrm>
          <a:off x="685800" y="1301393"/>
          <a:ext cx="10515600" cy="4536315"/>
        </p:xfrm>
        <a:graphic>
          <a:graphicData uri="http://schemas.openxmlformats.org/drawingml/2006/table">
            <a:tbl>
              <a:tblPr firstRow="1" bandRow="1">
                <a:noFill/>
                <a:tableStyleId>{B6A393EB-A24C-41BE-AB5E-58AAFBE21219}</a:tableStyleId>
              </a:tblPr>
              <a:tblGrid>
                <a:gridCol w="7989625">
                  <a:extLst>
                    <a:ext uri="{9D8B030D-6E8A-4147-A177-3AD203B41FA5}">
                      <a16:colId xmlns:a16="http://schemas.microsoft.com/office/drawing/2014/main" val="20000"/>
                    </a:ext>
                  </a:extLst>
                </a:gridCol>
                <a:gridCol w="2525975">
                  <a:extLst>
                    <a:ext uri="{9D8B030D-6E8A-4147-A177-3AD203B41FA5}">
                      <a16:colId xmlns:a16="http://schemas.microsoft.com/office/drawing/2014/main" val="20001"/>
                    </a:ext>
                  </a:extLst>
                </a:gridCol>
              </a:tblGrid>
              <a:tr h="433750">
                <a:tc>
                  <a:txBody>
                    <a:bodyPr/>
                    <a:lstStyle/>
                    <a:p>
                      <a:pPr marL="0" marR="0" lvl="0" indent="0" algn="ctr" rtl="0">
                        <a:spcBef>
                          <a:spcPts val="0"/>
                        </a:spcBef>
                        <a:spcAft>
                          <a:spcPts val="0"/>
                        </a:spcAft>
                        <a:buNone/>
                      </a:pPr>
                      <a:r>
                        <a:rPr lang="en-US" sz="1800" b="1" u="none" strike="noStrike" cap="none"/>
                        <a:t>Title</a:t>
                      </a:r>
                      <a:endParaRPr/>
                    </a:p>
                  </a:txBody>
                  <a:tcPr marL="91450" marR="91450" marT="45725" marB="45725"/>
                </a:tc>
                <a:tc>
                  <a:txBody>
                    <a:bodyPr/>
                    <a:lstStyle/>
                    <a:p>
                      <a:pPr marL="0" marR="0" lvl="0" indent="0" algn="ctr" rtl="0">
                        <a:spcBef>
                          <a:spcPts val="0"/>
                        </a:spcBef>
                        <a:spcAft>
                          <a:spcPts val="0"/>
                        </a:spcAft>
                        <a:buNone/>
                      </a:pPr>
                      <a:r>
                        <a:rPr lang="en-US" sz="1800" b="1" u="none" strike="noStrike" cap="none"/>
                        <a:t>Duration</a:t>
                      </a:r>
                      <a:endParaRPr/>
                    </a:p>
                  </a:txBody>
                  <a:tcPr marL="91450" marR="91450" marT="45725" marB="45725"/>
                </a:tc>
                <a:extLst>
                  <a:ext uri="{0D108BD9-81ED-4DB2-BD59-A6C34878D82A}">
                    <a16:rowId xmlns:a16="http://schemas.microsoft.com/office/drawing/2014/main" val="10000"/>
                  </a:ext>
                </a:extLst>
              </a:tr>
              <a:tr h="388925">
                <a:tc>
                  <a:txBody>
                    <a:bodyPr/>
                    <a:lstStyle/>
                    <a:p>
                      <a:pPr marL="0" marR="0" lvl="0" indent="0" algn="l" rtl="0">
                        <a:spcBef>
                          <a:spcPts val="0"/>
                        </a:spcBef>
                        <a:spcAft>
                          <a:spcPts val="0"/>
                        </a:spcAft>
                        <a:buNone/>
                      </a:pPr>
                      <a:r>
                        <a:rPr lang="en-US" sz="1400" u="none" strike="noStrike" cap="none">
                          <a:latin typeface="Arial"/>
                          <a:ea typeface="Arial"/>
                          <a:cs typeface="Arial"/>
                          <a:sym typeface="Arial"/>
                        </a:rPr>
                        <a:t>Welcome, Introduction, Administration</a:t>
                      </a:r>
                      <a:endParaRPr/>
                    </a:p>
                  </a:txBody>
                  <a:tcPr marL="91450" marR="91450" marT="45725" marB="45725"/>
                </a:tc>
                <a:tc>
                  <a:txBody>
                    <a:bodyPr/>
                    <a:lstStyle/>
                    <a:p>
                      <a:pPr marL="0" marR="0" lvl="0" indent="0" algn="l" rtl="0">
                        <a:spcBef>
                          <a:spcPts val="0"/>
                        </a:spcBef>
                        <a:spcAft>
                          <a:spcPts val="0"/>
                        </a:spcAft>
                        <a:buNone/>
                      </a:pPr>
                      <a:r>
                        <a:rPr lang="en-US" sz="1400">
                          <a:latin typeface="Arial"/>
                          <a:ea typeface="Arial"/>
                          <a:cs typeface="Arial"/>
                          <a:sym typeface="Arial"/>
                        </a:rPr>
                        <a:t>10 minutes</a:t>
                      </a:r>
                      <a:endParaRPr/>
                    </a:p>
                  </a:txBody>
                  <a:tcPr marL="91450" marR="91450" marT="45725" marB="45725"/>
                </a:tc>
                <a:extLst>
                  <a:ext uri="{0D108BD9-81ED-4DB2-BD59-A6C34878D82A}">
                    <a16:rowId xmlns:a16="http://schemas.microsoft.com/office/drawing/2014/main" val="10001"/>
                  </a:ext>
                </a:extLst>
              </a:tr>
              <a:tr h="177800">
                <a:tc>
                  <a:txBody>
                    <a:bodyPr/>
                    <a:lstStyle/>
                    <a:p>
                      <a:pPr marL="0" marR="0" lvl="0" indent="0" algn="l" rtl="0">
                        <a:spcBef>
                          <a:spcPts val="0"/>
                        </a:spcBef>
                        <a:spcAft>
                          <a:spcPts val="0"/>
                        </a:spcAft>
                        <a:buNone/>
                      </a:pPr>
                      <a:r>
                        <a:rPr lang="en-US" sz="1400">
                          <a:latin typeface="Arial"/>
                          <a:ea typeface="Arial"/>
                          <a:cs typeface="Arial"/>
                          <a:sym typeface="Arial"/>
                        </a:rPr>
                        <a:t>Module #1: </a:t>
                      </a:r>
                      <a:endParaRPr/>
                    </a:p>
                    <a:p>
                      <a:pPr marL="0" marR="0" lvl="0" indent="0" algn="l" rtl="0">
                        <a:spcBef>
                          <a:spcPts val="0"/>
                        </a:spcBef>
                        <a:spcAft>
                          <a:spcPts val="0"/>
                        </a:spcAft>
                        <a:buNone/>
                      </a:pPr>
                      <a:r>
                        <a:rPr lang="en-US" sz="1400">
                          <a:latin typeface="Arial"/>
                          <a:ea typeface="Arial"/>
                          <a:cs typeface="Arial"/>
                          <a:sym typeface="Arial"/>
                        </a:rPr>
                        <a:t>Foundations of Wildfire Risk in Urban Rail and Stadium Event Context</a:t>
                      </a:r>
                      <a:endParaRPr/>
                    </a:p>
                  </a:txBody>
                  <a:tcPr marL="91450" marR="91450" marT="45725" marB="45725"/>
                </a:tc>
                <a:tc>
                  <a:txBody>
                    <a:bodyPr/>
                    <a:lstStyle/>
                    <a:p>
                      <a:pPr marL="0" marR="0" lvl="0" indent="0" algn="l" rtl="0">
                        <a:spcBef>
                          <a:spcPts val="0"/>
                        </a:spcBef>
                        <a:spcAft>
                          <a:spcPts val="0"/>
                        </a:spcAft>
                        <a:buNone/>
                      </a:pPr>
                      <a:r>
                        <a:rPr lang="en-US" sz="1400">
                          <a:latin typeface="Arial"/>
                          <a:ea typeface="Arial"/>
                          <a:cs typeface="Arial"/>
                          <a:sym typeface="Arial"/>
                        </a:rPr>
                        <a:t>45 minutes</a:t>
                      </a:r>
                      <a:endParaRPr/>
                    </a:p>
                  </a:txBody>
                  <a:tcPr marL="91450" marR="91450" marT="45725" marB="45725"/>
                </a:tc>
                <a:extLst>
                  <a:ext uri="{0D108BD9-81ED-4DB2-BD59-A6C34878D82A}">
                    <a16:rowId xmlns:a16="http://schemas.microsoft.com/office/drawing/2014/main" val="10002"/>
                  </a:ext>
                </a:extLst>
              </a:tr>
              <a:tr h="348875">
                <a:tc>
                  <a:txBody>
                    <a:bodyPr/>
                    <a:lstStyle/>
                    <a:p>
                      <a:pPr marL="0" marR="0" lvl="0" indent="0" algn="l" rtl="0">
                        <a:spcBef>
                          <a:spcPts val="0"/>
                        </a:spcBef>
                        <a:spcAft>
                          <a:spcPts val="0"/>
                        </a:spcAft>
                        <a:buNone/>
                      </a:pPr>
                      <a:r>
                        <a:rPr lang="en-US" sz="1400">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Module #1: Breakout Session</a:t>
                      </a:r>
                      <a:endParaRPr/>
                    </a:p>
                  </a:txBody>
                  <a:tcPr marL="91450" marR="91450" marT="45725" marB="45725"/>
                </a:tc>
                <a:tc>
                  <a:txBody>
                    <a:bodyPr/>
                    <a:lstStyle/>
                    <a:p>
                      <a:pPr marL="0" marR="0" lvl="0" indent="0" algn="l" rtl="0">
                        <a:spcBef>
                          <a:spcPts val="0"/>
                        </a:spcBef>
                        <a:spcAft>
                          <a:spcPts val="0"/>
                        </a:spcAft>
                        <a:buNone/>
                      </a:pPr>
                      <a:r>
                        <a:rPr lang="en-US" sz="1400">
                          <a:latin typeface="Arial"/>
                          <a:ea typeface="Arial"/>
                          <a:cs typeface="Arial"/>
                          <a:sym typeface="Arial"/>
                        </a:rPr>
                        <a:t>10 minutes</a:t>
                      </a:r>
                      <a:endParaRPr/>
                    </a:p>
                  </a:txBody>
                  <a:tcPr marL="91450" marR="91450" marT="45725" marB="45725"/>
                </a:tc>
                <a:extLst>
                  <a:ext uri="{0D108BD9-81ED-4DB2-BD59-A6C34878D82A}">
                    <a16:rowId xmlns:a16="http://schemas.microsoft.com/office/drawing/2014/main" val="10003"/>
                  </a:ext>
                </a:extLst>
              </a:tr>
              <a:tr h="433750">
                <a:tc>
                  <a:txBody>
                    <a:bodyPr/>
                    <a:lstStyle/>
                    <a:p>
                      <a:pPr marL="0" marR="0" lvl="0" indent="0" algn="l" rtl="0">
                        <a:spcBef>
                          <a:spcPts val="0"/>
                        </a:spcBef>
                        <a:spcAft>
                          <a:spcPts val="0"/>
                        </a:spcAft>
                        <a:buNone/>
                      </a:pPr>
                      <a:r>
                        <a:rPr lang="en-US" sz="1400">
                          <a:latin typeface="Arial"/>
                          <a:ea typeface="Arial"/>
                          <a:cs typeface="Arial"/>
                          <a:sym typeface="Arial"/>
                        </a:rPr>
                        <a:t>Module #2:</a:t>
                      </a:r>
                      <a:endParaRPr/>
                    </a:p>
                    <a:p>
                      <a:pPr marL="0" marR="0" lvl="0" indent="0" algn="l" rtl="0">
                        <a:spcBef>
                          <a:spcPts val="0"/>
                        </a:spcBef>
                        <a:spcAft>
                          <a:spcPts val="0"/>
                        </a:spcAft>
                        <a:buNone/>
                      </a:pPr>
                      <a:r>
                        <a:rPr lang="en-US" sz="1400">
                          <a:latin typeface="Arial"/>
                          <a:ea typeface="Arial"/>
                          <a:cs typeface="Arial"/>
                          <a:sym typeface="Arial"/>
                        </a:rPr>
                        <a:t>Risk to Rail: Infrastructure and Operations</a:t>
                      </a:r>
                      <a:endParaRPr/>
                    </a:p>
                  </a:txBody>
                  <a:tcPr marL="91450" marR="91450" marT="45725" marB="45725"/>
                </a:tc>
                <a:tc>
                  <a:txBody>
                    <a:bodyPr/>
                    <a:lstStyle/>
                    <a:p>
                      <a:pPr marL="0" marR="0" lvl="0" indent="0" algn="l" rtl="0">
                        <a:spcBef>
                          <a:spcPts val="0"/>
                        </a:spcBef>
                        <a:spcAft>
                          <a:spcPts val="0"/>
                        </a:spcAft>
                        <a:buNone/>
                      </a:pPr>
                      <a:r>
                        <a:rPr lang="en-US" sz="1400">
                          <a:latin typeface="Arial"/>
                          <a:ea typeface="Arial"/>
                          <a:cs typeface="Arial"/>
                          <a:sym typeface="Arial"/>
                        </a:rPr>
                        <a:t>45 minutes</a:t>
                      </a:r>
                      <a:endParaRPr/>
                    </a:p>
                  </a:txBody>
                  <a:tcPr marL="91450" marR="91450" marT="45725" marB="45725"/>
                </a:tc>
                <a:extLst>
                  <a:ext uri="{0D108BD9-81ED-4DB2-BD59-A6C34878D82A}">
                    <a16:rowId xmlns:a16="http://schemas.microsoft.com/office/drawing/2014/main" val="10004"/>
                  </a:ext>
                </a:extLst>
              </a:tr>
              <a:tr h="325950">
                <a:tc>
                  <a:txBody>
                    <a:bodyPr/>
                    <a:lstStyle/>
                    <a:p>
                      <a:pPr marL="0" marR="0" lvl="0" indent="0" algn="l" rtl="0">
                        <a:spcBef>
                          <a:spcPts val="0"/>
                        </a:spcBef>
                        <a:spcAft>
                          <a:spcPts val="0"/>
                        </a:spcAft>
                        <a:buNone/>
                      </a:pPr>
                      <a:r>
                        <a:rPr lang="en-US" sz="1400">
                          <a:latin typeface="Arial"/>
                          <a:ea typeface="Arial"/>
                          <a:cs typeface="Arial"/>
                          <a:sym typeface="Arial"/>
                        </a:rPr>
                        <a:t>Module #2: Breakout Session</a:t>
                      </a:r>
                      <a:endParaRPr/>
                    </a:p>
                  </a:txBody>
                  <a:tcPr marL="91450" marR="91450" marT="45725" marB="45725"/>
                </a:tc>
                <a:tc>
                  <a:txBody>
                    <a:bodyPr/>
                    <a:lstStyle/>
                    <a:p>
                      <a:pPr marL="0" marR="0" lvl="0" indent="0" algn="l" rtl="0">
                        <a:spcBef>
                          <a:spcPts val="0"/>
                        </a:spcBef>
                        <a:spcAft>
                          <a:spcPts val="0"/>
                        </a:spcAft>
                        <a:buNone/>
                      </a:pPr>
                      <a:r>
                        <a:rPr lang="en-US" sz="1400">
                          <a:latin typeface="Arial"/>
                          <a:ea typeface="Arial"/>
                          <a:cs typeface="Arial"/>
                          <a:sym typeface="Arial"/>
                        </a:rPr>
                        <a:t>10 min</a:t>
                      </a:r>
                      <a:endParaRPr/>
                    </a:p>
                  </a:txBody>
                  <a:tcPr marL="91450" marR="91450" marT="45725" marB="45725"/>
                </a:tc>
                <a:extLst>
                  <a:ext uri="{0D108BD9-81ED-4DB2-BD59-A6C34878D82A}">
                    <a16:rowId xmlns:a16="http://schemas.microsoft.com/office/drawing/2014/main" val="10005"/>
                  </a:ext>
                </a:extLst>
              </a:tr>
              <a:tr h="319275">
                <a:tc>
                  <a:txBody>
                    <a:bodyPr/>
                    <a:lstStyle/>
                    <a:p>
                      <a:pPr marL="0" marR="0" lvl="0" indent="0" algn="l" rtl="0">
                        <a:spcBef>
                          <a:spcPts val="0"/>
                        </a:spcBef>
                        <a:spcAft>
                          <a:spcPts val="0"/>
                        </a:spcAft>
                        <a:buNone/>
                      </a:pPr>
                      <a:r>
                        <a:rPr lang="en-US" sz="1400">
                          <a:latin typeface="Arial"/>
                          <a:ea typeface="Arial"/>
                          <a:cs typeface="Arial"/>
                          <a:sym typeface="Arial"/>
                        </a:rPr>
                        <a:t>Break</a:t>
                      </a:r>
                      <a:endParaRPr/>
                    </a:p>
                  </a:txBody>
                  <a:tcPr marL="91450" marR="91450" marT="45725" marB="45725"/>
                </a:tc>
                <a:tc>
                  <a:txBody>
                    <a:bodyPr/>
                    <a:lstStyle/>
                    <a:p>
                      <a:pPr marL="0" marR="0" lvl="0" indent="0" algn="l" rtl="0">
                        <a:spcBef>
                          <a:spcPts val="0"/>
                        </a:spcBef>
                        <a:spcAft>
                          <a:spcPts val="0"/>
                        </a:spcAft>
                        <a:buNone/>
                      </a:pPr>
                      <a:r>
                        <a:rPr lang="en-US" sz="1400">
                          <a:latin typeface="Arial"/>
                          <a:ea typeface="Arial"/>
                          <a:cs typeface="Arial"/>
                          <a:sym typeface="Arial"/>
                        </a:rPr>
                        <a:t>10 min</a:t>
                      </a:r>
                      <a:endParaRPr/>
                    </a:p>
                  </a:txBody>
                  <a:tcPr marL="91450" marR="91450" marT="45725" marB="45725"/>
                </a:tc>
                <a:extLst>
                  <a:ext uri="{0D108BD9-81ED-4DB2-BD59-A6C34878D82A}">
                    <a16:rowId xmlns:a16="http://schemas.microsoft.com/office/drawing/2014/main" val="10006"/>
                  </a:ext>
                </a:extLst>
              </a:tr>
              <a:tr h="319275">
                <a:tc>
                  <a:txBody>
                    <a:bodyPr/>
                    <a:lstStyle/>
                    <a:p>
                      <a:pPr marL="0" marR="0" lvl="0" indent="0" algn="l" rtl="0">
                        <a:spcBef>
                          <a:spcPts val="0"/>
                        </a:spcBef>
                        <a:spcAft>
                          <a:spcPts val="0"/>
                        </a:spcAft>
                        <a:buNone/>
                      </a:pPr>
                      <a:r>
                        <a:rPr lang="en-US" sz="1400">
                          <a:latin typeface="Arial"/>
                          <a:ea typeface="Arial"/>
                          <a:cs typeface="Arial"/>
                          <a:sym typeface="Arial"/>
                        </a:rPr>
                        <a:t>Module #3</a:t>
                      </a:r>
                      <a:endParaRPr/>
                    </a:p>
                    <a:p>
                      <a:pPr marL="0" marR="0" lvl="0" indent="0" algn="l" rtl="0">
                        <a:spcBef>
                          <a:spcPts val="0"/>
                        </a:spcBef>
                        <a:spcAft>
                          <a:spcPts val="0"/>
                        </a:spcAft>
                        <a:buNone/>
                      </a:pPr>
                      <a:r>
                        <a:rPr lang="en-US" sz="1400">
                          <a:latin typeface="Arial"/>
                          <a:ea typeface="Arial"/>
                          <a:cs typeface="Arial"/>
                          <a:sym typeface="Arial"/>
                        </a:rPr>
                        <a:t>Planning: Preparedness and Event Readiness</a:t>
                      </a:r>
                      <a:endParaRPr/>
                    </a:p>
                  </a:txBody>
                  <a:tcPr marL="91450" marR="91450" marT="45725" marB="45725"/>
                </a:tc>
                <a:tc>
                  <a:txBody>
                    <a:bodyPr/>
                    <a:lstStyle/>
                    <a:p>
                      <a:pPr marL="0" marR="0" lvl="0" indent="0" algn="l" rtl="0">
                        <a:spcBef>
                          <a:spcPts val="0"/>
                        </a:spcBef>
                        <a:spcAft>
                          <a:spcPts val="0"/>
                        </a:spcAft>
                        <a:buNone/>
                      </a:pPr>
                      <a:r>
                        <a:rPr lang="en-US" sz="1400">
                          <a:latin typeface="Arial"/>
                          <a:ea typeface="Arial"/>
                          <a:cs typeface="Arial"/>
                          <a:sym typeface="Arial"/>
                        </a:rPr>
                        <a:t>45 min</a:t>
                      </a:r>
                      <a:endParaRPr/>
                    </a:p>
                  </a:txBody>
                  <a:tcPr marL="91450" marR="91450" marT="45725" marB="45725"/>
                </a:tc>
                <a:extLst>
                  <a:ext uri="{0D108BD9-81ED-4DB2-BD59-A6C34878D82A}">
                    <a16:rowId xmlns:a16="http://schemas.microsoft.com/office/drawing/2014/main" val="10007"/>
                  </a:ext>
                </a:extLst>
              </a:tr>
              <a:tr h="342050">
                <a:tc>
                  <a:txBody>
                    <a:bodyPr/>
                    <a:lstStyle/>
                    <a:p>
                      <a:pPr marL="0" marR="0" lvl="0" indent="0" algn="l" rtl="0">
                        <a:spcBef>
                          <a:spcPts val="0"/>
                        </a:spcBef>
                        <a:spcAft>
                          <a:spcPts val="0"/>
                        </a:spcAft>
                        <a:buNone/>
                      </a:pPr>
                      <a:r>
                        <a:rPr lang="en-US" sz="1400">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Module #3: Breakout Session</a:t>
                      </a:r>
                      <a:endParaRPr/>
                    </a:p>
                  </a:txBody>
                  <a:tcPr marL="91450" marR="91450" marT="45725" marB="45725"/>
                </a:tc>
                <a:tc>
                  <a:txBody>
                    <a:bodyPr/>
                    <a:lstStyle/>
                    <a:p>
                      <a:pPr marL="0" marR="0" lvl="0" indent="0" algn="l" rtl="0">
                        <a:spcBef>
                          <a:spcPts val="0"/>
                        </a:spcBef>
                        <a:spcAft>
                          <a:spcPts val="0"/>
                        </a:spcAft>
                        <a:buNone/>
                      </a:pPr>
                      <a:r>
                        <a:rPr lang="en-US" sz="1400">
                          <a:latin typeface="Arial"/>
                          <a:ea typeface="Arial"/>
                          <a:cs typeface="Arial"/>
                          <a:sym typeface="Arial"/>
                        </a:rPr>
                        <a:t>10 min</a:t>
                      </a:r>
                      <a:endParaRPr/>
                    </a:p>
                  </a:txBody>
                  <a:tcPr marL="91450" marR="91450" marT="45725" marB="45725"/>
                </a:tc>
                <a:extLst>
                  <a:ext uri="{0D108BD9-81ED-4DB2-BD59-A6C34878D82A}">
                    <a16:rowId xmlns:a16="http://schemas.microsoft.com/office/drawing/2014/main" val="10008"/>
                  </a:ext>
                </a:extLst>
              </a:tr>
              <a:tr h="290650">
                <a:tc>
                  <a:txBody>
                    <a:bodyPr/>
                    <a:lstStyle/>
                    <a:p>
                      <a:pPr marL="0" marR="0" lvl="0" indent="0" algn="l" rtl="0">
                        <a:spcBef>
                          <a:spcPts val="0"/>
                        </a:spcBef>
                        <a:spcAft>
                          <a:spcPts val="0"/>
                        </a:spcAft>
                        <a:buNone/>
                      </a:pPr>
                      <a:r>
                        <a:rPr lang="en-US" sz="1400">
                          <a:latin typeface="Arial"/>
                          <a:ea typeface="Arial"/>
                          <a:cs typeface="Arial"/>
                          <a:sym typeface="Arial"/>
                        </a:rPr>
                        <a:t>Module #4</a:t>
                      </a:r>
                      <a:endParaRPr/>
                    </a:p>
                    <a:p>
                      <a:pPr marL="0" marR="0" lvl="0" indent="0" algn="l" rtl="0">
                        <a:spcBef>
                          <a:spcPts val="0"/>
                        </a:spcBef>
                        <a:spcAft>
                          <a:spcPts val="0"/>
                        </a:spcAft>
                        <a:buNone/>
                      </a:pPr>
                      <a:r>
                        <a:rPr lang="en-US" sz="1400">
                          <a:latin typeface="Arial"/>
                          <a:ea typeface="Arial"/>
                          <a:cs typeface="Arial"/>
                          <a:sym typeface="Arial"/>
                        </a:rPr>
                        <a:t>Delivery: Day of event and implementation activities / SoFi Case Study</a:t>
                      </a:r>
                      <a:endParaRPr/>
                    </a:p>
                  </a:txBody>
                  <a:tcPr marL="91450" marR="91450" marT="45725" marB="45725"/>
                </a:tc>
                <a:tc>
                  <a:txBody>
                    <a:bodyPr/>
                    <a:lstStyle/>
                    <a:p>
                      <a:pPr marL="0" marR="0" lvl="0" indent="0" algn="l" rtl="0">
                        <a:spcBef>
                          <a:spcPts val="0"/>
                        </a:spcBef>
                        <a:spcAft>
                          <a:spcPts val="0"/>
                        </a:spcAft>
                        <a:buNone/>
                      </a:pPr>
                      <a:r>
                        <a:rPr lang="en-US" sz="1400">
                          <a:latin typeface="Arial"/>
                          <a:ea typeface="Arial"/>
                          <a:cs typeface="Arial"/>
                          <a:sym typeface="Arial"/>
                        </a:rPr>
                        <a:t>45 min</a:t>
                      </a:r>
                      <a:endParaRPr/>
                    </a:p>
                  </a:txBody>
                  <a:tcPr marL="91450" marR="91450" marT="45725" marB="45725"/>
                </a:tc>
                <a:extLst>
                  <a:ext uri="{0D108BD9-81ED-4DB2-BD59-A6C34878D82A}">
                    <a16:rowId xmlns:a16="http://schemas.microsoft.com/office/drawing/2014/main" val="10009"/>
                  </a:ext>
                </a:extLst>
              </a:tr>
              <a:tr h="290650">
                <a:tc>
                  <a:txBody>
                    <a:bodyPr/>
                    <a:lstStyle/>
                    <a:p>
                      <a:pPr marL="0" marR="0" lvl="0" indent="0" algn="l" rtl="0">
                        <a:spcBef>
                          <a:spcPts val="0"/>
                        </a:spcBef>
                        <a:spcAft>
                          <a:spcPts val="0"/>
                        </a:spcAft>
                        <a:buNone/>
                      </a:pPr>
                      <a:r>
                        <a:rPr lang="en-US" sz="1400">
                          <a:latin typeface="Arial"/>
                          <a:ea typeface="Arial"/>
                          <a:cs typeface="Arial"/>
                          <a:sym typeface="Arial"/>
                        </a:rPr>
                        <a:t>Wrap Up &amp; Discussion</a:t>
                      </a:r>
                      <a:endParaRPr/>
                    </a:p>
                  </a:txBody>
                  <a:tcPr marL="91450" marR="91450" marT="45725" marB="45725"/>
                </a:tc>
                <a:tc>
                  <a:txBody>
                    <a:bodyPr/>
                    <a:lstStyle/>
                    <a:p>
                      <a:pPr marL="0" marR="0" lvl="0" indent="0" algn="l" rtl="0">
                        <a:spcBef>
                          <a:spcPts val="0"/>
                        </a:spcBef>
                        <a:spcAft>
                          <a:spcPts val="0"/>
                        </a:spcAft>
                        <a:buNone/>
                      </a:pPr>
                      <a:r>
                        <a:rPr lang="en-US" sz="1400">
                          <a:latin typeface="Arial"/>
                          <a:ea typeface="Arial"/>
                          <a:cs typeface="Arial"/>
                          <a:sym typeface="Arial"/>
                        </a:rPr>
                        <a:t>10 min</a:t>
                      </a:r>
                      <a:endParaRPr/>
                    </a:p>
                  </a:txBody>
                  <a:tcPr marL="91450" marR="91450" marT="45725" marB="45725"/>
                </a:tc>
                <a:extLst>
                  <a:ext uri="{0D108BD9-81ED-4DB2-BD59-A6C34878D82A}">
                    <a16:rowId xmlns:a16="http://schemas.microsoft.com/office/drawing/2014/main" val="10010"/>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770"/>
        <p:cNvGrpSpPr/>
        <p:nvPr/>
      </p:nvGrpSpPr>
      <p:grpSpPr>
        <a:xfrm>
          <a:off x="0" y="0"/>
          <a:ext cx="0" cy="0"/>
          <a:chOff x="0" y="0"/>
          <a:chExt cx="0" cy="0"/>
        </a:xfrm>
      </p:grpSpPr>
      <p:sp>
        <p:nvSpPr>
          <p:cNvPr id="771" name="Google Shape;771;p50"/>
          <p:cNvSpPr txBox="1">
            <a:spLocks noGrp="1"/>
          </p:cNvSpPr>
          <p:nvPr>
            <p:ph type="title"/>
          </p:nvPr>
        </p:nvSpPr>
        <p:spPr>
          <a:xfrm>
            <a:off x="685800" y="21875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3600" dirty="0">
                <a:solidFill>
                  <a:srgbClr val="002060"/>
                </a:solidFill>
              </a:rPr>
              <a:t>Scenario Planning: What is Scenario Planning?</a:t>
            </a:r>
            <a:endParaRPr sz="3600" dirty="0">
              <a:solidFill>
                <a:srgbClr val="002060"/>
              </a:solidFill>
            </a:endParaRPr>
          </a:p>
        </p:txBody>
      </p:sp>
      <p:grpSp>
        <p:nvGrpSpPr>
          <p:cNvPr id="772" name="Google Shape;772;p50"/>
          <p:cNvGrpSpPr/>
          <p:nvPr/>
        </p:nvGrpSpPr>
        <p:grpSpPr>
          <a:xfrm>
            <a:off x="728289" y="1403261"/>
            <a:ext cx="10735422" cy="4624522"/>
            <a:chOff x="0" y="0"/>
            <a:chExt cx="10735422" cy="4624522"/>
          </a:xfrm>
        </p:grpSpPr>
        <p:sp>
          <p:nvSpPr>
            <p:cNvPr id="773" name="Google Shape;773;p50"/>
            <p:cNvSpPr/>
            <p:nvPr/>
          </p:nvSpPr>
          <p:spPr>
            <a:xfrm rot="5400000">
              <a:off x="-250436" y="252825"/>
              <a:ext cx="1669574" cy="1168701"/>
            </a:xfrm>
            <a:prstGeom prst="chevron">
              <a:avLst>
                <a:gd name="adj" fmla="val 50000"/>
              </a:avLst>
            </a:prstGeom>
            <a:solidFill>
              <a:schemeClr val="lt1"/>
            </a:solidFill>
            <a:ln w="12700" cap="flat" cmpd="sng">
              <a:solidFill>
                <a:schemeClr val="dk1">
                  <a:alpha val="90196"/>
                </a:scheme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50"/>
            <p:cNvSpPr txBox="1"/>
            <p:nvPr/>
          </p:nvSpPr>
          <p:spPr>
            <a:xfrm>
              <a:off x="1" y="586740"/>
              <a:ext cx="1168701" cy="500873"/>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3200"/>
                <a:buFont typeface="Arial"/>
                <a:buNone/>
              </a:pPr>
              <a:r>
                <a:rPr lang="en-US" sz="3200">
                  <a:solidFill>
                    <a:schemeClr val="lt1"/>
                  </a:solidFill>
                  <a:latin typeface="Arial"/>
                  <a:ea typeface="Arial"/>
                  <a:cs typeface="Arial"/>
                  <a:sym typeface="Arial"/>
                </a:rPr>
                <a:t> </a:t>
              </a:r>
              <a:endParaRPr/>
            </a:p>
          </p:txBody>
        </p:sp>
        <p:sp>
          <p:nvSpPr>
            <p:cNvPr id="775" name="Google Shape;775;p50"/>
            <p:cNvSpPr/>
            <p:nvPr/>
          </p:nvSpPr>
          <p:spPr>
            <a:xfrm rot="5400000">
              <a:off x="5409450" y="-4240748"/>
              <a:ext cx="1085223" cy="9566720"/>
            </a:xfrm>
            <a:prstGeom prst="round2SameRect">
              <a:avLst>
                <a:gd name="adj1" fmla="val 16667"/>
                <a:gd name="adj2" fmla="val 0"/>
              </a:avLst>
            </a:prstGeom>
            <a:solidFill>
              <a:schemeClr val="lt1">
                <a:alpha val="90196"/>
              </a:schemeClr>
            </a:solidFill>
            <a:ln w="12700" cap="flat" cmpd="sng">
              <a:solidFill>
                <a:schemeClr val="accent3">
                  <a:alpha val="90196"/>
                </a:scheme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50"/>
            <p:cNvSpPr txBox="1"/>
            <p:nvPr/>
          </p:nvSpPr>
          <p:spPr>
            <a:xfrm>
              <a:off x="1168702" y="52976"/>
              <a:ext cx="9513744" cy="979271"/>
            </a:xfrm>
            <a:prstGeom prst="rect">
              <a:avLst/>
            </a:prstGeom>
            <a:noFill/>
            <a:ln>
              <a:noFill/>
            </a:ln>
          </p:spPr>
          <p:txBody>
            <a:bodyPr spcFirstLastPara="1" wrap="square" lIns="142225" tIns="12700" rIns="12700" bIns="12700" anchor="ctr" anchorCtr="0">
              <a:noAutofit/>
            </a:bodyPr>
            <a:lstStyle/>
            <a:p>
              <a:pPr marL="228600" marR="0" lvl="1" indent="-228600" algn="l" rtl="0">
                <a:lnSpc>
                  <a:spcPct val="90000"/>
                </a:lnSpc>
                <a:spcBef>
                  <a:spcPts val="0"/>
                </a:spcBef>
                <a:spcAft>
                  <a:spcPts val="0"/>
                </a:spcAft>
                <a:buClr>
                  <a:schemeClr val="dk1"/>
                </a:buClr>
                <a:buSzPts val="2000"/>
                <a:buFont typeface="Arial"/>
                <a:buChar char="•"/>
              </a:pPr>
              <a:r>
                <a:rPr lang="en-US" sz="2000" b="0" i="0" u="none" strike="noStrike" cap="none" dirty="0">
                  <a:solidFill>
                    <a:schemeClr val="dk1"/>
                  </a:solidFill>
                  <a:latin typeface="Arial"/>
                  <a:ea typeface="Arial"/>
                  <a:cs typeface="Arial"/>
                  <a:sym typeface="Arial"/>
                </a:rPr>
                <a:t>Scenario planning is a strategic, proactive process of imagining, modeling, and preparing for multiple plausible future hazards—such as natural disasters or cyber threats—to build resilience and inform response strategies.</a:t>
              </a:r>
              <a:endParaRPr dirty="0"/>
            </a:p>
          </p:txBody>
        </p:sp>
        <p:sp>
          <p:nvSpPr>
            <p:cNvPr id="777" name="Google Shape;777;p50"/>
            <p:cNvSpPr/>
            <p:nvPr/>
          </p:nvSpPr>
          <p:spPr>
            <a:xfrm rot="5400000">
              <a:off x="-250436" y="1729105"/>
              <a:ext cx="1669574" cy="1168701"/>
            </a:xfrm>
            <a:prstGeom prst="chevron">
              <a:avLst>
                <a:gd name="adj" fmla="val 50000"/>
              </a:avLst>
            </a:prstGeom>
            <a:solidFill>
              <a:schemeClr val="lt1"/>
            </a:solidFill>
            <a:ln w="12700" cap="flat" cmpd="sng">
              <a:solidFill>
                <a:schemeClr val="dk1">
                  <a:alpha val="70196"/>
                </a:scheme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50"/>
            <p:cNvSpPr txBox="1"/>
            <p:nvPr/>
          </p:nvSpPr>
          <p:spPr>
            <a:xfrm>
              <a:off x="1" y="2063020"/>
              <a:ext cx="1168701" cy="500873"/>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3200"/>
                <a:buFont typeface="Arial"/>
                <a:buNone/>
              </a:pPr>
              <a:r>
                <a:rPr lang="en-US" sz="3200">
                  <a:solidFill>
                    <a:schemeClr val="lt1"/>
                  </a:solidFill>
                  <a:latin typeface="Arial"/>
                  <a:ea typeface="Arial"/>
                  <a:cs typeface="Arial"/>
                  <a:sym typeface="Arial"/>
                </a:rPr>
                <a:t> </a:t>
              </a:r>
              <a:endParaRPr/>
            </a:p>
          </p:txBody>
        </p:sp>
        <p:sp>
          <p:nvSpPr>
            <p:cNvPr id="779" name="Google Shape;779;p50"/>
            <p:cNvSpPr/>
            <p:nvPr/>
          </p:nvSpPr>
          <p:spPr>
            <a:xfrm rot="5400000">
              <a:off x="5409450" y="-2762079"/>
              <a:ext cx="1085223" cy="9566720"/>
            </a:xfrm>
            <a:prstGeom prst="round2SameRect">
              <a:avLst>
                <a:gd name="adj1" fmla="val 16667"/>
                <a:gd name="adj2" fmla="val 0"/>
              </a:avLst>
            </a:prstGeom>
            <a:solidFill>
              <a:schemeClr val="lt1">
                <a:alpha val="90196"/>
              </a:schemeClr>
            </a:solidFill>
            <a:ln w="12700" cap="flat" cmpd="sng">
              <a:solidFill>
                <a:schemeClr val="accent3">
                  <a:alpha val="70196"/>
                </a:scheme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50"/>
            <p:cNvSpPr txBox="1"/>
            <p:nvPr/>
          </p:nvSpPr>
          <p:spPr>
            <a:xfrm>
              <a:off x="1168702" y="1531645"/>
              <a:ext cx="9513744" cy="979271"/>
            </a:xfrm>
            <a:prstGeom prst="rect">
              <a:avLst/>
            </a:prstGeom>
            <a:noFill/>
            <a:ln>
              <a:noFill/>
            </a:ln>
          </p:spPr>
          <p:txBody>
            <a:bodyPr spcFirstLastPara="1" wrap="square" lIns="142225" tIns="12700" rIns="12700" bIns="12700" anchor="ctr" anchorCtr="0">
              <a:noAutofit/>
            </a:bodyPr>
            <a:lstStyle/>
            <a:p>
              <a:pPr marL="228600" marR="0" lvl="1" indent="-228600" algn="l" rtl="0">
                <a:lnSpc>
                  <a:spcPct val="90000"/>
                </a:lnSpc>
                <a:spcBef>
                  <a:spcPts val="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Steps: define objectives, develop scenarios, analyze impacts, identify response strategies, test and refine</a:t>
              </a:r>
              <a:endParaRPr/>
            </a:p>
          </p:txBody>
        </p:sp>
        <p:sp>
          <p:nvSpPr>
            <p:cNvPr id="781" name="Google Shape;781;p50"/>
            <p:cNvSpPr/>
            <p:nvPr/>
          </p:nvSpPr>
          <p:spPr>
            <a:xfrm rot="5400000">
              <a:off x="-250436" y="3205384"/>
              <a:ext cx="1669574" cy="1168701"/>
            </a:xfrm>
            <a:prstGeom prst="chevron">
              <a:avLst>
                <a:gd name="adj" fmla="val 50000"/>
              </a:avLst>
            </a:prstGeom>
            <a:solidFill>
              <a:schemeClr val="lt1"/>
            </a:solidFill>
            <a:ln w="12700" cap="flat" cmpd="sng">
              <a:solidFill>
                <a:schemeClr val="dk1">
                  <a:alpha val="50196"/>
                </a:scheme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50"/>
            <p:cNvSpPr txBox="1"/>
            <p:nvPr/>
          </p:nvSpPr>
          <p:spPr>
            <a:xfrm>
              <a:off x="1" y="3539299"/>
              <a:ext cx="1168701" cy="500873"/>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3200"/>
                <a:buFont typeface="Arial"/>
                <a:buNone/>
              </a:pPr>
              <a:r>
                <a:rPr lang="en-US" sz="3200">
                  <a:solidFill>
                    <a:schemeClr val="lt1"/>
                  </a:solidFill>
                  <a:latin typeface="Arial"/>
                  <a:ea typeface="Arial"/>
                  <a:cs typeface="Arial"/>
                  <a:sym typeface="Arial"/>
                </a:rPr>
                <a:t> </a:t>
              </a:r>
              <a:endParaRPr/>
            </a:p>
          </p:txBody>
        </p:sp>
        <p:sp>
          <p:nvSpPr>
            <p:cNvPr id="783" name="Google Shape;783;p50"/>
            <p:cNvSpPr/>
            <p:nvPr/>
          </p:nvSpPr>
          <p:spPr>
            <a:xfrm rot="5400000">
              <a:off x="5409450" y="-1285799"/>
              <a:ext cx="1085223" cy="9566720"/>
            </a:xfrm>
            <a:prstGeom prst="round2SameRect">
              <a:avLst>
                <a:gd name="adj1" fmla="val 16667"/>
                <a:gd name="adj2" fmla="val 0"/>
              </a:avLst>
            </a:prstGeom>
            <a:solidFill>
              <a:schemeClr val="lt1">
                <a:alpha val="90196"/>
              </a:schemeClr>
            </a:solidFill>
            <a:ln w="12700" cap="flat" cmpd="sng">
              <a:solidFill>
                <a:schemeClr val="accent3">
                  <a:alpha val="50196"/>
                </a:scheme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50"/>
            <p:cNvSpPr txBox="1"/>
            <p:nvPr/>
          </p:nvSpPr>
          <p:spPr>
            <a:xfrm>
              <a:off x="1168702" y="3007925"/>
              <a:ext cx="9513744" cy="979271"/>
            </a:xfrm>
            <a:prstGeom prst="rect">
              <a:avLst/>
            </a:prstGeom>
            <a:noFill/>
            <a:ln>
              <a:noFill/>
            </a:ln>
          </p:spPr>
          <p:txBody>
            <a:bodyPr spcFirstLastPara="1" wrap="square" lIns="142225" tIns="12700" rIns="12700" bIns="12700" anchor="ctr" anchorCtr="0">
              <a:noAutofit/>
            </a:bodyPr>
            <a:lstStyle/>
            <a:p>
              <a:pPr marL="228600" marR="0" lvl="1" indent="-228600" algn="l" rtl="0">
                <a:lnSpc>
                  <a:spcPct val="90000"/>
                </a:lnSpc>
                <a:spcBef>
                  <a:spcPts val="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Each group will receive a scenario for SoFi Stadium in Los Angeles and develop a four-phase preparedness plan at one month, 10 days, 1-3 days, and hours before the event</a:t>
              </a:r>
              <a:endParaRPr/>
            </a:p>
          </p:txBody>
        </p:sp>
      </p:grpSp>
      <p:sp>
        <p:nvSpPr>
          <p:cNvPr id="785" name="Google Shape;785;p50" descr="Network diagram with solid fill"/>
          <p:cNvSpPr/>
          <p:nvPr/>
        </p:nvSpPr>
        <p:spPr>
          <a:xfrm>
            <a:off x="775182" y="1997996"/>
            <a:ext cx="1185081" cy="1185081"/>
          </a:xfrm>
          <a:prstGeom prst="rect">
            <a:avLst/>
          </a:prstGeom>
          <a:noFill/>
          <a:ln>
            <a:noFill/>
          </a:ln>
        </p:spPr>
        <p:txBody>
          <a:bodyPr/>
          <a:lstStyle/>
          <a:p>
            <a:endParaRPr lang="en-US"/>
          </a:p>
        </p:txBody>
      </p:sp>
      <p:sp>
        <p:nvSpPr>
          <p:cNvPr id="786" name="Google Shape;786;p50" descr="Clipboard with solid fill"/>
          <p:cNvSpPr/>
          <p:nvPr/>
        </p:nvSpPr>
        <p:spPr>
          <a:xfrm>
            <a:off x="815712" y="3534770"/>
            <a:ext cx="1040330" cy="1040330"/>
          </a:xfrm>
          <a:prstGeom prst="rect">
            <a:avLst/>
          </a:prstGeom>
          <a:noFill/>
          <a:ln>
            <a:noFill/>
          </a:ln>
        </p:spPr>
        <p:txBody>
          <a:bodyPr/>
          <a:lstStyle/>
          <a:p>
            <a:endParaRPr lang="en-US"/>
          </a:p>
        </p:txBody>
      </p:sp>
      <p:sp>
        <p:nvSpPr>
          <p:cNvPr id="787" name="Google Shape;787;p50" descr="Meeting with solid fill"/>
          <p:cNvSpPr/>
          <p:nvPr/>
        </p:nvSpPr>
        <p:spPr>
          <a:xfrm>
            <a:off x="728289" y="4914589"/>
            <a:ext cx="1185081" cy="1185081"/>
          </a:xfrm>
          <a:prstGeom prst="rect">
            <a:avLst/>
          </a:prstGeom>
          <a:noFill/>
          <a:ln>
            <a:noFill/>
          </a:ln>
        </p:spPr>
        <p:txBody>
          <a:bodyPr/>
          <a:lstStyle/>
          <a:p>
            <a:endParaRPr lang="en-US"/>
          </a:p>
        </p:txBody>
      </p:sp>
      <p:pic>
        <p:nvPicPr>
          <p:cNvPr id="15" name="Graphic 14" descr="Network diagram with solid fill">
            <a:extLst>
              <a:ext uri="{FF2B5EF4-FFF2-40B4-BE49-F238E27FC236}">
                <a16:creationId xmlns:a16="http://schemas.microsoft.com/office/drawing/2014/main" id="{8112D23A-C7F8-54FE-FCBD-6BAA0FF0987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5182" y="1730882"/>
            <a:ext cx="1185081" cy="1185081"/>
          </a:xfrm>
          <a:prstGeom prst="rect">
            <a:avLst/>
          </a:prstGeom>
          <a:effectLst/>
        </p:spPr>
      </p:pic>
      <p:pic>
        <p:nvPicPr>
          <p:cNvPr id="17" name="Graphic 16" descr="Clipboard with solid fill">
            <a:extLst>
              <a:ext uri="{FF2B5EF4-FFF2-40B4-BE49-F238E27FC236}">
                <a16:creationId xmlns:a16="http://schemas.microsoft.com/office/drawing/2014/main" id="{6461EFA6-F9A9-AC28-6561-4D49D9B1E5B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15712" y="3267656"/>
            <a:ext cx="1040330" cy="1040330"/>
          </a:xfrm>
          <a:prstGeom prst="rect">
            <a:avLst/>
          </a:prstGeom>
          <a:effectLst/>
        </p:spPr>
      </p:pic>
      <p:pic>
        <p:nvPicPr>
          <p:cNvPr id="19" name="Graphic 18" descr="Meeting with solid fill">
            <a:extLst>
              <a:ext uri="{FF2B5EF4-FFF2-40B4-BE49-F238E27FC236}">
                <a16:creationId xmlns:a16="http://schemas.microsoft.com/office/drawing/2014/main" id="{B6460D62-C73A-9B97-AE40-02930F06674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28289" y="4575100"/>
            <a:ext cx="1185081" cy="1185081"/>
          </a:xfrm>
          <a:prstGeom prst="rect">
            <a:avLst/>
          </a:prstGeom>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791"/>
        <p:cNvGrpSpPr/>
        <p:nvPr/>
      </p:nvGrpSpPr>
      <p:grpSpPr>
        <a:xfrm>
          <a:off x="0" y="0"/>
          <a:ext cx="0" cy="0"/>
          <a:chOff x="0" y="0"/>
          <a:chExt cx="0" cy="0"/>
        </a:xfrm>
      </p:grpSpPr>
      <p:sp>
        <p:nvSpPr>
          <p:cNvPr id="792" name="Google Shape;792;p51"/>
          <p:cNvSpPr txBox="1">
            <a:spLocks noGrp="1"/>
          </p:cNvSpPr>
          <p:nvPr>
            <p:ph type="title"/>
          </p:nvPr>
        </p:nvSpPr>
        <p:spPr>
          <a:xfrm>
            <a:off x="685800" y="23680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3600" dirty="0">
                <a:solidFill>
                  <a:srgbClr val="002060"/>
                </a:solidFill>
              </a:rPr>
              <a:t>Scenario Planning: Exercise Setup and Instructions</a:t>
            </a:r>
            <a:endParaRPr sz="3600" dirty="0">
              <a:solidFill>
                <a:srgbClr val="002060"/>
              </a:solidFill>
            </a:endParaRPr>
          </a:p>
        </p:txBody>
      </p:sp>
      <p:grpSp>
        <p:nvGrpSpPr>
          <p:cNvPr id="793" name="Google Shape;793;p51"/>
          <p:cNvGrpSpPr/>
          <p:nvPr/>
        </p:nvGrpSpPr>
        <p:grpSpPr>
          <a:xfrm>
            <a:off x="-4813816" y="557180"/>
            <a:ext cx="16167616" cy="6300820"/>
            <a:chOff x="-5843492" y="-894312"/>
            <a:chExt cx="17224314" cy="6956723"/>
          </a:xfrm>
        </p:grpSpPr>
        <p:sp>
          <p:nvSpPr>
            <p:cNvPr id="794" name="Google Shape;794;p51"/>
            <p:cNvSpPr/>
            <p:nvPr/>
          </p:nvSpPr>
          <p:spPr>
            <a:xfrm>
              <a:off x="-5843492" y="-894312"/>
              <a:ext cx="6956723" cy="6956723"/>
            </a:xfrm>
            <a:prstGeom prst="blockArc">
              <a:avLst>
                <a:gd name="adj1" fmla="val 18900000"/>
                <a:gd name="adj2" fmla="val 2700000"/>
                <a:gd name="adj3" fmla="val 310"/>
              </a:avLst>
            </a:prstGeom>
            <a:noFill/>
            <a:ln w="1905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51"/>
            <p:cNvSpPr/>
            <p:nvPr/>
          </p:nvSpPr>
          <p:spPr>
            <a:xfrm>
              <a:off x="582690" y="397323"/>
              <a:ext cx="10798132" cy="7950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51"/>
            <p:cNvSpPr txBox="1"/>
            <p:nvPr/>
          </p:nvSpPr>
          <p:spPr>
            <a:xfrm>
              <a:off x="582690" y="397323"/>
              <a:ext cx="10798132" cy="795060"/>
            </a:xfrm>
            <a:prstGeom prst="rect">
              <a:avLst/>
            </a:prstGeom>
            <a:noFill/>
            <a:ln>
              <a:noFill/>
            </a:ln>
          </p:spPr>
          <p:txBody>
            <a:bodyPr spcFirstLastPara="1" wrap="square" lIns="631075" tIns="63500" rIns="63500" bIns="63500" anchor="ctr" anchorCtr="0">
              <a:noAutofit/>
            </a:bodyPr>
            <a:lstStyle/>
            <a:p>
              <a:pPr marL="0" marR="0" lvl="0" indent="0" algn="l" rtl="0">
                <a:lnSpc>
                  <a:spcPct val="90000"/>
                </a:lnSpc>
                <a:spcBef>
                  <a:spcPts val="0"/>
                </a:spcBef>
                <a:spcAft>
                  <a:spcPts val="0"/>
                </a:spcAft>
                <a:buClr>
                  <a:schemeClr val="lt1"/>
                </a:buClr>
                <a:buSzPts val="2500"/>
                <a:buFont typeface="Arial"/>
                <a:buNone/>
              </a:pPr>
              <a:r>
                <a:rPr lang="en-US" sz="2500" dirty="0">
                  <a:solidFill>
                    <a:srgbClr val="002060"/>
                  </a:solidFill>
                  <a:latin typeface="Arial"/>
                  <a:ea typeface="Arial"/>
                  <a:cs typeface="Arial"/>
                  <a:sym typeface="Arial"/>
                </a:rPr>
                <a:t>Each group receives: FIFA World Cup 2026 Venue, packet of data tools and risk thresholds, scenario type assignment</a:t>
              </a:r>
              <a:endParaRPr dirty="0">
                <a:solidFill>
                  <a:srgbClr val="002060"/>
                </a:solidFill>
              </a:endParaRPr>
            </a:p>
          </p:txBody>
        </p:sp>
        <p:sp>
          <p:nvSpPr>
            <p:cNvPr id="797" name="Google Shape;797;p51"/>
            <p:cNvSpPr/>
            <p:nvPr/>
          </p:nvSpPr>
          <p:spPr>
            <a:xfrm>
              <a:off x="85777" y="297940"/>
              <a:ext cx="993825" cy="993825"/>
            </a:xfrm>
            <a:prstGeom prst="ellipse">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51"/>
            <p:cNvSpPr/>
            <p:nvPr/>
          </p:nvSpPr>
          <p:spPr>
            <a:xfrm>
              <a:off x="1038516" y="1590120"/>
              <a:ext cx="10342305" cy="7950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51"/>
            <p:cNvSpPr txBox="1"/>
            <p:nvPr/>
          </p:nvSpPr>
          <p:spPr>
            <a:xfrm>
              <a:off x="1038516" y="1590120"/>
              <a:ext cx="10342305" cy="795060"/>
            </a:xfrm>
            <a:prstGeom prst="rect">
              <a:avLst/>
            </a:prstGeom>
            <a:noFill/>
            <a:ln>
              <a:noFill/>
            </a:ln>
          </p:spPr>
          <p:txBody>
            <a:bodyPr spcFirstLastPara="1" wrap="square" lIns="631075" tIns="63500" rIns="63500" bIns="63500" anchor="ctr" anchorCtr="0">
              <a:noAutofit/>
            </a:bodyPr>
            <a:lstStyle/>
            <a:p>
              <a:pPr marL="0" marR="0" lvl="0" indent="0" algn="l" rtl="0">
                <a:lnSpc>
                  <a:spcPct val="90000"/>
                </a:lnSpc>
                <a:spcBef>
                  <a:spcPts val="0"/>
                </a:spcBef>
                <a:spcAft>
                  <a:spcPts val="0"/>
                </a:spcAft>
                <a:buClr>
                  <a:schemeClr val="lt1"/>
                </a:buClr>
                <a:buSzPts val="2500"/>
                <a:buFont typeface="Arial"/>
                <a:buNone/>
              </a:pPr>
              <a:r>
                <a:rPr lang="en-US" sz="2500" dirty="0">
                  <a:solidFill>
                    <a:srgbClr val="002060"/>
                  </a:solidFill>
                  <a:latin typeface="Arial"/>
                  <a:ea typeface="Arial"/>
                  <a:cs typeface="Arial"/>
                  <a:sym typeface="Arial"/>
                </a:rPr>
                <a:t>Each group develops a four-phase preparedness plan organized by planning horizon</a:t>
              </a:r>
              <a:endParaRPr dirty="0">
                <a:solidFill>
                  <a:srgbClr val="002060"/>
                </a:solidFill>
              </a:endParaRPr>
            </a:p>
          </p:txBody>
        </p:sp>
        <p:sp>
          <p:nvSpPr>
            <p:cNvPr id="800" name="Google Shape;800;p51"/>
            <p:cNvSpPr/>
            <p:nvPr/>
          </p:nvSpPr>
          <p:spPr>
            <a:xfrm>
              <a:off x="541603" y="1490737"/>
              <a:ext cx="993825" cy="993825"/>
            </a:xfrm>
            <a:prstGeom prst="ellipse">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51"/>
            <p:cNvSpPr/>
            <p:nvPr/>
          </p:nvSpPr>
          <p:spPr>
            <a:xfrm>
              <a:off x="1038516" y="2782917"/>
              <a:ext cx="10342305" cy="7950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51"/>
            <p:cNvSpPr txBox="1"/>
            <p:nvPr/>
          </p:nvSpPr>
          <p:spPr>
            <a:xfrm>
              <a:off x="1038516" y="2782917"/>
              <a:ext cx="10342305" cy="795060"/>
            </a:xfrm>
            <a:prstGeom prst="rect">
              <a:avLst/>
            </a:prstGeom>
            <a:noFill/>
            <a:ln>
              <a:noFill/>
            </a:ln>
          </p:spPr>
          <p:txBody>
            <a:bodyPr spcFirstLastPara="1" wrap="square" lIns="631075" tIns="63500" rIns="63500" bIns="63500" anchor="ctr" anchorCtr="0">
              <a:noAutofit/>
            </a:bodyPr>
            <a:lstStyle/>
            <a:p>
              <a:pPr marL="0" marR="0" lvl="0" indent="0" algn="l" rtl="0">
                <a:lnSpc>
                  <a:spcPct val="90000"/>
                </a:lnSpc>
                <a:spcBef>
                  <a:spcPts val="0"/>
                </a:spcBef>
                <a:spcAft>
                  <a:spcPts val="0"/>
                </a:spcAft>
                <a:buClr>
                  <a:schemeClr val="lt1"/>
                </a:buClr>
                <a:buSzPts val="2500"/>
                <a:buFont typeface="Arial"/>
                <a:buNone/>
              </a:pPr>
              <a:r>
                <a:rPr lang="en-US" sz="2500" dirty="0">
                  <a:solidFill>
                    <a:srgbClr val="002060"/>
                  </a:solidFill>
                  <a:latin typeface="Arial"/>
                  <a:ea typeface="Arial"/>
                  <a:cs typeface="Arial"/>
                  <a:sym typeface="Arial"/>
                </a:rPr>
                <a:t>One month, 10 days, 1-3 days, and hours before the tournament</a:t>
              </a:r>
              <a:endParaRPr dirty="0">
                <a:solidFill>
                  <a:srgbClr val="002060"/>
                </a:solidFill>
              </a:endParaRPr>
            </a:p>
          </p:txBody>
        </p:sp>
        <p:sp>
          <p:nvSpPr>
            <p:cNvPr id="803" name="Google Shape;803;p51"/>
            <p:cNvSpPr/>
            <p:nvPr/>
          </p:nvSpPr>
          <p:spPr>
            <a:xfrm>
              <a:off x="541603" y="2683534"/>
              <a:ext cx="993825" cy="993825"/>
            </a:xfrm>
            <a:prstGeom prst="ellipse">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51"/>
            <p:cNvSpPr/>
            <p:nvPr/>
          </p:nvSpPr>
          <p:spPr>
            <a:xfrm>
              <a:off x="582690" y="3975714"/>
              <a:ext cx="10798132" cy="7950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51"/>
            <p:cNvSpPr txBox="1"/>
            <p:nvPr/>
          </p:nvSpPr>
          <p:spPr>
            <a:xfrm>
              <a:off x="582690" y="3975714"/>
              <a:ext cx="10798132" cy="795060"/>
            </a:xfrm>
            <a:prstGeom prst="rect">
              <a:avLst/>
            </a:prstGeom>
            <a:noFill/>
            <a:ln>
              <a:noFill/>
            </a:ln>
          </p:spPr>
          <p:txBody>
            <a:bodyPr spcFirstLastPara="1" wrap="square" lIns="631075" tIns="63500" rIns="63500" bIns="63500" anchor="ctr" anchorCtr="0">
              <a:noAutofit/>
            </a:bodyPr>
            <a:lstStyle/>
            <a:p>
              <a:pPr marL="0" marR="0" lvl="0" indent="0" algn="l" rtl="0">
                <a:lnSpc>
                  <a:spcPct val="90000"/>
                </a:lnSpc>
                <a:spcBef>
                  <a:spcPts val="0"/>
                </a:spcBef>
                <a:spcAft>
                  <a:spcPts val="0"/>
                </a:spcAft>
                <a:buClr>
                  <a:schemeClr val="lt1"/>
                </a:buClr>
                <a:buSzPts val="2500"/>
                <a:buFont typeface="Arial"/>
                <a:buNone/>
              </a:pPr>
              <a:r>
                <a:rPr lang="en-US" sz="2500" dirty="0">
                  <a:solidFill>
                    <a:srgbClr val="002060"/>
                  </a:solidFill>
                  <a:latin typeface="Arial"/>
                  <a:ea typeface="Arial"/>
                  <a:cs typeface="Arial"/>
                  <a:sym typeface="Arial"/>
                </a:rPr>
                <a:t>Each phase covers: risk thresholds, mitigation actions for venue, communication protocols, and multi-agency coordination</a:t>
              </a:r>
              <a:endParaRPr dirty="0">
                <a:solidFill>
                  <a:srgbClr val="002060"/>
                </a:solidFill>
              </a:endParaRPr>
            </a:p>
          </p:txBody>
        </p:sp>
        <p:sp>
          <p:nvSpPr>
            <p:cNvPr id="806" name="Google Shape;806;p51"/>
            <p:cNvSpPr/>
            <p:nvPr/>
          </p:nvSpPr>
          <p:spPr>
            <a:xfrm>
              <a:off x="85777" y="3876331"/>
              <a:ext cx="993825" cy="993825"/>
            </a:xfrm>
            <a:prstGeom prst="ellipse">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810"/>
        <p:cNvGrpSpPr/>
        <p:nvPr/>
      </p:nvGrpSpPr>
      <p:grpSpPr>
        <a:xfrm>
          <a:off x="0" y="0"/>
          <a:ext cx="0" cy="0"/>
          <a:chOff x="0" y="0"/>
          <a:chExt cx="0" cy="0"/>
        </a:xfrm>
      </p:grpSpPr>
      <p:sp>
        <p:nvSpPr>
          <p:cNvPr id="811" name="Google Shape;811;p52"/>
          <p:cNvSpPr txBox="1">
            <a:spLocks noGrp="1"/>
          </p:cNvSpPr>
          <p:nvPr>
            <p:ph type="title"/>
          </p:nvPr>
        </p:nvSpPr>
        <p:spPr>
          <a:xfrm>
            <a:off x="838200" y="365125"/>
            <a:ext cx="474441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3600" dirty="0">
                <a:solidFill>
                  <a:srgbClr val="002060"/>
                </a:solidFill>
              </a:rPr>
              <a:t>Scenario Planning: Exercise Timing</a:t>
            </a:r>
            <a:endParaRPr sz="3600" dirty="0">
              <a:solidFill>
                <a:srgbClr val="002060"/>
              </a:solidFill>
            </a:endParaRPr>
          </a:p>
        </p:txBody>
      </p:sp>
      <p:sp>
        <p:nvSpPr>
          <p:cNvPr id="812" name="Google Shape;812;p52"/>
          <p:cNvSpPr txBox="1"/>
          <p:nvPr/>
        </p:nvSpPr>
        <p:spPr>
          <a:xfrm>
            <a:off x="685800" y="1817077"/>
            <a:ext cx="4575747" cy="4351338"/>
          </a:xfrm>
          <a:prstGeom prst="rect">
            <a:avLst/>
          </a:prstGeom>
          <a:noFill/>
          <a:ln>
            <a:noFill/>
          </a:ln>
        </p:spPr>
        <p:txBody>
          <a:bodyPr spcFirstLastPara="1" wrap="square" lIns="91425" tIns="45700" rIns="91425" bIns="45700" anchor="t" anchorCtr="0">
            <a:normAutofit/>
          </a:bodyPr>
          <a:lstStyle/>
          <a:p>
            <a:pPr marL="457200" marR="0" lvl="0" indent="-342900" algn="l" rtl="0">
              <a:lnSpc>
                <a:spcPct val="100000"/>
              </a:lnSpc>
              <a:spcBef>
                <a:spcPts val="1000"/>
              </a:spcBef>
              <a:spcAft>
                <a:spcPts val="0"/>
              </a:spcAft>
              <a:buClr>
                <a:schemeClr val="dk1"/>
              </a:buClr>
              <a:buSzPts val="1800"/>
              <a:buFont typeface="Arial" panose="020B0604020202020204" pitchFamily="34" charset="0"/>
              <a:buChar char="•"/>
            </a:pPr>
            <a:r>
              <a:rPr lang="en-US" sz="2400" b="0" i="0" u="none" strike="noStrike" cap="none" dirty="0">
                <a:solidFill>
                  <a:schemeClr val="dk1"/>
                </a:solidFill>
                <a:latin typeface="Arial"/>
                <a:ea typeface="Arial"/>
                <a:cs typeface="Arial"/>
                <a:sym typeface="Arial"/>
              </a:rPr>
              <a:t>Setup and instructions: 5 minutes</a:t>
            </a:r>
            <a:endParaRPr sz="2400" dirty="0"/>
          </a:p>
          <a:p>
            <a:pPr marL="457200" marR="0" lvl="0" indent="-342900" algn="l" rtl="0">
              <a:lnSpc>
                <a:spcPct val="100000"/>
              </a:lnSpc>
              <a:spcBef>
                <a:spcPts val="1000"/>
              </a:spcBef>
              <a:spcAft>
                <a:spcPts val="0"/>
              </a:spcAft>
              <a:buClr>
                <a:schemeClr val="dk1"/>
              </a:buClr>
              <a:buSzPts val="1800"/>
              <a:buFont typeface="Arial" panose="020B0604020202020204" pitchFamily="34" charset="0"/>
              <a:buChar char="•"/>
            </a:pPr>
            <a:r>
              <a:rPr lang="en-US" sz="2400" b="0" i="0" u="none" strike="noStrike" cap="none" dirty="0">
                <a:solidFill>
                  <a:schemeClr val="dk1"/>
                </a:solidFill>
                <a:latin typeface="Arial"/>
                <a:ea typeface="Arial"/>
                <a:cs typeface="Arial"/>
                <a:sym typeface="Arial"/>
              </a:rPr>
              <a:t>Group work: 10 minutes</a:t>
            </a:r>
            <a:endParaRPr sz="2400" dirty="0"/>
          </a:p>
          <a:p>
            <a:pPr marL="457200" marR="0" lvl="0" indent="-342900" algn="l" rtl="0">
              <a:lnSpc>
                <a:spcPct val="100000"/>
              </a:lnSpc>
              <a:spcBef>
                <a:spcPts val="1000"/>
              </a:spcBef>
              <a:spcAft>
                <a:spcPts val="0"/>
              </a:spcAft>
              <a:buClr>
                <a:schemeClr val="dk1"/>
              </a:buClr>
              <a:buSzPts val="1800"/>
              <a:buFont typeface="Arial" panose="020B0604020202020204" pitchFamily="34" charset="0"/>
              <a:buChar char="•"/>
            </a:pPr>
            <a:r>
              <a:rPr lang="en-US" sz="2400" b="0" i="0" u="none" strike="noStrike" cap="none" dirty="0">
                <a:solidFill>
                  <a:schemeClr val="dk1"/>
                </a:solidFill>
                <a:latin typeface="Arial"/>
                <a:ea typeface="Arial"/>
                <a:cs typeface="Arial"/>
                <a:sym typeface="Arial"/>
              </a:rPr>
              <a:t>Presentations and after-action discussion: 15 minutes (approximately 4 minutes per group)</a:t>
            </a:r>
            <a:endParaRPr sz="2400" dirty="0"/>
          </a:p>
        </p:txBody>
      </p:sp>
      <p:pic>
        <p:nvPicPr>
          <p:cNvPr id="813" name="Google Shape;813;p52"/>
          <p:cNvPicPr preferRelativeResize="0"/>
          <p:nvPr/>
        </p:nvPicPr>
        <p:blipFill rotWithShape="1">
          <a:blip r:embed="rId4">
            <a:alphaModFix/>
          </a:blip>
          <a:srcRect/>
          <a:stretch/>
        </p:blipFill>
        <p:spPr>
          <a:xfrm>
            <a:off x="6609383" y="1650479"/>
            <a:ext cx="5406299" cy="3482996"/>
          </a:xfrm>
          <a:prstGeom prst="rect">
            <a:avLst/>
          </a:prstGeom>
          <a:noFill/>
          <a:ln>
            <a:noFill/>
          </a:ln>
        </p:spPr>
      </p:pic>
      <p:sp>
        <p:nvSpPr>
          <p:cNvPr id="814" name="Google Shape;814;p52"/>
          <p:cNvSpPr txBox="1"/>
          <p:nvPr/>
        </p:nvSpPr>
        <p:spPr>
          <a:xfrm>
            <a:off x="6609383" y="5207520"/>
            <a:ext cx="5406299" cy="23079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i="1" dirty="0">
                <a:solidFill>
                  <a:schemeClr val="bg1"/>
                </a:solidFill>
                <a:latin typeface="Arial"/>
                <a:ea typeface="Arial"/>
                <a:cs typeface="Arial"/>
                <a:sym typeface="Arial"/>
              </a:rPr>
              <a:t>SoFi Stadium</a:t>
            </a:r>
            <a:endParaRPr sz="900" i="1" dirty="0">
              <a:solidFill>
                <a:schemeClr val="bg1"/>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818"/>
        <p:cNvGrpSpPr/>
        <p:nvPr/>
      </p:nvGrpSpPr>
      <p:grpSpPr>
        <a:xfrm>
          <a:off x="0" y="0"/>
          <a:ext cx="0" cy="0"/>
          <a:chOff x="0" y="0"/>
          <a:chExt cx="0" cy="0"/>
        </a:xfrm>
      </p:grpSpPr>
      <p:sp>
        <p:nvSpPr>
          <p:cNvPr id="819" name="Google Shape;819;p53"/>
          <p:cNvSpPr txBox="1">
            <a:spLocks noGrp="1"/>
          </p:cNvSpPr>
          <p:nvPr>
            <p:ph type="title"/>
          </p:nvPr>
        </p:nvSpPr>
        <p:spPr>
          <a:xfrm>
            <a:off x="838200" y="1022851"/>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Play"/>
              <a:buNone/>
            </a:pPr>
            <a:r>
              <a:rPr lang="en-US" sz="3600" dirty="0">
                <a:solidFill>
                  <a:srgbClr val="002060"/>
                </a:solidFill>
              </a:rPr>
              <a:t>Scenario Planning: Build Your Scenario and Response Plan</a:t>
            </a:r>
            <a:endParaRPr sz="3600" dirty="0">
              <a:solidFill>
                <a:srgbClr val="002060"/>
              </a:solidFill>
            </a:endParaRPr>
          </a:p>
        </p:txBody>
      </p:sp>
      <p:sp>
        <p:nvSpPr>
          <p:cNvPr id="820" name="Google Shape;820;p53"/>
          <p:cNvSpPr txBox="1"/>
          <p:nvPr/>
        </p:nvSpPr>
        <p:spPr>
          <a:xfrm>
            <a:off x="685800" y="2348414"/>
            <a:ext cx="10820400" cy="4338704"/>
          </a:xfrm>
          <a:prstGeom prst="rect">
            <a:avLst/>
          </a:prstGeom>
          <a:noFill/>
          <a:ln>
            <a:noFill/>
          </a:ln>
        </p:spPr>
        <p:txBody>
          <a:bodyPr spcFirstLastPara="1" wrap="square" lIns="91425" tIns="45700" rIns="91425" bIns="45700" anchor="t" anchorCtr="0">
            <a:normAutofit/>
          </a:bodyPr>
          <a:lstStyle/>
          <a:p>
            <a:pPr marL="457200" marR="0" lvl="0" indent="-342900" algn="l" rtl="0">
              <a:lnSpc>
                <a:spcPct val="150000"/>
              </a:lnSpc>
              <a:spcBef>
                <a:spcPts val="0"/>
              </a:spcBef>
              <a:spcAft>
                <a:spcPts val="0"/>
              </a:spcAft>
              <a:buClr>
                <a:schemeClr val="dk1"/>
              </a:buClr>
              <a:buSzPct val="60811"/>
              <a:buFont typeface="Arial" panose="020B0604020202020204" pitchFamily="34" charset="0"/>
              <a:buChar char="•"/>
            </a:pPr>
            <a:r>
              <a:rPr lang="en-US" sz="2000" b="0" i="0" u="none" strike="noStrike" cap="none" dirty="0">
                <a:solidFill>
                  <a:schemeClr val="dk1"/>
                </a:solidFill>
                <a:latin typeface="Arial"/>
                <a:ea typeface="Arial"/>
                <a:cs typeface="Arial"/>
                <a:sym typeface="Arial"/>
              </a:rPr>
              <a:t>For each of the four planning horizons (one month, 10 days, 1-3 days, hours):</a:t>
            </a:r>
            <a:endParaRPr sz="2000" dirty="0"/>
          </a:p>
          <a:p>
            <a:pPr marL="914400" marR="0" lvl="1" indent="-342900" algn="l" rtl="0">
              <a:lnSpc>
                <a:spcPct val="150000"/>
              </a:lnSpc>
              <a:spcBef>
                <a:spcPts val="0"/>
              </a:spcBef>
              <a:spcAft>
                <a:spcPts val="0"/>
              </a:spcAft>
              <a:buClr>
                <a:schemeClr val="dk1"/>
              </a:buClr>
              <a:buSzPct val="69498"/>
              <a:buFont typeface="Arial" panose="020B0604020202020204" pitchFamily="34" charset="0"/>
              <a:buChar char="•"/>
            </a:pPr>
            <a:r>
              <a:rPr lang="en-US" sz="2000" b="0" i="0" u="none" strike="noStrike" cap="none" dirty="0">
                <a:solidFill>
                  <a:schemeClr val="dk1"/>
                </a:solidFill>
                <a:latin typeface="Arial"/>
                <a:ea typeface="Arial"/>
                <a:cs typeface="Arial"/>
                <a:sym typeface="Arial"/>
              </a:rPr>
              <a:t>Apply risk thresholds: Which thresholds matter? What decisions do they trigger?</a:t>
            </a:r>
            <a:endParaRPr sz="2000" dirty="0"/>
          </a:p>
          <a:p>
            <a:pPr marL="914400" marR="0" lvl="1" indent="-342900" algn="l" rtl="0">
              <a:lnSpc>
                <a:spcPct val="150000"/>
              </a:lnSpc>
              <a:spcBef>
                <a:spcPts val="0"/>
              </a:spcBef>
              <a:spcAft>
                <a:spcPts val="0"/>
              </a:spcAft>
              <a:buClr>
                <a:schemeClr val="dk1"/>
              </a:buClr>
              <a:buSzPct val="69498"/>
              <a:buFont typeface="Arial" panose="020B0604020202020204" pitchFamily="34" charset="0"/>
              <a:buChar char="•"/>
            </a:pPr>
            <a:r>
              <a:rPr lang="en-US" sz="2000" b="0" i="0" u="none" strike="noStrike" cap="none" dirty="0">
                <a:solidFill>
                  <a:schemeClr val="dk1"/>
                </a:solidFill>
                <a:latin typeface="Arial"/>
                <a:ea typeface="Arial"/>
                <a:cs typeface="Arial"/>
                <a:sym typeface="Arial"/>
              </a:rPr>
              <a:t>Identify mitigation actions: Which venue and transit measures apply now?</a:t>
            </a:r>
            <a:endParaRPr sz="2000" dirty="0"/>
          </a:p>
          <a:p>
            <a:pPr marL="914400" marR="0" lvl="1" indent="-342900" algn="l" rtl="0">
              <a:lnSpc>
                <a:spcPct val="150000"/>
              </a:lnSpc>
              <a:spcBef>
                <a:spcPts val="0"/>
              </a:spcBef>
              <a:spcAft>
                <a:spcPts val="0"/>
              </a:spcAft>
              <a:buClr>
                <a:schemeClr val="dk1"/>
              </a:buClr>
              <a:buSzPct val="69498"/>
              <a:buFont typeface="Arial" panose="020B0604020202020204" pitchFamily="34" charset="0"/>
              <a:buChar char="•"/>
            </a:pPr>
            <a:r>
              <a:rPr lang="en-US" sz="2000" b="0" i="0" u="none" strike="noStrike" cap="none" dirty="0">
                <a:solidFill>
                  <a:schemeClr val="dk1"/>
                </a:solidFill>
                <a:latin typeface="Arial"/>
                <a:ea typeface="Arial"/>
                <a:cs typeface="Arial"/>
                <a:sym typeface="Arial"/>
              </a:rPr>
              <a:t>Develop your preparedness plan: Define communication, coordinate agencies, and outline actions.</a:t>
            </a:r>
            <a:endParaRPr sz="2000" dirty="0"/>
          </a:p>
          <a:p>
            <a:pPr marL="457200" marR="0" lvl="0" indent="-342900" algn="l" rtl="0">
              <a:lnSpc>
                <a:spcPct val="150000"/>
              </a:lnSpc>
              <a:spcBef>
                <a:spcPts val="0"/>
              </a:spcBef>
              <a:spcAft>
                <a:spcPts val="0"/>
              </a:spcAft>
              <a:buClr>
                <a:schemeClr val="dk1"/>
              </a:buClr>
              <a:buSzPct val="60811"/>
              <a:buFont typeface="Arial" panose="020B0604020202020204" pitchFamily="34" charset="0"/>
              <a:buChar char="•"/>
            </a:pPr>
            <a:r>
              <a:rPr lang="en-US" sz="2000" b="0" i="0" u="none" strike="noStrike" cap="none" dirty="0">
                <a:solidFill>
                  <a:schemeClr val="dk1"/>
                </a:solidFill>
                <a:latin typeface="Arial"/>
                <a:ea typeface="Arial"/>
                <a:cs typeface="Arial"/>
                <a:sym typeface="Arial"/>
              </a:rPr>
              <a:t>Consider: How would actions differ if there is low uncertainty compared to high uncertainty in the hazard forecast?</a:t>
            </a:r>
            <a:endParaRPr sz="20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824"/>
        <p:cNvGrpSpPr/>
        <p:nvPr/>
      </p:nvGrpSpPr>
      <p:grpSpPr>
        <a:xfrm>
          <a:off x="0" y="0"/>
          <a:ext cx="0" cy="0"/>
          <a:chOff x="0" y="0"/>
          <a:chExt cx="0" cy="0"/>
        </a:xfrm>
      </p:grpSpPr>
      <p:sp>
        <p:nvSpPr>
          <p:cNvPr id="825" name="Google Shape;825;p54"/>
          <p:cNvSpPr txBox="1">
            <a:spLocks noGrp="1"/>
          </p:cNvSpPr>
          <p:nvPr>
            <p:ph type="title"/>
          </p:nvPr>
        </p:nvSpPr>
        <p:spPr>
          <a:xfrm>
            <a:off x="685800" y="20914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3600" dirty="0">
                <a:solidFill>
                  <a:srgbClr val="002060"/>
                </a:solidFill>
              </a:rPr>
              <a:t>Case Study Example: SoFi Stadium, Los Angeles</a:t>
            </a:r>
            <a:endParaRPr sz="3600" dirty="0">
              <a:solidFill>
                <a:srgbClr val="002060"/>
              </a:solidFill>
            </a:endParaRPr>
          </a:p>
        </p:txBody>
      </p:sp>
      <p:sp>
        <p:nvSpPr>
          <p:cNvPr id="827" name="Google Shape;827;p54" descr="Clipboard All Crosses with solid fill"/>
          <p:cNvSpPr/>
          <p:nvPr/>
        </p:nvSpPr>
        <p:spPr>
          <a:xfrm>
            <a:off x="298905" y="1458507"/>
            <a:ext cx="914400" cy="914400"/>
          </a:xfrm>
          <a:prstGeom prst="rect">
            <a:avLst/>
          </a:prstGeom>
          <a:noFill/>
          <a:ln>
            <a:noFill/>
          </a:ln>
        </p:spPr>
        <p:txBody>
          <a:bodyPr/>
          <a:lstStyle/>
          <a:p>
            <a:endParaRPr lang="en-US"/>
          </a:p>
        </p:txBody>
      </p:sp>
      <p:graphicFrame>
        <p:nvGraphicFramePr>
          <p:cNvPr id="3" name="Diagram 2">
            <a:extLst>
              <a:ext uri="{FF2B5EF4-FFF2-40B4-BE49-F238E27FC236}">
                <a16:creationId xmlns:a16="http://schemas.microsoft.com/office/drawing/2014/main" id="{54311747-6C6C-112B-517C-462C711536BA}"/>
              </a:ext>
            </a:extLst>
          </p:cNvPr>
          <p:cNvGraphicFramePr/>
          <p:nvPr>
            <p:extLst>
              <p:ext uri="{D42A27DB-BD31-4B8C-83A1-F6EECF244321}">
                <p14:modId xmlns:p14="http://schemas.microsoft.com/office/powerpoint/2010/main" val="3589623384"/>
              </p:ext>
            </p:extLst>
          </p:nvPr>
        </p:nvGraphicFramePr>
        <p:xfrm>
          <a:off x="685011" y="2784070"/>
          <a:ext cx="10821189" cy="347235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Content Placeholder 2">
            <a:extLst>
              <a:ext uri="{FF2B5EF4-FFF2-40B4-BE49-F238E27FC236}">
                <a16:creationId xmlns:a16="http://schemas.microsoft.com/office/drawing/2014/main" id="{3B89B2EA-FF7F-59E3-BDDD-8A521AB619D5}"/>
              </a:ext>
            </a:extLst>
          </p:cNvPr>
          <p:cNvSpPr txBox="1">
            <a:spLocks/>
          </p:cNvSpPr>
          <p:nvPr/>
        </p:nvSpPr>
        <p:spPr>
          <a:xfrm>
            <a:off x="1594732" y="1220093"/>
            <a:ext cx="9911468" cy="1434595"/>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342900" algn="l" rtl="0">
              <a:lnSpc>
                <a:spcPct val="150000"/>
              </a:lnSpc>
              <a:spcBef>
                <a:spcPts val="1000"/>
              </a:spcBef>
              <a:spcAft>
                <a:spcPts val="0"/>
              </a:spcAft>
              <a:buClr>
                <a:schemeClr val="dk1"/>
              </a:buClr>
              <a:buSzPts val="1800"/>
              <a:buFont typeface="Arial"/>
              <a:buChar char="•"/>
              <a:defRPr sz="2200" b="0" i="0" u="none" strike="noStrike" cap="none">
                <a:solidFill>
                  <a:schemeClr val="dk1"/>
                </a:solidFill>
                <a:latin typeface="Arial"/>
                <a:ea typeface="Arial"/>
                <a:cs typeface="Arial"/>
                <a:sym typeface="Arial"/>
              </a:defRPr>
            </a:lvl1pPr>
            <a:lvl2pPr marL="914400" marR="0" lvl="1" indent="-342900" algn="l" rtl="0">
              <a:lnSpc>
                <a:spcPct val="150000"/>
              </a:lnSpc>
              <a:spcBef>
                <a:spcPts val="500"/>
              </a:spcBef>
              <a:spcAft>
                <a:spcPts val="0"/>
              </a:spcAft>
              <a:buClr>
                <a:schemeClr val="dk1"/>
              </a:buClr>
              <a:buSzPts val="18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15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42900" algn="l" rtl="0">
              <a:lnSpc>
                <a:spcPct val="15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15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15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15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15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15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buFont typeface="Arial"/>
              <a:buNone/>
            </a:pPr>
            <a:r>
              <a:rPr lang="en-US" sz="1600" kern="0" dirty="0"/>
              <a:t>Low probability, high consequence scenario:</a:t>
            </a:r>
          </a:p>
          <a:p>
            <a:pPr marL="0" indent="0">
              <a:lnSpc>
                <a:spcPct val="100000"/>
              </a:lnSpc>
              <a:buFont typeface="Arial"/>
              <a:buNone/>
            </a:pPr>
            <a:r>
              <a:rPr lang="en-US" sz="1600" kern="0" dirty="0"/>
              <a:t>Game Day: July 18, 12pm kickoff</a:t>
            </a:r>
          </a:p>
          <a:p>
            <a:pPr marL="0" indent="0">
              <a:lnSpc>
                <a:spcPct val="100000"/>
              </a:lnSpc>
              <a:buFont typeface="Arial"/>
              <a:buNone/>
            </a:pPr>
            <a:r>
              <a:rPr lang="en-US" sz="1600" kern="0" dirty="0"/>
              <a:t>A wildfire is reported approximately 20 miles north of the stadium, and game day temperatures are forecast to reach 98-102 degrees F.</a:t>
            </a:r>
          </a:p>
        </p:txBody>
      </p:sp>
      <p:pic>
        <p:nvPicPr>
          <p:cNvPr id="7" name="Graphic 6" descr="Clipboard All Crosses with solid fill">
            <a:extLst>
              <a:ext uri="{FF2B5EF4-FFF2-40B4-BE49-F238E27FC236}">
                <a16:creationId xmlns:a16="http://schemas.microsoft.com/office/drawing/2014/main" id="{E3C89232-8C55-5289-D953-2465BD5FDC4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68569" y="1610907"/>
            <a:ext cx="914400" cy="914400"/>
          </a:xfrm>
          <a:prstGeom prst="rect">
            <a:avLst/>
          </a:prstGeom>
          <a:effectLst>
            <a:innerShdw blurRad="63500" dist="50800" dir="16200000">
              <a:prstClr val="black">
                <a:alpha val="50000"/>
              </a:prstClr>
            </a:innerShdw>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851"/>
        <p:cNvGrpSpPr/>
        <p:nvPr/>
      </p:nvGrpSpPr>
      <p:grpSpPr>
        <a:xfrm>
          <a:off x="0" y="0"/>
          <a:ext cx="0" cy="0"/>
          <a:chOff x="0" y="0"/>
          <a:chExt cx="0" cy="0"/>
        </a:xfrm>
      </p:grpSpPr>
      <p:sp>
        <p:nvSpPr>
          <p:cNvPr id="852" name="Google Shape;852;p55"/>
          <p:cNvSpPr txBox="1">
            <a:spLocks noGrp="1"/>
          </p:cNvSpPr>
          <p:nvPr>
            <p:ph type="title"/>
          </p:nvPr>
        </p:nvSpPr>
        <p:spPr>
          <a:xfrm>
            <a:off x="6096000" y="674570"/>
            <a:ext cx="54102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Play"/>
              <a:buNone/>
            </a:pPr>
            <a:r>
              <a:rPr lang="en-US" sz="2800" dirty="0">
                <a:solidFill>
                  <a:srgbClr val="002060"/>
                </a:solidFill>
              </a:rPr>
              <a:t>Scenario Planning: Group Presentations and </a:t>
            </a:r>
            <a:br>
              <a:rPr lang="en-US" sz="2800" dirty="0">
                <a:solidFill>
                  <a:srgbClr val="002060"/>
                </a:solidFill>
              </a:rPr>
            </a:br>
            <a:r>
              <a:rPr lang="en-US" sz="2800" dirty="0">
                <a:solidFill>
                  <a:srgbClr val="002060"/>
                </a:solidFill>
              </a:rPr>
              <a:t>After-Action Discussion</a:t>
            </a:r>
            <a:endParaRPr sz="2800" dirty="0">
              <a:solidFill>
                <a:srgbClr val="002060"/>
              </a:solidFill>
            </a:endParaRPr>
          </a:p>
        </p:txBody>
      </p:sp>
      <p:sp>
        <p:nvSpPr>
          <p:cNvPr id="853" name="Google Shape;853;p55"/>
          <p:cNvSpPr txBox="1"/>
          <p:nvPr/>
        </p:nvSpPr>
        <p:spPr>
          <a:xfrm>
            <a:off x="6096000" y="2425957"/>
            <a:ext cx="4739330" cy="3831778"/>
          </a:xfrm>
          <a:prstGeom prst="rect">
            <a:avLst/>
          </a:prstGeom>
          <a:noFill/>
          <a:ln>
            <a:noFill/>
          </a:ln>
        </p:spPr>
        <p:txBody>
          <a:bodyPr spcFirstLastPara="1" wrap="square" lIns="91425" tIns="45700" rIns="91425" bIns="45700" anchor="t" anchorCtr="0">
            <a:spAutoFit/>
          </a:bodyPr>
          <a:lstStyle/>
          <a:p>
            <a:pPr marL="457200" marR="0" lvl="0" indent="-457200" algn="l" rtl="0">
              <a:lnSpc>
                <a:spcPct val="150000"/>
              </a:lnSpc>
              <a:spcBef>
                <a:spcPts val="0"/>
              </a:spcBef>
              <a:spcAft>
                <a:spcPts val="0"/>
              </a:spcAft>
              <a:buClr>
                <a:schemeClr val="dk1"/>
              </a:buClr>
              <a:buSzPts val="2800"/>
              <a:buFont typeface="Arial"/>
              <a:buChar char="•"/>
            </a:pPr>
            <a:r>
              <a:rPr lang="en-US" sz="1800" dirty="0">
                <a:solidFill>
                  <a:schemeClr val="dk1"/>
                </a:solidFill>
                <a:latin typeface="Arial"/>
                <a:ea typeface="Arial"/>
                <a:cs typeface="Arial"/>
                <a:sym typeface="Arial"/>
              </a:rPr>
              <a:t>Each group presents their four-phase preparedness plan (approximately 4 minutes per group)</a:t>
            </a:r>
            <a:endParaRPr sz="1800" dirty="0"/>
          </a:p>
          <a:p>
            <a:pPr marL="457200" marR="0" lvl="0" indent="-457200" algn="l" rtl="0">
              <a:lnSpc>
                <a:spcPct val="150000"/>
              </a:lnSpc>
              <a:spcBef>
                <a:spcPts val="0"/>
              </a:spcBef>
              <a:spcAft>
                <a:spcPts val="0"/>
              </a:spcAft>
              <a:buClr>
                <a:schemeClr val="dk1"/>
              </a:buClr>
              <a:buSzPts val="2800"/>
              <a:buFont typeface="Arial"/>
              <a:buChar char="•"/>
            </a:pPr>
            <a:r>
              <a:rPr lang="en-US" sz="1800" dirty="0">
                <a:solidFill>
                  <a:schemeClr val="dk1"/>
                </a:solidFill>
                <a:latin typeface="Arial"/>
                <a:ea typeface="Arial"/>
                <a:cs typeface="Arial"/>
                <a:sym typeface="Arial"/>
              </a:rPr>
              <a:t>Questions for discussion:</a:t>
            </a:r>
            <a:endParaRPr sz="1800" dirty="0"/>
          </a:p>
          <a:p>
            <a:pPr marL="914400" marR="0" lvl="1" indent="-457200" algn="l" rtl="0">
              <a:lnSpc>
                <a:spcPct val="150000"/>
              </a:lnSpc>
              <a:spcBef>
                <a:spcPts val="0"/>
              </a:spcBef>
              <a:spcAft>
                <a:spcPts val="0"/>
              </a:spcAft>
              <a:buClr>
                <a:schemeClr val="dk1"/>
              </a:buClr>
              <a:buSzPts val="2800"/>
              <a:buFont typeface="Arial"/>
              <a:buChar char="•"/>
            </a:pPr>
            <a:r>
              <a:rPr lang="en-US" sz="1800" b="0" i="0" u="none" strike="noStrike" cap="none" dirty="0">
                <a:solidFill>
                  <a:schemeClr val="dk1"/>
                </a:solidFill>
                <a:latin typeface="Arial"/>
                <a:ea typeface="Arial"/>
                <a:cs typeface="Arial"/>
                <a:sym typeface="Arial"/>
              </a:rPr>
              <a:t>Were the right risk thresholds identified at each planning horizon?</a:t>
            </a:r>
            <a:endParaRPr sz="1800" dirty="0"/>
          </a:p>
          <a:p>
            <a:pPr marL="914400" marR="0" lvl="1" indent="-457200" algn="l" rtl="0">
              <a:lnSpc>
                <a:spcPct val="150000"/>
              </a:lnSpc>
              <a:spcBef>
                <a:spcPts val="0"/>
              </a:spcBef>
              <a:spcAft>
                <a:spcPts val="0"/>
              </a:spcAft>
              <a:buClr>
                <a:schemeClr val="dk1"/>
              </a:buClr>
              <a:buSzPts val="2800"/>
              <a:buFont typeface="Arial"/>
              <a:buChar char="•"/>
            </a:pPr>
            <a:r>
              <a:rPr lang="en-US" sz="1800" b="0" i="0" u="none" strike="noStrike" cap="none" dirty="0">
                <a:solidFill>
                  <a:schemeClr val="dk1"/>
                </a:solidFill>
                <a:latin typeface="Arial"/>
                <a:ea typeface="Arial"/>
                <a:cs typeface="Arial"/>
                <a:sym typeface="Arial"/>
              </a:rPr>
              <a:t>Were mitigation actions practical across all three phases?</a:t>
            </a:r>
            <a:endParaRPr sz="1800" dirty="0"/>
          </a:p>
          <a:p>
            <a:pPr marL="0" marR="0" lvl="0" indent="0" algn="l" rtl="0">
              <a:lnSpc>
                <a:spcPct val="150000"/>
              </a:lnSpc>
              <a:spcBef>
                <a:spcPts val="0"/>
              </a:spcBef>
              <a:spcAft>
                <a:spcPts val="0"/>
              </a:spcAft>
              <a:buNone/>
            </a:pPr>
            <a:endParaRPr sz="1800" dirty="0">
              <a:solidFill>
                <a:schemeClr val="dk1"/>
              </a:solidFill>
              <a:latin typeface="Arial"/>
              <a:ea typeface="Arial"/>
              <a:cs typeface="Arial"/>
              <a:sym typeface="Arial"/>
            </a:endParaRPr>
          </a:p>
        </p:txBody>
      </p:sp>
      <p:pic>
        <p:nvPicPr>
          <p:cNvPr id="854" name="Google Shape;854;p55"/>
          <p:cNvPicPr preferRelativeResize="0"/>
          <p:nvPr/>
        </p:nvPicPr>
        <p:blipFill rotWithShape="1">
          <a:blip r:embed="rId4">
            <a:alphaModFix/>
          </a:blip>
          <a:srcRect/>
          <a:stretch/>
        </p:blipFill>
        <p:spPr>
          <a:xfrm>
            <a:off x="336884" y="1648761"/>
            <a:ext cx="5342021" cy="3560478"/>
          </a:xfrm>
          <a:prstGeom prst="rect">
            <a:avLst/>
          </a:prstGeom>
          <a:noFill/>
          <a:ln>
            <a:noFill/>
          </a:ln>
        </p:spPr>
      </p:pic>
      <p:sp>
        <p:nvSpPr>
          <p:cNvPr id="855" name="Google Shape;855;p55"/>
          <p:cNvSpPr txBox="1"/>
          <p:nvPr/>
        </p:nvSpPr>
        <p:spPr>
          <a:xfrm>
            <a:off x="336884" y="5344889"/>
            <a:ext cx="5342020" cy="2307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i="1" dirty="0">
                <a:solidFill>
                  <a:schemeClr val="bg1"/>
                </a:solidFill>
                <a:latin typeface="Arial"/>
                <a:ea typeface="Arial"/>
                <a:cs typeface="Arial"/>
                <a:sym typeface="Arial"/>
              </a:rPr>
              <a:t>SoFi Stadium and parking</a:t>
            </a:r>
            <a:endParaRPr sz="900" i="1" dirty="0">
              <a:solidFill>
                <a:schemeClr val="bg1"/>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860"/>
        <p:cNvGrpSpPr/>
        <p:nvPr/>
      </p:nvGrpSpPr>
      <p:grpSpPr>
        <a:xfrm>
          <a:off x="0" y="0"/>
          <a:ext cx="0" cy="0"/>
          <a:chOff x="0" y="0"/>
          <a:chExt cx="0" cy="0"/>
        </a:xfrm>
      </p:grpSpPr>
      <p:sp>
        <p:nvSpPr>
          <p:cNvPr id="861" name="Google Shape;861;p5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sz="3600" dirty="0">
                <a:solidFill>
                  <a:srgbClr val="002060"/>
                </a:solidFill>
              </a:rPr>
              <a:t>Call to Action</a:t>
            </a:r>
            <a:endParaRPr sz="3600" dirty="0">
              <a:solidFill>
                <a:srgbClr val="002060"/>
              </a:solidFill>
            </a:endParaRPr>
          </a:p>
        </p:txBody>
      </p:sp>
      <p:sp>
        <p:nvSpPr>
          <p:cNvPr id="862" name="Google Shape;862;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757575"/>
              </a:buClr>
              <a:buSzPts val="1200"/>
              <a:buFont typeface="Arial"/>
              <a:buNone/>
            </a:pPr>
            <a:fld id="{00000000-1234-1234-1234-123412341234}" type="slidenum">
              <a:rPr lang="en-US"/>
              <a:t>56</a:t>
            </a:fld>
            <a:endParaRPr/>
          </a:p>
        </p:txBody>
      </p:sp>
      <p:sp>
        <p:nvSpPr>
          <p:cNvPr id="863" name="Google Shape;863;p56"/>
          <p:cNvSpPr txBox="1"/>
          <p:nvPr/>
        </p:nvSpPr>
        <p:spPr>
          <a:xfrm>
            <a:off x="1615375" y="1905460"/>
            <a:ext cx="9738425" cy="170938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400"/>
              <a:buFont typeface="Arial"/>
              <a:buNone/>
            </a:pPr>
            <a:r>
              <a:rPr lang="en-US" sz="2400" b="1" dirty="0">
                <a:solidFill>
                  <a:schemeClr val="dk1"/>
                </a:solidFill>
                <a:latin typeface="Arial"/>
                <a:ea typeface="Arial"/>
                <a:cs typeface="Arial"/>
                <a:sym typeface="Arial"/>
              </a:rPr>
              <a:t>Additional FEMA courses to take:</a:t>
            </a:r>
            <a:endParaRPr dirty="0"/>
          </a:p>
          <a:p>
            <a:pPr marL="685800" marR="0" lvl="1" indent="-228600" algn="l" rtl="0">
              <a:lnSpc>
                <a:spcPct val="100000"/>
              </a:lnSpc>
              <a:spcBef>
                <a:spcPts val="0"/>
              </a:spcBef>
              <a:spcAft>
                <a:spcPts val="0"/>
              </a:spcAft>
              <a:buClr>
                <a:srgbClr val="0563C1"/>
              </a:buClr>
              <a:buSzPts val="1800"/>
              <a:buFont typeface="Arial"/>
              <a:buChar char="•"/>
            </a:pPr>
            <a:r>
              <a:rPr lang="en-US" sz="1800" b="0" i="0" u="sng" strike="noStrike" cap="none" dirty="0">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Sport and Special Event Enhanced Risk Management and Assessment (MGT-466)</a:t>
            </a:r>
            <a:endParaRPr sz="1800" b="0" i="0" u="none" strike="noStrike" cap="none" dirty="0">
              <a:solidFill>
                <a:schemeClr val="dk1"/>
              </a:solidFill>
              <a:latin typeface="Arial"/>
              <a:ea typeface="Arial"/>
              <a:cs typeface="Arial"/>
              <a:sym typeface="Arial"/>
            </a:endParaRPr>
          </a:p>
          <a:p>
            <a:pPr marL="685800" marR="0" lvl="1" indent="-228600" algn="l" rtl="0">
              <a:lnSpc>
                <a:spcPct val="100000"/>
              </a:lnSpc>
              <a:spcBef>
                <a:spcPts val="600"/>
              </a:spcBef>
              <a:spcAft>
                <a:spcPts val="0"/>
              </a:spcAft>
              <a:buClr>
                <a:srgbClr val="0563C1"/>
              </a:buClr>
              <a:buSzPts val="1800"/>
              <a:buFont typeface="Arial"/>
              <a:buChar char="•"/>
            </a:pPr>
            <a:r>
              <a:rPr lang="en-US" sz="1800" b="0" i="0" u="sng" strike="noStrike" cap="none" dirty="0">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Enhanced Sports and Special Events Incident Management (MGT-440)</a:t>
            </a:r>
            <a:endParaRPr sz="1800" b="0" i="0" u="none" strike="noStrike" cap="none" dirty="0">
              <a:solidFill>
                <a:schemeClr val="dk1"/>
              </a:solidFill>
              <a:latin typeface="Arial"/>
              <a:ea typeface="Arial"/>
              <a:cs typeface="Arial"/>
              <a:sym typeface="Arial"/>
            </a:endParaRPr>
          </a:p>
          <a:p>
            <a:pPr marL="685800" marR="0" lvl="1" indent="-228600" algn="l" rtl="0">
              <a:lnSpc>
                <a:spcPct val="100000"/>
              </a:lnSpc>
              <a:spcBef>
                <a:spcPts val="600"/>
              </a:spcBef>
              <a:spcAft>
                <a:spcPts val="0"/>
              </a:spcAft>
              <a:buClr>
                <a:srgbClr val="0563C1"/>
              </a:buClr>
              <a:buSzPts val="1800"/>
              <a:buFont typeface="Arial"/>
              <a:buChar char="•"/>
            </a:pPr>
            <a:r>
              <a:rPr lang="en-US" sz="1800" b="0" i="0" u="sng" strike="noStrike" cap="none" dirty="0">
                <a:solidFill>
                  <a:schemeClr val="dk1"/>
                </a:solidFill>
                <a:latin typeface="Arial"/>
                <a:ea typeface="Arial"/>
                <a:cs typeface="Arial"/>
                <a:sym typeface="Arial"/>
                <a:hlinkClick r:id="rId6">
                  <a:extLst>
                    <a:ext uri="{A12FA001-AC4F-418D-AE19-62706E023703}">
                      <ahyp:hlinkClr xmlns:ahyp="http://schemas.microsoft.com/office/drawing/2018/hyperlinkcolor" val="tx"/>
                    </a:ext>
                  </a:extLst>
                </a:hlinkClick>
              </a:rPr>
              <a:t>Sport and Special Event Public Information and Emergency Notification (MGT-467)</a:t>
            </a:r>
            <a:endParaRPr sz="1800" b="0" i="0" u="none" strike="noStrike" cap="none" dirty="0">
              <a:solidFill>
                <a:schemeClr val="dk1"/>
              </a:solidFill>
              <a:latin typeface="Arial"/>
              <a:ea typeface="Arial"/>
              <a:cs typeface="Arial"/>
              <a:sym typeface="Arial"/>
            </a:endParaRPr>
          </a:p>
          <a:p>
            <a:pPr marL="685800" marR="0" lvl="1" indent="-228600" algn="l" rtl="0">
              <a:lnSpc>
                <a:spcPct val="100000"/>
              </a:lnSpc>
              <a:spcBef>
                <a:spcPts val="600"/>
              </a:spcBef>
              <a:spcAft>
                <a:spcPts val="0"/>
              </a:spcAft>
              <a:buClr>
                <a:srgbClr val="0563C1"/>
              </a:buClr>
              <a:buSzPts val="1800"/>
              <a:buFont typeface="Arial"/>
              <a:buChar char="•"/>
            </a:pPr>
            <a:r>
              <a:rPr lang="en-US" sz="1800" b="0" i="0" u="sng" strike="noStrike" cap="none" dirty="0">
                <a:solidFill>
                  <a:schemeClr val="dk1"/>
                </a:solidFill>
                <a:latin typeface="Arial"/>
                <a:ea typeface="Arial"/>
                <a:cs typeface="Arial"/>
                <a:sym typeface="Arial"/>
                <a:hlinkClick r:id="rId7">
                  <a:extLst>
                    <a:ext uri="{A12FA001-AC4F-418D-AE19-62706E023703}">
                      <ahyp:hlinkClr xmlns:ahyp="http://schemas.microsoft.com/office/drawing/2018/hyperlinkcolor" val="tx"/>
                    </a:ext>
                  </a:extLst>
                </a:hlinkClick>
              </a:rPr>
              <a:t>Crowd Management for Sport and Special Event (MGT-475)</a:t>
            </a:r>
            <a:endParaRPr sz="1800" b="0" i="0" u="none" strike="noStrike" cap="none" dirty="0">
              <a:solidFill>
                <a:schemeClr val="dk1"/>
              </a:solidFill>
              <a:latin typeface="Arial"/>
              <a:ea typeface="Arial"/>
              <a:cs typeface="Arial"/>
              <a:sym typeface="Arial"/>
            </a:endParaRPr>
          </a:p>
        </p:txBody>
      </p:sp>
      <p:sp>
        <p:nvSpPr>
          <p:cNvPr id="864" name="Google Shape;864;p56" descr="Blockchain with solid fill"/>
          <p:cNvSpPr/>
          <p:nvPr/>
        </p:nvSpPr>
        <p:spPr>
          <a:xfrm>
            <a:off x="579829" y="4584116"/>
            <a:ext cx="755703" cy="755703"/>
          </a:xfrm>
          <a:prstGeom prst="rect">
            <a:avLst/>
          </a:prstGeom>
          <a:noFill/>
          <a:ln>
            <a:noFill/>
          </a:ln>
        </p:spPr>
        <p:txBody>
          <a:bodyPr/>
          <a:lstStyle/>
          <a:p>
            <a:endParaRPr lang="en-US"/>
          </a:p>
        </p:txBody>
      </p:sp>
      <p:sp>
        <p:nvSpPr>
          <p:cNvPr id="865" name="Google Shape;865;p56"/>
          <p:cNvSpPr txBox="1"/>
          <p:nvPr/>
        </p:nvSpPr>
        <p:spPr>
          <a:xfrm>
            <a:off x="1615374" y="4289052"/>
            <a:ext cx="9738425" cy="170938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400"/>
              <a:buFont typeface="Arial"/>
              <a:buNone/>
            </a:pPr>
            <a:r>
              <a:rPr lang="en-US" sz="2400" b="1">
                <a:solidFill>
                  <a:schemeClr val="dk1"/>
                </a:solidFill>
                <a:latin typeface="Arial"/>
                <a:ea typeface="Arial"/>
                <a:cs typeface="Arial"/>
                <a:sym typeface="Arial"/>
              </a:rPr>
              <a:t>Shortlist of emergency planning documents to consult:</a:t>
            </a:r>
            <a:endParaRPr/>
          </a:p>
          <a:p>
            <a:pPr marL="685800" marR="0" lvl="1" indent="-228600" algn="l" rtl="0">
              <a:lnSpc>
                <a:spcPct val="100000"/>
              </a:lnSpc>
              <a:spcBef>
                <a:spcPts val="0"/>
              </a:spcBef>
              <a:spcAft>
                <a:spcPts val="0"/>
              </a:spcAft>
              <a:buClr>
                <a:srgbClr val="0563C1"/>
              </a:buClr>
              <a:buSzPts val="1800"/>
              <a:buFont typeface="Arial"/>
              <a:buChar char="•"/>
            </a:pPr>
            <a:r>
              <a:rPr lang="en-US" sz="1800" b="0" i="0" u="sng" strike="noStrike" cap="none">
                <a:solidFill>
                  <a:srgbClr val="0563C1"/>
                </a:solidFill>
                <a:latin typeface="Arial"/>
                <a:ea typeface="Arial"/>
                <a:cs typeface="Arial"/>
                <a:sym typeface="Arial"/>
                <a:hlinkClick r:id="rId8">
                  <a:extLst>
                    <a:ext uri="{A12FA001-AC4F-418D-AE19-62706E023703}">
                      <ahyp:hlinkClr xmlns:ahyp="http://schemas.microsoft.com/office/drawing/2018/hyperlinkcolor" val="tx"/>
                    </a:ext>
                  </a:extLst>
                </a:hlinkClick>
              </a:rPr>
              <a:t>CPG 201: Threat and Hazard Identification and Risk Assessment (THIRA) and Stakeholder Preparedness Review (SPR) Guide</a:t>
            </a:r>
            <a:endParaRPr sz="1800" b="0" i="0" u="sng" strike="noStrike" cap="none">
              <a:solidFill>
                <a:srgbClr val="0563C1"/>
              </a:solidFill>
              <a:latin typeface="Arial"/>
              <a:ea typeface="Arial"/>
              <a:cs typeface="Arial"/>
              <a:sym typeface="Arial"/>
            </a:endParaRPr>
          </a:p>
          <a:p>
            <a:pPr marL="685800" marR="0" lvl="1" indent="-228600" algn="l" rtl="0">
              <a:lnSpc>
                <a:spcPct val="100000"/>
              </a:lnSpc>
              <a:spcBef>
                <a:spcPts val="600"/>
              </a:spcBef>
              <a:spcAft>
                <a:spcPts val="0"/>
              </a:spcAft>
              <a:buClr>
                <a:srgbClr val="0563C1"/>
              </a:buClr>
              <a:buSzPts val="1800"/>
              <a:buFont typeface="Arial"/>
              <a:buChar char="•"/>
            </a:pPr>
            <a:r>
              <a:rPr lang="en-US" sz="1800" b="0" i="0" u="sng" strike="noStrike" cap="none">
                <a:solidFill>
                  <a:srgbClr val="0563C1"/>
                </a:solidFill>
                <a:latin typeface="Arial"/>
                <a:ea typeface="Arial"/>
                <a:cs typeface="Arial"/>
                <a:sym typeface="Arial"/>
                <a:hlinkClick r:id="rId9">
                  <a:extLst>
                    <a:ext uri="{A12FA001-AC4F-418D-AE19-62706E023703}">
                      <ahyp:hlinkClr xmlns:ahyp="http://schemas.microsoft.com/office/drawing/2018/hyperlinkcolor" val="tx"/>
                    </a:ext>
                  </a:extLst>
                </a:hlinkClick>
              </a:rPr>
              <a:t>CPG 101: Developing and Maintaining Emergency Operations Plans</a:t>
            </a:r>
            <a:r>
              <a:rPr lang="en-US" sz="1800" b="0" i="0" u="sng" strike="noStrike" cap="none">
                <a:solidFill>
                  <a:schemeClr val="dk1"/>
                </a:solidFill>
                <a:latin typeface="Arial"/>
                <a:ea typeface="Arial"/>
                <a:cs typeface="Arial"/>
                <a:sym typeface="Arial"/>
              </a:rPr>
              <a:t> </a:t>
            </a:r>
            <a:endParaRPr/>
          </a:p>
        </p:txBody>
      </p:sp>
      <p:sp>
        <p:nvSpPr>
          <p:cNvPr id="866" name="Google Shape;866;p56" descr="Earth globe: Americas with solid fill"/>
          <p:cNvSpPr/>
          <p:nvPr/>
        </p:nvSpPr>
        <p:spPr>
          <a:xfrm>
            <a:off x="579829" y="2382299"/>
            <a:ext cx="755703" cy="755703"/>
          </a:xfrm>
          <a:prstGeom prst="rect">
            <a:avLst/>
          </a:prstGeom>
          <a:noFill/>
          <a:ln>
            <a:noFill/>
          </a:ln>
        </p:spPr>
        <p:txBody>
          <a:bodyPr/>
          <a:lstStyle/>
          <a:p>
            <a:endParaRPr lang="en-US"/>
          </a:p>
        </p:txBody>
      </p:sp>
      <p:pic>
        <p:nvPicPr>
          <p:cNvPr id="3" name="Graphic 2" descr="Blockchain with solid fill">
            <a:extLst>
              <a:ext uri="{FF2B5EF4-FFF2-40B4-BE49-F238E27FC236}">
                <a16:creationId xmlns:a16="http://schemas.microsoft.com/office/drawing/2014/main" id="{54FB6A95-EFDA-303A-5D4A-383E733196DD}"/>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85800" y="4206266"/>
            <a:ext cx="755703" cy="755703"/>
          </a:xfrm>
          <a:prstGeom prst="rect">
            <a:avLst/>
          </a:prstGeom>
          <a:effectLst/>
        </p:spPr>
      </p:pic>
      <p:pic>
        <p:nvPicPr>
          <p:cNvPr id="5" name="Graphic 4" descr="Earth globe: Americas with solid fill">
            <a:extLst>
              <a:ext uri="{FF2B5EF4-FFF2-40B4-BE49-F238E27FC236}">
                <a16:creationId xmlns:a16="http://schemas.microsoft.com/office/drawing/2014/main" id="{5C0339D0-93D9-8FB3-5D04-E6D8C1C26298}"/>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85800" y="1896032"/>
            <a:ext cx="755703" cy="755703"/>
          </a:xfrm>
          <a:prstGeom prst="rect">
            <a:avLst/>
          </a:prstGeom>
          <a:effec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870"/>
        <p:cNvGrpSpPr/>
        <p:nvPr/>
      </p:nvGrpSpPr>
      <p:grpSpPr>
        <a:xfrm>
          <a:off x="0" y="0"/>
          <a:ext cx="0" cy="0"/>
          <a:chOff x="0" y="0"/>
          <a:chExt cx="0" cy="0"/>
        </a:xfrm>
      </p:grpSpPr>
      <p:sp>
        <p:nvSpPr>
          <p:cNvPr id="871" name="Google Shape;871;p57"/>
          <p:cNvSpPr txBox="1">
            <a:spLocks noGrp="1"/>
          </p:cNvSpPr>
          <p:nvPr>
            <p:ph type="title"/>
          </p:nvPr>
        </p:nvSpPr>
        <p:spPr>
          <a:xfrm>
            <a:off x="1221828" y="258930"/>
            <a:ext cx="108204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Play"/>
              <a:buNone/>
            </a:pPr>
            <a:r>
              <a:rPr lang="en-US" sz="3600" dirty="0">
                <a:solidFill>
                  <a:srgbClr val="002060"/>
                </a:solidFill>
              </a:rPr>
              <a:t>Contacts:</a:t>
            </a:r>
            <a:endParaRPr sz="4800" dirty="0">
              <a:solidFill>
                <a:srgbClr val="002060"/>
              </a:solidFill>
            </a:endParaRPr>
          </a:p>
        </p:txBody>
      </p:sp>
      <p:sp>
        <p:nvSpPr>
          <p:cNvPr id="872" name="Google Shape;872;p57"/>
          <p:cNvSpPr txBox="1">
            <a:spLocks noGrp="1"/>
          </p:cNvSpPr>
          <p:nvPr>
            <p:ph type="body" idx="1"/>
          </p:nvPr>
        </p:nvSpPr>
        <p:spPr>
          <a:xfrm>
            <a:off x="1221828" y="1410637"/>
            <a:ext cx="5257800" cy="4417548"/>
          </a:xfrm>
          <a:prstGeom prst="rect">
            <a:avLst/>
          </a:prstGeom>
          <a:noFill/>
          <a:ln>
            <a:noFill/>
          </a:ln>
        </p:spPr>
        <p:txBody>
          <a:bodyPr spcFirstLastPara="1" wrap="square" lIns="91425" tIns="45700" rIns="91425" bIns="45700" anchor="t" anchorCtr="0">
            <a:normAutofit/>
          </a:bodyPr>
          <a:lstStyle/>
          <a:p>
            <a:pPr marL="114300" lvl="0" indent="0" algn="l" rtl="0">
              <a:lnSpc>
                <a:spcPct val="100000"/>
              </a:lnSpc>
              <a:spcBef>
                <a:spcPts val="0"/>
              </a:spcBef>
              <a:spcAft>
                <a:spcPts val="0"/>
              </a:spcAft>
              <a:buClr>
                <a:schemeClr val="dk1"/>
              </a:buClr>
              <a:buSzPct val="100000"/>
              <a:buNone/>
            </a:pPr>
            <a:r>
              <a:rPr lang="en-US" sz="1800" dirty="0"/>
              <a:t>Karl Kim, Ph.D.</a:t>
            </a:r>
            <a:endParaRPr sz="1800" dirty="0"/>
          </a:p>
          <a:p>
            <a:pPr marL="114300" lvl="0" indent="0" algn="l" rtl="0">
              <a:lnSpc>
                <a:spcPct val="100000"/>
              </a:lnSpc>
              <a:spcBef>
                <a:spcPts val="1000"/>
              </a:spcBef>
              <a:spcAft>
                <a:spcPts val="0"/>
              </a:spcAft>
              <a:buClr>
                <a:schemeClr val="dk1"/>
              </a:buClr>
              <a:buSzPct val="100000"/>
              <a:buNone/>
            </a:pPr>
            <a:r>
              <a:rPr lang="en-US" sz="1800" dirty="0"/>
              <a:t>Email: </a:t>
            </a:r>
            <a:r>
              <a:rPr lang="en-US" sz="1800" u="sng" dirty="0">
                <a:solidFill>
                  <a:srgbClr val="0070C0"/>
                </a:solidFill>
                <a:hlinkClick r:id="rId4">
                  <a:extLst>
                    <a:ext uri="{A12FA001-AC4F-418D-AE19-62706E023703}">
                      <ahyp:hlinkClr xmlns:ahyp="http://schemas.microsoft.com/office/drawing/2018/hyperlinkcolor" val="tx"/>
                    </a:ext>
                  </a:extLst>
                </a:hlinkClick>
              </a:rPr>
              <a:t>karlk@hawaii.edu</a:t>
            </a:r>
            <a:endParaRPr sz="1800" dirty="0">
              <a:solidFill>
                <a:srgbClr val="0070C0"/>
              </a:solidFill>
            </a:endParaRPr>
          </a:p>
          <a:p>
            <a:pPr marL="114300" lvl="0" indent="0" algn="l" rtl="0">
              <a:lnSpc>
                <a:spcPct val="100000"/>
              </a:lnSpc>
              <a:spcBef>
                <a:spcPts val="1000"/>
              </a:spcBef>
              <a:spcAft>
                <a:spcPts val="0"/>
              </a:spcAft>
              <a:buClr>
                <a:schemeClr val="dk1"/>
              </a:buClr>
              <a:buSzPct val="100000"/>
              <a:buNone/>
            </a:pPr>
            <a:endParaRPr sz="1800" dirty="0"/>
          </a:p>
          <a:p>
            <a:pPr marL="114300" lvl="0" indent="0" algn="l" rtl="0">
              <a:lnSpc>
                <a:spcPct val="100000"/>
              </a:lnSpc>
              <a:spcBef>
                <a:spcPts val="1000"/>
              </a:spcBef>
              <a:spcAft>
                <a:spcPts val="0"/>
              </a:spcAft>
              <a:buClr>
                <a:schemeClr val="dk1"/>
              </a:buClr>
              <a:buSzPct val="100000"/>
              <a:buNone/>
            </a:pPr>
            <a:r>
              <a:rPr lang="en-US" sz="1800" dirty="0"/>
              <a:t>Eric Yamashita, Ph.D.</a:t>
            </a:r>
            <a:endParaRPr sz="1800" dirty="0"/>
          </a:p>
          <a:p>
            <a:pPr marL="114300" lvl="0" indent="0" algn="l" rtl="0">
              <a:lnSpc>
                <a:spcPct val="100000"/>
              </a:lnSpc>
              <a:spcBef>
                <a:spcPts val="1000"/>
              </a:spcBef>
              <a:spcAft>
                <a:spcPts val="0"/>
              </a:spcAft>
              <a:buClr>
                <a:schemeClr val="dk1"/>
              </a:buClr>
              <a:buSzPct val="100000"/>
              <a:buNone/>
            </a:pPr>
            <a:r>
              <a:rPr lang="en-US" sz="1800" dirty="0"/>
              <a:t>Email: </a:t>
            </a:r>
            <a:r>
              <a:rPr lang="en-US" sz="1800" u="sng" dirty="0">
                <a:solidFill>
                  <a:srgbClr val="0070C0"/>
                </a:solidFill>
                <a:hlinkClick r:id="rId5">
                  <a:extLst>
                    <a:ext uri="{A12FA001-AC4F-418D-AE19-62706E023703}">
                      <ahyp:hlinkClr xmlns:ahyp="http://schemas.microsoft.com/office/drawing/2018/hyperlinkcolor" val="tx"/>
                    </a:ext>
                  </a:extLst>
                </a:hlinkClick>
              </a:rPr>
              <a:t>ericyama@hawaii.edu</a:t>
            </a:r>
            <a:r>
              <a:rPr lang="en-US" sz="1800" dirty="0">
                <a:solidFill>
                  <a:srgbClr val="0070C0"/>
                </a:solidFill>
              </a:rPr>
              <a:t> </a:t>
            </a:r>
            <a:endParaRPr sz="1800" dirty="0">
              <a:solidFill>
                <a:srgbClr val="0070C0"/>
              </a:solidFill>
            </a:endParaRPr>
          </a:p>
          <a:p>
            <a:pPr marL="114300" lvl="0" indent="0" algn="l" rtl="0">
              <a:lnSpc>
                <a:spcPct val="100000"/>
              </a:lnSpc>
              <a:spcBef>
                <a:spcPts val="1000"/>
              </a:spcBef>
              <a:spcAft>
                <a:spcPts val="0"/>
              </a:spcAft>
              <a:buClr>
                <a:schemeClr val="dk1"/>
              </a:buClr>
              <a:buSzPct val="100000"/>
              <a:buNone/>
            </a:pPr>
            <a:endParaRPr sz="1800" dirty="0"/>
          </a:p>
          <a:p>
            <a:pPr marL="114300" lvl="0" indent="0" algn="l" rtl="0">
              <a:lnSpc>
                <a:spcPct val="100000"/>
              </a:lnSpc>
              <a:spcBef>
                <a:spcPts val="1000"/>
              </a:spcBef>
              <a:spcAft>
                <a:spcPts val="0"/>
              </a:spcAft>
              <a:buClr>
                <a:schemeClr val="dk1"/>
              </a:buClr>
              <a:buSzPct val="100000"/>
              <a:buNone/>
            </a:pPr>
            <a:r>
              <a:rPr lang="en-US" sz="1800" dirty="0"/>
              <a:t>Daniele </a:t>
            </a:r>
            <a:r>
              <a:rPr lang="en-US" sz="1800" dirty="0" err="1"/>
              <a:t>Spirandelli</a:t>
            </a:r>
            <a:r>
              <a:rPr lang="en-US" sz="1800" dirty="0"/>
              <a:t>, Ph.D.</a:t>
            </a:r>
            <a:endParaRPr sz="1800" dirty="0"/>
          </a:p>
          <a:p>
            <a:pPr marL="114300" lvl="0" indent="0" algn="l" rtl="0">
              <a:lnSpc>
                <a:spcPct val="100000"/>
              </a:lnSpc>
              <a:spcBef>
                <a:spcPts val="1000"/>
              </a:spcBef>
              <a:spcAft>
                <a:spcPts val="0"/>
              </a:spcAft>
              <a:buClr>
                <a:schemeClr val="dk1"/>
              </a:buClr>
              <a:buSzPct val="100000"/>
              <a:buNone/>
            </a:pPr>
            <a:r>
              <a:rPr lang="en-US" sz="1800" dirty="0"/>
              <a:t>Email: </a:t>
            </a:r>
            <a:r>
              <a:rPr lang="en-US" sz="1800" u="sng" dirty="0">
                <a:solidFill>
                  <a:srgbClr val="0563C1"/>
                </a:solidFill>
                <a:hlinkClick r:id="rId6">
                  <a:extLst>
                    <a:ext uri="{A12FA001-AC4F-418D-AE19-62706E023703}">
                      <ahyp:hlinkClr xmlns:ahyp="http://schemas.microsoft.com/office/drawing/2018/hyperlinkcolor" val="tx"/>
                    </a:ext>
                  </a:extLst>
                </a:hlinkClick>
              </a:rPr>
              <a:t>dspirandelli@haleyaldrich.com</a:t>
            </a:r>
            <a:endParaRPr sz="1800" u="sng" dirty="0">
              <a:solidFill>
                <a:srgbClr val="0563C1"/>
              </a:solidFill>
            </a:endParaRPr>
          </a:p>
          <a:p>
            <a:pPr marL="114300" lvl="0" indent="0" algn="l" rtl="0">
              <a:lnSpc>
                <a:spcPct val="100000"/>
              </a:lnSpc>
              <a:spcBef>
                <a:spcPts val="1000"/>
              </a:spcBef>
              <a:spcAft>
                <a:spcPts val="0"/>
              </a:spcAft>
              <a:buClr>
                <a:schemeClr val="dk1"/>
              </a:buClr>
              <a:buSzPct val="100000"/>
              <a:buNone/>
            </a:pPr>
            <a:endParaRPr sz="1800" dirty="0"/>
          </a:p>
          <a:p>
            <a:pPr marL="114300" lvl="0" indent="0" algn="l" rtl="0">
              <a:lnSpc>
                <a:spcPct val="100000"/>
              </a:lnSpc>
              <a:spcBef>
                <a:spcPts val="1000"/>
              </a:spcBef>
              <a:spcAft>
                <a:spcPts val="0"/>
              </a:spcAft>
              <a:buClr>
                <a:schemeClr val="dk1"/>
              </a:buClr>
              <a:buSzPct val="100000"/>
              <a:buNone/>
            </a:pPr>
            <a:r>
              <a:rPr lang="en-US" sz="1800" dirty="0"/>
              <a:t>Hannah Sawyer</a:t>
            </a:r>
            <a:endParaRPr sz="1800" dirty="0"/>
          </a:p>
          <a:p>
            <a:pPr marL="114300" lvl="0" indent="0" algn="l" rtl="0">
              <a:lnSpc>
                <a:spcPct val="100000"/>
              </a:lnSpc>
              <a:spcBef>
                <a:spcPts val="1000"/>
              </a:spcBef>
              <a:spcAft>
                <a:spcPts val="0"/>
              </a:spcAft>
              <a:buClr>
                <a:schemeClr val="dk1"/>
              </a:buClr>
              <a:buSzPct val="100000"/>
              <a:buNone/>
            </a:pPr>
            <a:r>
              <a:rPr lang="en-US" sz="1800" dirty="0"/>
              <a:t>Email: </a:t>
            </a:r>
            <a:r>
              <a:rPr lang="en-US" sz="1800" u="sng" dirty="0">
                <a:solidFill>
                  <a:srgbClr val="0563C1"/>
                </a:solidFill>
                <a:hlinkClick r:id="rId7">
                  <a:extLst>
                    <a:ext uri="{A12FA001-AC4F-418D-AE19-62706E023703}">
                      <ahyp:hlinkClr xmlns:ahyp="http://schemas.microsoft.com/office/drawing/2018/hyperlinkcolor" val="tx"/>
                    </a:ext>
                  </a:extLst>
                </a:hlinkClick>
              </a:rPr>
              <a:t>hsawyer@haleyaldrich.com</a:t>
            </a:r>
            <a:endParaRPr sz="1800" u="sng" dirty="0">
              <a:solidFill>
                <a:srgbClr val="0563C1"/>
              </a:solidFill>
            </a:endParaRPr>
          </a:p>
        </p:txBody>
      </p:sp>
      <p:sp>
        <p:nvSpPr>
          <p:cNvPr id="875" name="Google Shape;875;p57"/>
          <p:cNvSpPr txBox="1"/>
          <p:nvPr/>
        </p:nvSpPr>
        <p:spPr>
          <a:xfrm>
            <a:off x="6444916" y="3019267"/>
            <a:ext cx="4525256"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chemeClr val="dk1"/>
                </a:solidFill>
                <a:latin typeface="Arial"/>
                <a:ea typeface="Arial"/>
                <a:cs typeface="Arial"/>
                <a:sym typeface="Arial"/>
              </a:rPr>
              <a:t>Slides &amp; a follow up survey will be sent out to attendees following the training!</a:t>
            </a:r>
            <a:endParaRPr sz="1100" dirty="0"/>
          </a:p>
        </p:txBody>
      </p:sp>
      <p:pic>
        <p:nvPicPr>
          <p:cNvPr id="3" name="Google Shape;89;p1" title="unnamed.jpg">
            <a:extLst>
              <a:ext uri="{FF2B5EF4-FFF2-40B4-BE49-F238E27FC236}">
                <a16:creationId xmlns:a16="http://schemas.microsoft.com/office/drawing/2014/main" id="{14524D76-F765-8958-02E8-FD18BE335BCF}"/>
              </a:ext>
            </a:extLst>
          </p:cNvPr>
          <p:cNvPicPr preferRelativeResize="0"/>
          <p:nvPr/>
        </p:nvPicPr>
        <p:blipFill rotWithShape="1">
          <a:blip r:embed="rId8">
            <a:alphaModFix/>
          </a:blip>
          <a:srcRect/>
          <a:stretch/>
        </p:blipFill>
        <p:spPr>
          <a:xfrm>
            <a:off x="10304286" y="5139559"/>
            <a:ext cx="1116363" cy="629301"/>
          </a:xfrm>
          <a:prstGeom prst="rect">
            <a:avLst/>
          </a:prstGeom>
          <a:noFill/>
          <a:ln>
            <a:noFill/>
          </a:ln>
        </p:spPr>
      </p:pic>
      <p:pic>
        <p:nvPicPr>
          <p:cNvPr id="5" name="Google Shape;91;p1" descr="A blue and green text&#10;&#10;AI-generated content may be incorrect.">
            <a:extLst>
              <a:ext uri="{FF2B5EF4-FFF2-40B4-BE49-F238E27FC236}">
                <a16:creationId xmlns:a16="http://schemas.microsoft.com/office/drawing/2014/main" id="{206D4B0D-D384-E144-7632-42668205025D}"/>
              </a:ext>
            </a:extLst>
          </p:cNvPr>
          <p:cNvPicPr preferRelativeResize="0"/>
          <p:nvPr/>
        </p:nvPicPr>
        <p:blipFill rotWithShape="1">
          <a:blip r:embed="rId9">
            <a:alphaModFix/>
          </a:blip>
          <a:srcRect/>
          <a:stretch/>
        </p:blipFill>
        <p:spPr>
          <a:xfrm>
            <a:off x="8339959" y="5286932"/>
            <a:ext cx="1614804" cy="481928"/>
          </a:xfrm>
          <a:prstGeom prst="rect">
            <a:avLst/>
          </a:prstGeom>
          <a:noFill/>
          <a:ln>
            <a:noFill/>
          </a:ln>
        </p:spPr>
      </p:pic>
      <p:pic>
        <p:nvPicPr>
          <p:cNvPr id="2" name="Picture 1">
            <a:extLst>
              <a:ext uri="{FF2B5EF4-FFF2-40B4-BE49-F238E27FC236}">
                <a16:creationId xmlns:a16="http://schemas.microsoft.com/office/drawing/2014/main" id="{8A819209-46CA-5639-EBDE-54B80C225F5B}"/>
              </a:ext>
            </a:extLst>
          </p:cNvPr>
          <p:cNvPicPr>
            <a:picLocks noChangeAspect="1"/>
          </p:cNvPicPr>
          <p:nvPr/>
        </p:nvPicPr>
        <p:blipFill>
          <a:blip r:embed="rId10"/>
          <a:stretch>
            <a:fillRect/>
          </a:stretch>
        </p:blipFill>
        <p:spPr>
          <a:xfrm>
            <a:off x="7135800" y="5022035"/>
            <a:ext cx="854636" cy="864348"/>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880"/>
        <p:cNvGrpSpPr/>
        <p:nvPr/>
      </p:nvGrpSpPr>
      <p:grpSpPr>
        <a:xfrm>
          <a:off x="0" y="0"/>
          <a:ext cx="0" cy="0"/>
          <a:chOff x="0" y="0"/>
          <a:chExt cx="0" cy="0"/>
        </a:xfrm>
      </p:grpSpPr>
      <p:sp>
        <p:nvSpPr>
          <p:cNvPr id="881" name="Google Shape;881;p58"/>
          <p:cNvSpPr txBox="1">
            <a:spLocks noGrp="1"/>
          </p:cNvSpPr>
          <p:nvPr>
            <p:ph type="title"/>
          </p:nvPr>
        </p:nvSpPr>
        <p:spPr>
          <a:xfrm>
            <a:off x="685800" y="14106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Play"/>
              <a:buNone/>
            </a:pPr>
            <a:r>
              <a:rPr lang="en-US" sz="4000" dirty="0">
                <a:solidFill>
                  <a:srgbClr val="002060"/>
                </a:solidFill>
              </a:rPr>
              <a:t>Data Sources</a:t>
            </a:r>
            <a:endParaRPr sz="5400" dirty="0">
              <a:solidFill>
                <a:srgbClr val="002060"/>
              </a:solidFill>
            </a:endParaRPr>
          </a:p>
        </p:txBody>
      </p:sp>
      <p:sp>
        <p:nvSpPr>
          <p:cNvPr id="882" name="Google Shape;882;p58"/>
          <p:cNvSpPr txBox="1">
            <a:spLocks noGrp="1"/>
          </p:cNvSpPr>
          <p:nvPr>
            <p:ph type="body" idx="1"/>
          </p:nvPr>
        </p:nvSpPr>
        <p:spPr>
          <a:xfrm>
            <a:off x="688109" y="1466625"/>
            <a:ext cx="10818091" cy="47268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1400"/>
              <a:buChar char="•"/>
            </a:pPr>
            <a:r>
              <a:rPr lang="en-US" sz="1100" dirty="0"/>
              <a:t>NOAA, NWS, Climate Prediction Center (CPC), Three-Month Outlook: </a:t>
            </a:r>
            <a:r>
              <a:rPr lang="en-US" sz="1100" u="sng" dirty="0">
                <a:solidFill>
                  <a:schemeClr val="hlink"/>
                </a:solidFill>
                <a:hlinkClick r:id="rId4"/>
              </a:rPr>
              <a:t>https://www.cpc.ncep.noaa.gov/products/predictions/long_range/seasonal.php?lead=1</a:t>
            </a:r>
            <a:endParaRPr sz="1100" dirty="0"/>
          </a:p>
          <a:p>
            <a:pPr marL="228600" lvl="0" indent="-228600" algn="l" rtl="0">
              <a:lnSpc>
                <a:spcPct val="100000"/>
              </a:lnSpc>
              <a:spcBef>
                <a:spcPts val="1200"/>
              </a:spcBef>
              <a:spcAft>
                <a:spcPts val="0"/>
              </a:spcAft>
              <a:buClr>
                <a:schemeClr val="dk1"/>
              </a:buClr>
              <a:buSzPts val="1400"/>
              <a:buChar char="•"/>
            </a:pPr>
            <a:r>
              <a:rPr lang="en-US" sz="1100" dirty="0"/>
              <a:t>NOAA, NWS, CPC Monthly Temperature Outlook: </a:t>
            </a:r>
            <a:r>
              <a:rPr lang="en-US" sz="1100" u="sng" dirty="0">
                <a:solidFill>
                  <a:schemeClr val="hlink"/>
                </a:solidFill>
                <a:hlinkClick r:id="rId5"/>
              </a:rPr>
              <a:t>https://www.cpc.ncep.noaa.gov/products/predictions/30day/</a:t>
            </a:r>
            <a:endParaRPr sz="1100" dirty="0"/>
          </a:p>
          <a:p>
            <a:pPr marL="228600" lvl="0" indent="-228600" algn="l" rtl="0">
              <a:lnSpc>
                <a:spcPct val="100000"/>
              </a:lnSpc>
              <a:spcBef>
                <a:spcPts val="1200"/>
              </a:spcBef>
              <a:spcAft>
                <a:spcPts val="0"/>
              </a:spcAft>
              <a:buClr>
                <a:schemeClr val="dk1"/>
              </a:buClr>
              <a:buSzPts val="1400"/>
              <a:buChar char="•"/>
            </a:pPr>
            <a:r>
              <a:rPr lang="en-US" sz="1100" dirty="0"/>
              <a:t>NWS, </a:t>
            </a:r>
            <a:r>
              <a:rPr lang="en-US" sz="1100" dirty="0" err="1"/>
              <a:t>HeatRisk</a:t>
            </a:r>
            <a:r>
              <a:rPr lang="en-US" sz="1100" dirty="0"/>
              <a:t> Index: </a:t>
            </a:r>
            <a:r>
              <a:rPr lang="en-US" sz="1100" u="sng" dirty="0">
                <a:solidFill>
                  <a:schemeClr val="hlink"/>
                </a:solidFill>
                <a:hlinkClick r:id="rId6"/>
              </a:rPr>
              <a:t>https://www.wpc.ncep.noaa.gov/heatrisk/</a:t>
            </a:r>
            <a:endParaRPr sz="1100" dirty="0"/>
          </a:p>
          <a:p>
            <a:pPr marL="228600" lvl="0" indent="-228600" algn="l" rtl="0">
              <a:lnSpc>
                <a:spcPct val="100000"/>
              </a:lnSpc>
              <a:spcBef>
                <a:spcPts val="1200"/>
              </a:spcBef>
              <a:spcAft>
                <a:spcPts val="0"/>
              </a:spcAft>
              <a:buClr>
                <a:schemeClr val="dk1"/>
              </a:buClr>
              <a:buSzPts val="1400"/>
              <a:buChar char="•"/>
            </a:pPr>
            <a:r>
              <a:rPr lang="en-US" sz="1100" dirty="0"/>
              <a:t>FEMA National Risk Index: </a:t>
            </a:r>
            <a:r>
              <a:rPr lang="en-US" sz="1100" u="sng" dirty="0">
                <a:solidFill>
                  <a:schemeClr val="hlink"/>
                </a:solidFill>
                <a:hlinkClick r:id="rId7"/>
              </a:rPr>
              <a:t>https://www.fema.gov/flood-maps/products-tools/national-risk-index</a:t>
            </a:r>
            <a:endParaRPr sz="1100" dirty="0"/>
          </a:p>
          <a:p>
            <a:pPr marL="228600" lvl="0" indent="-228600" algn="l" rtl="0">
              <a:lnSpc>
                <a:spcPct val="100000"/>
              </a:lnSpc>
              <a:spcBef>
                <a:spcPts val="1200"/>
              </a:spcBef>
              <a:spcAft>
                <a:spcPts val="0"/>
              </a:spcAft>
              <a:buClr>
                <a:schemeClr val="dk1"/>
              </a:buClr>
              <a:buSzPts val="1400"/>
              <a:buChar char="•"/>
            </a:pPr>
            <a:r>
              <a:rPr lang="en-US" sz="1100" dirty="0"/>
              <a:t>High-Resolution Rapid Refresh (HRRR) Smoke Model:  </a:t>
            </a:r>
            <a:r>
              <a:rPr lang="en-US" sz="1100" u="sng" dirty="0">
                <a:solidFill>
                  <a:schemeClr val="hlink"/>
                </a:solidFill>
                <a:hlinkClick r:id="rId8"/>
              </a:rPr>
              <a:t>https://rapidrefresh.noaa.gov/hrrr/HRRRsmoke/</a:t>
            </a:r>
            <a:endParaRPr sz="1100" dirty="0"/>
          </a:p>
          <a:p>
            <a:pPr marL="228600" lvl="0" indent="-228600" algn="l" rtl="0">
              <a:lnSpc>
                <a:spcPct val="100000"/>
              </a:lnSpc>
              <a:spcBef>
                <a:spcPts val="1200"/>
              </a:spcBef>
              <a:spcAft>
                <a:spcPts val="0"/>
              </a:spcAft>
              <a:buClr>
                <a:schemeClr val="dk1"/>
              </a:buClr>
              <a:buSzPts val="1400"/>
              <a:buChar char="•"/>
            </a:pPr>
            <a:r>
              <a:rPr lang="en-US" sz="1100" dirty="0" err="1"/>
              <a:t>Airnow</a:t>
            </a:r>
            <a:r>
              <a:rPr lang="en-US" sz="1100" dirty="0"/>
              <a:t> EPA:  </a:t>
            </a:r>
            <a:r>
              <a:rPr lang="en-US" sz="1100" u="sng" dirty="0">
                <a:solidFill>
                  <a:schemeClr val="hlink"/>
                </a:solidFill>
                <a:hlinkClick r:id="rId9"/>
              </a:rPr>
              <a:t>https://www.airnow.gov/</a:t>
            </a:r>
            <a:endParaRPr sz="1100" dirty="0"/>
          </a:p>
          <a:p>
            <a:pPr marL="228600" lvl="0" indent="-228600" algn="l" rtl="0">
              <a:lnSpc>
                <a:spcPct val="100000"/>
              </a:lnSpc>
              <a:spcBef>
                <a:spcPts val="1200"/>
              </a:spcBef>
              <a:spcAft>
                <a:spcPts val="0"/>
              </a:spcAft>
              <a:buClr>
                <a:schemeClr val="dk1"/>
              </a:buClr>
              <a:buSzPts val="1400"/>
              <a:buChar char="•"/>
            </a:pPr>
            <a:r>
              <a:rPr lang="en-US" sz="1100" dirty="0"/>
              <a:t>National Interagency Fire Center, 7-Day Significant Fire Potential: </a:t>
            </a:r>
            <a:r>
              <a:rPr lang="en-US" sz="1100" u="sng" dirty="0">
                <a:solidFill>
                  <a:schemeClr val="hlink"/>
                </a:solidFill>
                <a:hlinkClick r:id="rId10"/>
              </a:rPr>
              <a:t>https://www.nifc.gov/nicc/predictive-services/outlooks</a:t>
            </a:r>
            <a:endParaRPr sz="1100" dirty="0"/>
          </a:p>
          <a:p>
            <a:pPr marL="228600" lvl="0" indent="-228600" algn="l" rtl="0">
              <a:lnSpc>
                <a:spcPct val="100000"/>
              </a:lnSpc>
              <a:spcBef>
                <a:spcPts val="1200"/>
              </a:spcBef>
              <a:spcAft>
                <a:spcPts val="0"/>
              </a:spcAft>
              <a:buClr>
                <a:schemeClr val="dk1"/>
              </a:buClr>
              <a:buSzPts val="1400"/>
              <a:buChar char="•"/>
            </a:pPr>
            <a:r>
              <a:rPr lang="en-US" sz="1100" dirty="0"/>
              <a:t>National Interagency Fire Center, National Significant Wildland Fire Potential Outlook: </a:t>
            </a:r>
            <a:r>
              <a:rPr lang="en-US" sz="1100" u="sng" dirty="0">
                <a:solidFill>
                  <a:schemeClr val="hlink"/>
                </a:solidFill>
                <a:hlinkClick r:id="rId10"/>
              </a:rPr>
              <a:t>https://www.nifc.gov/nicc/predictive-services/outlooks</a:t>
            </a:r>
            <a:r>
              <a:rPr lang="en-US" sz="1100" dirty="0"/>
              <a:t>  </a:t>
            </a:r>
            <a:endParaRPr sz="1100" dirty="0"/>
          </a:p>
          <a:p>
            <a:pPr marL="228600" lvl="0" indent="-228600" algn="l" rtl="0">
              <a:lnSpc>
                <a:spcPct val="100000"/>
              </a:lnSpc>
              <a:spcBef>
                <a:spcPts val="1200"/>
              </a:spcBef>
              <a:spcAft>
                <a:spcPts val="0"/>
              </a:spcAft>
              <a:buClr>
                <a:schemeClr val="dk1"/>
              </a:buClr>
              <a:buSzPts val="1400"/>
              <a:buChar char="•"/>
            </a:pPr>
            <a:r>
              <a:rPr lang="en-US" sz="1100" dirty="0"/>
              <a:t>NOAA, NWS, Storm Prediction Center, Fire Weather Outlook: </a:t>
            </a:r>
            <a:r>
              <a:rPr lang="en-US" sz="1100" u="sng" dirty="0">
                <a:solidFill>
                  <a:schemeClr val="hlink"/>
                </a:solidFill>
                <a:hlinkClick r:id="rId11"/>
              </a:rPr>
              <a:t>https://www.spc.noaa.gov/products/exper/fire_wx/</a:t>
            </a:r>
            <a:endParaRPr sz="1100" dirty="0"/>
          </a:p>
          <a:p>
            <a:pPr marL="228600" lvl="0" indent="-228600" algn="l" rtl="0">
              <a:lnSpc>
                <a:spcPct val="100000"/>
              </a:lnSpc>
              <a:spcBef>
                <a:spcPts val="1200"/>
              </a:spcBef>
              <a:spcAft>
                <a:spcPts val="0"/>
              </a:spcAft>
              <a:buClr>
                <a:schemeClr val="dk1"/>
              </a:buClr>
              <a:buSzPts val="1400"/>
              <a:buChar char="•"/>
            </a:pPr>
            <a:r>
              <a:rPr lang="en-US" sz="1100" dirty="0"/>
              <a:t>NOAA, NWS, Storm Prediction Center, Severe Weather Outlook: </a:t>
            </a:r>
            <a:r>
              <a:rPr lang="en-US" sz="1100" u="sng" dirty="0">
                <a:solidFill>
                  <a:schemeClr val="hlink"/>
                </a:solidFill>
                <a:hlinkClick r:id="rId12"/>
              </a:rPr>
              <a:t>https://www.spc.noaa.gov/products/exper/day4-8/</a:t>
            </a:r>
            <a:endParaRPr sz="1100" dirty="0"/>
          </a:p>
          <a:p>
            <a:pPr marL="228600" lvl="0" indent="-228600" algn="l" rtl="0">
              <a:lnSpc>
                <a:spcPct val="100000"/>
              </a:lnSpc>
              <a:spcBef>
                <a:spcPts val="1200"/>
              </a:spcBef>
              <a:spcAft>
                <a:spcPts val="0"/>
              </a:spcAft>
              <a:buClr>
                <a:schemeClr val="dk1"/>
              </a:buClr>
              <a:buSzPts val="1400"/>
              <a:buChar char="•"/>
            </a:pPr>
            <a:r>
              <a:rPr lang="en-US" sz="1100" dirty="0"/>
              <a:t>NOAA, NWS, High Wind Warning: </a:t>
            </a:r>
            <a:r>
              <a:rPr lang="en-US" sz="1100" u="sng" dirty="0">
                <a:solidFill>
                  <a:schemeClr val="hlink"/>
                </a:solidFill>
                <a:hlinkClick r:id="rId13"/>
              </a:rPr>
              <a:t>https://www.highwindwarn.com/</a:t>
            </a:r>
            <a:endParaRPr sz="1100" dirty="0"/>
          </a:p>
          <a:p>
            <a:pPr marL="228600" lvl="0" indent="-228600" algn="l" rtl="0">
              <a:lnSpc>
                <a:spcPct val="100000"/>
              </a:lnSpc>
              <a:spcBef>
                <a:spcPts val="1200"/>
              </a:spcBef>
              <a:spcAft>
                <a:spcPts val="0"/>
              </a:spcAft>
              <a:buClr>
                <a:schemeClr val="dk1"/>
              </a:buClr>
              <a:buSzPts val="1400"/>
              <a:buChar char="•"/>
            </a:pPr>
            <a:r>
              <a:rPr lang="en-US" sz="1100" dirty="0" err="1"/>
              <a:t>ProbSevere</a:t>
            </a:r>
            <a:r>
              <a:rPr lang="en-US" sz="1100" dirty="0"/>
              <a:t> – </a:t>
            </a:r>
            <a:r>
              <a:rPr lang="en-US" sz="1100" dirty="0" err="1"/>
              <a:t>LightningCast</a:t>
            </a:r>
            <a:r>
              <a:rPr lang="en-US" sz="1100" dirty="0"/>
              <a:t>: </a:t>
            </a:r>
            <a:r>
              <a:rPr lang="en-US" sz="1100" u="sng" dirty="0">
                <a:solidFill>
                  <a:schemeClr val="hlink"/>
                </a:solidFill>
                <a:hlinkClick r:id="rId14"/>
              </a:rPr>
              <a:t>https://cimss.ssec.wisc.edu/probsevere/lc/map/</a:t>
            </a:r>
            <a:endParaRPr sz="1100" dirty="0"/>
          </a:p>
          <a:p>
            <a:pPr marL="228600" lvl="0" indent="-228600" algn="l" rtl="0">
              <a:lnSpc>
                <a:spcPct val="100000"/>
              </a:lnSpc>
              <a:spcBef>
                <a:spcPts val="1200"/>
              </a:spcBef>
              <a:spcAft>
                <a:spcPts val="0"/>
              </a:spcAft>
              <a:buClr>
                <a:schemeClr val="dk1"/>
              </a:buClr>
              <a:buSzPts val="1400"/>
              <a:buChar char="•"/>
            </a:pPr>
            <a:r>
              <a:rPr lang="en-US" sz="1100" dirty="0"/>
              <a:t>NOAA, NWS, Excessive Rainfall Forecast: </a:t>
            </a:r>
            <a:r>
              <a:rPr lang="en-US" sz="1100" u="sng" dirty="0">
                <a:solidFill>
                  <a:schemeClr val="hlink"/>
                </a:solidFill>
                <a:hlinkClick r:id="rId15"/>
              </a:rPr>
              <a:t>https://www.wpc.ncep.noaa.gov/qpf/excessive_rainfall_outlook_ero.php</a:t>
            </a:r>
            <a:endParaRPr sz="1100" dirty="0"/>
          </a:p>
          <a:p>
            <a:pPr marL="228600" lvl="0" indent="-228600" algn="l" rtl="0">
              <a:lnSpc>
                <a:spcPct val="100000"/>
              </a:lnSpc>
              <a:spcBef>
                <a:spcPts val="1200"/>
              </a:spcBef>
              <a:spcAft>
                <a:spcPts val="0"/>
              </a:spcAft>
              <a:buClr>
                <a:schemeClr val="dk1"/>
              </a:buClr>
              <a:buSzPts val="1400"/>
              <a:buChar char="•"/>
            </a:pPr>
            <a:r>
              <a:rPr lang="en-US" sz="1100" dirty="0"/>
              <a:t>NOAA, NWS, Storm Prediction Center, Today’s Convective Outlook (Tornado): </a:t>
            </a:r>
            <a:r>
              <a:rPr lang="en-US" sz="1100" u="sng" dirty="0">
                <a:solidFill>
                  <a:schemeClr val="hlink"/>
                </a:solidFill>
                <a:hlinkClick r:id="rId16"/>
              </a:rPr>
              <a:t>https://www.spc.noaa.gov/products/outlook/</a:t>
            </a:r>
            <a:endParaRPr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p:cNvGrpSpPr/>
        <p:nvPr/>
      </p:nvGrpSpPr>
      <p:grpSpPr>
        <a:xfrm>
          <a:off x="0" y="0"/>
          <a:ext cx="0" cy="0"/>
          <a:chOff x="0" y="0"/>
          <a:chExt cx="0" cy="0"/>
        </a:xfrm>
      </p:grpSpPr>
      <p:sp>
        <p:nvSpPr>
          <p:cNvPr id="130" name="Google Shape;130;p6"/>
          <p:cNvSpPr txBox="1">
            <a:spLocks noGrp="1"/>
          </p:cNvSpPr>
          <p:nvPr>
            <p:ph type="title"/>
          </p:nvPr>
        </p:nvSpPr>
        <p:spPr>
          <a:xfrm>
            <a:off x="677415" y="689655"/>
            <a:ext cx="10515600" cy="1092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Play"/>
              <a:buNone/>
            </a:pPr>
            <a:r>
              <a:rPr lang="en-US" sz="3600"/>
              <a:t>Module #1: Foundations of Wildfire Risk in Urban Rail and Stadium Event Context</a:t>
            </a:r>
            <a:endParaRPr sz="3600"/>
          </a:p>
        </p:txBody>
      </p:sp>
      <p:sp>
        <p:nvSpPr>
          <p:cNvPr id="131" name="Google Shape;131;p6"/>
          <p:cNvSpPr/>
          <p:nvPr/>
        </p:nvSpPr>
        <p:spPr>
          <a:xfrm>
            <a:off x="3517649" y="3424985"/>
            <a:ext cx="2074460" cy="1387453"/>
          </a:xfrm>
          <a:prstGeom prst="roundRect">
            <a:avLst>
              <a:gd name="adj" fmla="val 16667"/>
            </a:avLst>
          </a:prstGeom>
          <a:solidFill>
            <a:srgbClr val="6DA5E3"/>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32" name="Google Shape;132;p6"/>
          <p:cNvSpPr txBox="1"/>
          <p:nvPr/>
        </p:nvSpPr>
        <p:spPr>
          <a:xfrm>
            <a:off x="3585918" y="3857814"/>
            <a:ext cx="222645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Wildfire Science</a:t>
            </a:r>
            <a:endParaRPr/>
          </a:p>
        </p:txBody>
      </p:sp>
      <p:sp>
        <p:nvSpPr>
          <p:cNvPr id="133" name="Google Shape;133;p6"/>
          <p:cNvSpPr/>
          <p:nvPr/>
        </p:nvSpPr>
        <p:spPr>
          <a:xfrm>
            <a:off x="6408257" y="3429000"/>
            <a:ext cx="2074460" cy="1387453"/>
          </a:xfrm>
          <a:prstGeom prst="roundRect">
            <a:avLst>
              <a:gd name="adj" fmla="val 16667"/>
            </a:avLst>
          </a:prstGeom>
          <a:solidFill>
            <a:srgbClr val="6DA5E3"/>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34" name="Google Shape;134;p6"/>
          <p:cNvSpPr txBox="1"/>
          <p:nvPr/>
        </p:nvSpPr>
        <p:spPr>
          <a:xfrm>
            <a:off x="6489009" y="3857814"/>
            <a:ext cx="193071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Arial"/>
                <a:ea typeface="Arial"/>
                <a:cs typeface="Arial"/>
                <a:sym typeface="Arial"/>
              </a:rPr>
              <a:t>Wildland Urban Interface</a:t>
            </a:r>
            <a:endParaRPr/>
          </a:p>
        </p:txBody>
      </p:sp>
      <p:sp>
        <p:nvSpPr>
          <p:cNvPr id="135" name="Google Shape;135;p6"/>
          <p:cNvSpPr/>
          <p:nvPr/>
        </p:nvSpPr>
        <p:spPr>
          <a:xfrm>
            <a:off x="9298865" y="3424985"/>
            <a:ext cx="2074460" cy="1387453"/>
          </a:xfrm>
          <a:prstGeom prst="roundRect">
            <a:avLst>
              <a:gd name="adj" fmla="val 16667"/>
            </a:avLst>
          </a:prstGeom>
          <a:solidFill>
            <a:srgbClr val="6DA5E3"/>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36" name="Google Shape;136;p6"/>
          <p:cNvSpPr txBox="1"/>
          <p:nvPr/>
        </p:nvSpPr>
        <p:spPr>
          <a:xfrm>
            <a:off x="9370736" y="3774678"/>
            <a:ext cx="1930716"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Arial"/>
                <a:ea typeface="Arial"/>
                <a:cs typeface="Arial"/>
                <a:sym typeface="Arial"/>
              </a:rPr>
              <a:t>Quantifying wildfire exposure</a:t>
            </a:r>
            <a:endParaRPr/>
          </a:p>
        </p:txBody>
      </p:sp>
      <p:sp>
        <p:nvSpPr>
          <p:cNvPr id="137" name="Google Shape;137;p6"/>
          <p:cNvSpPr/>
          <p:nvPr/>
        </p:nvSpPr>
        <p:spPr>
          <a:xfrm>
            <a:off x="686323" y="3429001"/>
            <a:ext cx="2074460" cy="1387453"/>
          </a:xfrm>
          <a:prstGeom prst="roundRect">
            <a:avLst>
              <a:gd name="adj" fmla="val 16667"/>
            </a:avLst>
          </a:prstGeom>
          <a:solidFill>
            <a:srgbClr val="6DA5E3"/>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38" name="Google Shape;138;p6"/>
          <p:cNvSpPr txBox="1"/>
          <p:nvPr/>
        </p:nvSpPr>
        <p:spPr>
          <a:xfrm>
            <a:off x="758195" y="3795545"/>
            <a:ext cx="193071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Arial"/>
                <a:ea typeface="Arial"/>
                <a:cs typeface="Arial"/>
                <a:sym typeface="Arial"/>
              </a:rPr>
              <a:t>Urban Rail Systems</a:t>
            </a:r>
            <a:endParaRPr/>
          </a:p>
        </p:txBody>
      </p:sp>
      <p:sp>
        <p:nvSpPr>
          <p:cNvPr id="139" name="Google Shape;139;p6" descr="Streetcar with solid fill"/>
          <p:cNvSpPr/>
          <p:nvPr/>
        </p:nvSpPr>
        <p:spPr>
          <a:xfrm>
            <a:off x="1173661" y="2692398"/>
            <a:ext cx="1099783" cy="1099783"/>
          </a:xfrm>
          <a:prstGeom prst="rect">
            <a:avLst/>
          </a:prstGeom>
          <a:noFill/>
          <a:ln>
            <a:noFill/>
          </a:ln>
        </p:spPr>
        <p:txBody>
          <a:bodyPr/>
          <a:lstStyle/>
          <a:p>
            <a:endParaRPr lang="en-US"/>
          </a:p>
        </p:txBody>
      </p:sp>
      <p:sp>
        <p:nvSpPr>
          <p:cNvPr id="140" name="Google Shape;140;p6" descr="Neighborhood with solid fill"/>
          <p:cNvSpPr/>
          <p:nvPr/>
        </p:nvSpPr>
        <p:spPr>
          <a:xfrm>
            <a:off x="6898866" y="2692398"/>
            <a:ext cx="1099783" cy="1099783"/>
          </a:xfrm>
          <a:prstGeom prst="rect">
            <a:avLst/>
          </a:prstGeom>
          <a:noFill/>
          <a:ln>
            <a:noFill/>
          </a:ln>
        </p:spPr>
        <p:txBody>
          <a:bodyPr/>
          <a:lstStyle/>
          <a:p>
            <a:endParaRPr lang="en-US"/>
          </a:p>
        </p:txBody>
      </p:sp>
      <p:sp>
        <p:nvSpPr>
          <p:cNvPr id="141" name="Google Shape;141;p6" descr="Fire with solid fill"/>
          <p:cNvSpPr/>
          <p:nvPr/>
        </p:nvSpPr>
        <p:spPr>
          <a:xfrm>
            <a:off x="4004988" y="2688383"/>
            <a:ext cx="1099782" cy="1099782"/>
          </a:xfrm>
          <a:prstGeom prst="rect">
            <a:avLst/>
          </a:prstGeom>
          <a:noFill/>
          <a:ln>
            <a:noFill/>
          </a:ln>
        </p:spPr>
        <p:txBody>
          <a:bodyPr/>
          <a:lstStyle/>
          <a:p>
            <a:endParaRPr lang="en-US"/>
          </a:p>
        </p:txBody>
      </p:sp>
      <p:sp>
        <p:nvSpPr>
          <p:cNvPr id="142" name="Google Shape;142;p6" descr="Firefighter male with solid fill"/>
          <p:cNvSpPr/>
          <p:nvPr/>
        </p:nvSpPr>
        <p:spPr>
          <a:xfrm>
            <a:off x="9786203" y="2692397"/>
            <a:ext cx="1099783" cy="1099783"/>
          </a:xfrm>
          <a:prstGeom prst="rect">
            <a:avLst/>
          </a:prstGeom>
          <a:noFill/>
          <a:ln>
            <a:noFill/>
          </a:ln>
        </p:spPr>
        <p:txBody>
          <a:bodyPr/>
          <a:lstStyle/>
          <a:p>
            <a:endParaRPr lang="en-US"/>
          </a:p>
        </p:txBody>
      </p:sp>
      <p:pic>
        <p:nvPicPr>
          <p:cNvPr id="2" name="Graphic 12" descr="Streetcar with solid fill">
            <a:extLst>
              <a:ext uri="{FF2B5EF4-FFF2-40B4-BE49-F238E27FC236}">
                <a16:creationId xmlns:a16="http://schemas.microsoft.com/office/drawing/2014/main" id="{16BF7DEE-71DB-E58E-ADB7-2746E34DCD5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47045" y="2674895"/>
            <a:ext cx="1099783" cy="1099783"/>
          </a:xfrm>
          <a:prstGeom prst="rect">
            <a:avLst/>
          </a:prstGeom>
          <a:effectLst>
            <a:innerShdw blurRad="63500" dist="50800" dir="16200000">
              <a:prstClr val="black">
                <a:alpha val="50000"/>
              </a:prstClr>
            </a:innerShdw>
          </a:effectLst>
        </p:spPr>
      </p:pic>
      <p:pic>
        <p:nvPicPr>
          <p:cNvPr id="3" name="Graphic 13" descr="Neighborhood with solid fill">
            <a:extLst>
              <a:ext uri="{FF2B5EF4-FFF2-40B4-BE49-F238E27FC236}">
                <a16:creationId xmlns:a16="http://schemas.microsoft.com/office/drawing/2014/main" id="{3794D01D-D713-71B5-A50D-61C9B20DA4E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866540" y="2648470"/>
            <a:ext cx="1099783" cy="1099783"/>
          </a:xfrm>
          <a:prstGeom prst="rect">
            <a:avLst/>
          </a:prstGeom>
          <a:effectLst>
            <a:innerShdw blurRad="63500" dist="50800" dir="16200000">
              <a:prstClr val="black">
                <a:alpha val="50000"/>
              </a:prstClr>
            </a:innerShdw>
          </a:effectLst>
        </p:spPr>
      </p:pic>
      <p:pic>
        <p:nvPicPr>
          <p:cNvPr id="4" name="Graphic 14" descr="Fire with solid fill">
            <a:extLst>
              <a:ext uri="{FF2B5EF4-FFF2-40B4-BE49-F238E27FC236}">
                <a16:creationId xmlns:a16="http://schemas.microsoft.com/office/drawing/2014/main" id="{B125ADD1-E42A-A198-AB7A-CFFD0399133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950971" y="2618734"/>
            <a:ext cx="1099782" cy="1099782"/>
          </a:xfrm>
          <a:prstGeom prst="rect">
            <a:avLst/>
          </a:prstGeom>
          <a:effectLst>
            <a:innerShdw blurRad="63500" dist="50800" dir="18900000">
              <a:prstClr val="black">
                <a:alpha val="50000"/>
              </a:prstClr>
            </a:innerShdw>
          </a:effectLst>
        </p:spPr>
      </p:pic>
      <p:pic>
        <p:nvPicPr>
          <p:cNvPr id="5" name="Graphic 15" descr="Firefighter male with solid fill">
            <a:extLst>
              <a:ext uri="{FF2B5EF4-FFF2-40B4-BE49-F238E27FC236}">
                <a16:creationId xmlns:a16="http://schemas.microsoft.com/office/drawing/2014/main" id="{0EEF4F34-0842-DDB5-A8AA-607FA5DC49B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818529" y="2634983"/>
            <a:ext cx="1099783" cy="1099783"/>
          </a:xfrm>
          <a:prstGeom prst="rect">
            <a:avLst/>
          </a:prstGeom>
          <a:effectLst>
            <a:innerShdw blurRad="63500" dist="50800" dir="13500000">
              <a:prstClr val="black">
                <a:alpha val="50000"/>
              </a:prstClr>
            </a:inn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6"/>
        <p:cNvGrpSpPr/>
        <p:nvPr/>
      </p:nvGrpSpPr>
      <p:grpSpPr>
        <a:xfrm>
          <a:off x="0" y="0"/>
          <a:ext cx="0" cy="0"/>
          <a:chOff x="0" y="0"/>
          <a:chExt cx="0" cy="0"/>
        </a:xfrm>
      </p:grpSpPr>
      <p:sp>
        <p:nvSpPr>
          <p:cNvPr id="147" name="Google Shape;147;p7"/>
          <p:cNvSpPr txBox="1">
            <a:spLocks noGrp="1"/>
          </p:cNvSpPr>
          <p:nvPr>
            <p:ph type="title"/>
          </p:nvPr>
        </p:nvSpPr>
        <p:spPr>
          <a:xfrm>
            <a:off x="685800" y="349359"/>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Play"/>
              <a:buNone/>
            </a:pPr>
            <a:r>
              <a:rPr lang="en-US" sz="3600">
                <a:solidFill>
                  <a:srgbClr val="002060"/>
                </a:solidFill>
              </a:rPr>
              <a:t>Overview: The Urban Rail System</a:t>
            </a:r>
            <a:endParaRPr sz="3600">
              <a:solidFill>
                <a:srgbClr val="002060"/>
              </a:solidFill>
            </a:endParaRPr>
          </a:p>
        </p:txBody>
      </p:sp>
      <p:grpSp>
        <p:nvGrpSpPr>
          <p:cNvPr id="148" name="Google Shape;148;p7"/>
          <p:cNvGrpSpPr/>
          <p:nvPr/>
        </p:nvGrpSpPr>
        <p:grpSpPr>
          <a:xfrm>
            <a:off x="1295079" y="1392614"/>
            <a:ext cx="9097069" cy="4716379"/>
            <a:chOff x="1295078" y="144"/>
            <a:chExt cx="9097069" cy="4716379"/>
          </a:xfrm>
        </p:grpSpPr>
        <p:sp>
          <p:nvSpPr>
            <p:cNvPr id="149" name="Google Shape;149;p7"/>
            <p:cNvSpPr/>
            <p:nvPr/>
          </p:nvSpPr>
          <p:spPr>
            <a:xfrm rot="10800000">
              <a:off x="2284467" y="144"/>
              <a:ext cx="8107680" cy="969228"/>
            </a:xfrm>
            <a:prstGeom prst="homePlate">
              <a:avLst>
                <a:gd name="adj" fmla="val 50000"/>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7"/>
            <p:cNvSpPr txBox="1"/>
            <p:nvPr/>
          </p:nvSpPr>
          <p:spPr>
            <a:xfrm>
              <a:off x="2526774" y="144"/>
              <a:ext cx="7865373" cy="969228"/>
            </a:xfrm>
            <a:prstGeom prst="rect">
              <a:avLst/>
            </a:prstGeom>
            <a:noFill/>
            <a:ln>
              <a:noFill/>
            </a:ln>
          </p:spPr>
          <p:txBody>
            <a:bodyPr spcFirstLastPara="1" wrap="square" lIns="427400" tIns="60950" rIns="113775" bIns="60950" anchor="ctr" anchorCtr="0">
              <a:noAutofit/>
            </a:bodyPr>
            <a:lstStyle/>
            <a:p>
              <a:pPr marL="0" marR="0" lvl="0" indent="0" algn="l" rtl="0">
                <a:lnSpc>
                  <a:spcPct val="90000"/>
                </a:lnSpc>
                <a:spcBef>
                  <a:spcPts val="0"/>
                </a:spcBef>
                <a:spcAft>
                  <a:spcPts val="0"/>
                </a:spcAft>
                <a:buClr>
                  <a:schemeClr val="dk1"/>
                </a:buClr>
                <a:buSzPts val="1600"/>
                <a:buFont typeface="Arial"/>
                <a:buNone/>
              </a:pPr>
              <a:r>
                <a:rPr lang="en-US" sz="1600" b="1" u="sng" dirty="0">
                  <a:solidFill>
                    <a:schemeClr val="tx1"/>
                  </a:solidFill>
                  <a:latin typeface="Arial"/>
                  <a:ea typeface="Arial"/>
                  <a:cs typeface="Arial"/>
                  <a:sym typeface="Arial"/>
                </a:rPr>
                <a:t>What is it?:</a:t>
              </a:r>
              <a:r>
                <a:rPr lang="en-US" sz="1600" b="1" u="none" dirty="0">
                  <a:solidFill>
                    <a:schemeClr val="tx1"/>
                  </a:solidFill>
                  <a:latin typeface="Arial"/>
                  <a:ea typeface="Arial"/>
                  <a:cs typeface="Arial"/>
                  <a:sym typeface="Arial"/>
                </a:rPr>
                <a:t> </a:t>
              </a:r>
              <a:r>
                <a:rPr lang="en-US" sz="1600" dirty="0">
                  <a:solidFill>
                    <a:schemeClr val="tx1"/>
                  </a:solidFill>
                  <a:latin typeface="Arial"/>
                  <a:ea typeface="Arial"/>
                  <a:cs typeface="Arial"/>
                  <a:sym typeface="Arial"/>
                </a:rPr>
                <a:t>a multimodal transportation network that includes light and heavy rail and other rail transit options, regionally known as metro or subway </a:t>
              </a:r>
              <a:endParaRPr dirty="0">
                <a:solidFill>
                  <a:schemeClr val="tx1"/>
                </a:solidFill>
              </a:endParaRPr>
            </a:p>
          </p:txBody>
        </p:sp>
        <p:sp>
          <p:nvSpPr>
            <p:cNvPr id="151" name="Google Shape;151;p7"/>
            <p:cNvSpPr/>
            <p:nvPr/>
          </p:nvSpPr>
          <p:spPr>
            <a:xfrm>
              <a:off x="1302609" y="144"/>
              <a:ext cx="969228" cy="969228"/>
            </a:xfrm>
            <a:prstGeom prst="ellipse">
              <a:avLst/>
            </a:prstGeom>
            <a:noFill/>
            <a:ln w="1905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7"/>
            <p:cNvSpPr/>
            <p:nvPr/>
          </p:nvSpPr>
          <p:spPr>
            <a:xfrm rot="10800000">
              <a:off x="2284467" y="1249194"/>
              <a:ext cx="8107680" cy="969228"/>
            </a:xfrm>
            <a:prstGeom prst="homePlate">
              <a:avLst>
                <a:gd name="adj" fmla="val 50000"/>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7"/>
            <p:cNvSpPr txBox="1"/>
            <p:nvPr/>
          </p:nvSpPr>
          <p:spPr>
            <a:xfrm>
              <a:off x="2526774" y="1249194"/>
              <a:ext cx="7865373" cy="969228"/>
            </a:xfrm>
            <a:prstGeom prst="rect">
              <a:avLst/>
            </a:prstGeom>
            <a:noFill/>
            <a:ln>
              <a:noFill/>
            </a:ln>
          </p:spPr>
          <p:txBody>
            <a:bodyPr spcFirstLastPara="1" wrap="square" lIns="427400" tIns="60950" rIns="113775" bIns="60950" anchor="ctr" anchorCtr="0">
              <a:noAutofit/>
            </a:bodyPr>
            <a:lstStyle/>
            <a:p>
              <a:pPr marL="0" marR="0" lvl="0" indent="0" algn="l" rtl="0">
                <a:lnSpc>
                  <a:spcPct val="90000"/>
                </a:lnSpc>
                <a:spcBef>
                  <a:spcPts val="0"/>
                </a:spcBef>
                <a:spcAft>
                  <a:spcPts val="0"/>
                </a:spcAft>
                <a:buClr>
                  <a:schemeClr val="lt1"/>
                </a:buClr>
                <a:buSzPts val="1600"/>
                <a:buFont typeface="Arial"/>
                <a:buNone/>
              </a:pPr>
              <a:r>
                <a:rPr lang="en-US" sz="1600" b="1" u="sng" dirty="0">
                  <a:solidFill>
                    <a:schemeClr val="tx1"/>
                  </a:solidFill>
                  <a:latin typeface="Arial"/>
                  <a:ea typeface="Arial"/>
                  <a:cs typeface="Arial"/>
                  <a:sym typeface="Arial"/>
                </a:rPr>
                <a:t>Why is it important?:</a:t>
              </a:r>
              <a:r>
                <a:rPr lang="en-US" sz="1600" b="1" u="none" dirty="0">
                  <a:solidFill>
                    <a:schemeClr val="tx1"/>
                  </a:solidFill>
                  <a:latin typeface="Arial"/>
                  <a:ea typeface="Arial"/>
                  <a:cs typeface="Arial"/>
                  <a:sym typeface="Arial"/>
                </a:rPr>
                <a:t> </a:t>
              </a:r>
              <a:r>
                <a:rPr lang="en-US" sz="1600" b="0" u="none" dirty="0">
                  <a:solidFill>
                    <a:schemeClr val="tx1"/>
                  </a:solidFill>
                  <a:latin typeface="Arial"/>
                  <a:ea typeface="Arial"/>
                  <a:cs typeface="Arial"/>
                  <a:sym typeface="Arial"/>
                </a:rPr>
                <a:t>the urban rail system reduces congestion on roadways and provides mobility to people that cannot or do not want to drive</a:t>
              </a:r>
              <a:endParaRPr sz="1600" b="1" u="sng" dirty="0">
                <a:solidFill>
                  <a:schemeClr val="tx1"/>
                </a:solidFill>
                <a:latin typeface="Arial"/>
                <a:ea typeface="Arial"/>
                <a:cs typeface="Arial"/>
                <a:sym typeface="Arial"/>
              </a:endParaRPr>
            </a:p>
          </p:txBody>
        </p:sp>
        <p:sp>
          <p:nvSpPr>
            <p:cNvPr id="154" name="Google Shape;154;p7"/>
            <p:cNvSpPr/>
            <p:nvPr/>
          </p:nvSpPr>
          <p:spPr>
            <a:xfrm>
              <a:off x="1295078" y="1264266"/>
              <a:ext cx="969228" cy="969228"/>
            </a:xfrm>
            <a:prstGeom prst="ellipse">
              <a:avLst/>
            </a:prstGeom>
            <a:noFill/>
            <a:ln w="1905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7"/>
            <p:cNvSpPr/>
            <p:nvPr/>
          </p:nvSpPr>
          <p:spPr>
            <a:xfrm rot="10800000">
              <a:off x="2284467" y="2498244"/>
              <a:ext cx="8107680" cy="969228"/>
            </a:xfrm>
            <a:prstGeom prst="homePlate">
              <a:avLst>
                <a:gd name="adj" fmla="val 50000"/>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7"/>
            <p:cNvSpPr txBox="1"/>
            <p:nvPr/>
          </p:nvSpPr>
          <p:spPr>
            <a:xfrm>
              <a:off x="2526774" y="2498244"/>
              <a:ext cx="7865373" cy="969228"/>
            </a:xfrm>
            <a:prstGeom prst="rect">
              <a:avLst/>
            </a:prstGeom>
            <a:noFill/>
            <a:ln>
              <a:noFill/>
            </a:ln>
          </p:spPr>
          <p:txBody>
            <a:bodyPr spcFirstLastPara="1" wrap="square" lIns="427400" tIns="60950" rIns="113775" bIns="60950" anchor="ctr" anchorCtr="0">
              <a:noAutofit/>
            </a:bodyPr>
            <a:lstStyle/>
            <a:p>
              <a:pPr marL="0" marR="0" lvl="0" indent="0" algn="l" rtl="0">
                <a:lnSpc>
                  <a:spcPct val="90000"/>
                </a:lnSpc>
                <a:spcBef>
                  <a:spcPts val="0"/>
                </a:spcBef>
                <a:spcAft>
                  <a:spcPts val="0"/>
                </a:spcAft>
                <a:buClr>
                  <a:schemeClr val="lt1"/>
                </a:buClr>
                <a:buSzPts val="1600"/>
                <a:buFont typeface="Arial"/>
                <a:buNone/>
              </a:pPr>
              <a:r>
                <a:rPr lang="en-US" sz="1600" b="1" u="sng" dirty="0">
                  <a:solidFill>
                    <a:schemeClr val="tx1"/>
                  </a:solidFill>
                  <a:latin typeface="Arial"/>
                  <a:ea typeface="Arial"/>
                  <a:cs typeface="Arial"/>
                  <a:sym typeface="Arial"/>
                </a:rPr>
                <a:t>How are they used?:</a:t>
              </a:r>
              <a:r>
                <a:rPr lang="en-US" sz="1600" b="1" u="none" dirty="0">
                  <a:solidFill>
                    <a:schemeClr val="tx1"/>
                  </a:solidFill>
                  <a:latin typeface="Arial"/>
                  <a:ea typeface="Arial"/>
                  <a:cs typeface="Arial"/>
                  <a:sym typeface="Arial"/>
                </a:rPr>
                <a:t> </a:t>
              </a:r>
              <a:r>
                <a:rPr lang="en-US" sz="1600" b="0" u="none" dirty="0">
                  <a:solidFill>
                    <a:schemeClr val="tx1"/>
                  </a:solidFill>
                  <a:latin typeface="Arial"/>
                  <a:ea typeface="Arial"/>
                  <a:cs typeface="Arial"/>
                  <a:sym typeface="Arial"/>
                </a:rPr>
                <a:t>people opt to skip parking lots and congestion, utilize park-and-rides near stations, and use direct service lines to events at low cost</a:t>
              </a:r>
              <a:endParaRPr dirty="0">
                <a:solidFill>
                  <a:schemeClr val="tx1"/>
                </a:solidFill>
              </a:endParaRPr>
            </a:p>
          </p:txBody>
        </p:sp>
        <p:sp>
          <p:nvSpPr>
            <p:cNvPr id="157" name="Google Shape;157;p7"/>
            <p:cNvSpPr/>
            <p:nvPr/>
          </p:nvSpPr>
          <p:spPr>
            <a:xfrm>
              <a:off x="1317681" y="2498244"/>
              <a:ext cx="969228" cy="969228"/>
            </a:xfrm>
            <a:prstGeom prst="ellipse">
              <a:avLst/>
            </a:prstGeom>
            <a:noFill/>
            <a:ln w="1905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7"/>
            <p:cNvSpPr/>
            <p:nvPr/>
          </p:nvSpPr>
          <p:spPr>
            <a:xfrm rot="10800000">
              <a:off x="2284467" y="3747295"/>
              <a:ext cx="8107680" cy="969228"/>
            </a:xfrm>
            <a:prstGeom prst="homePlate">
              <a:avLst>
                <a:gd name="adj" fmla="val 50000"/>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7"/>
            <p:cNvSpPr txBox="1"/>
            <p:nvPr/>
          </p:nvSpPr>
          <p:spPr>
            <a:xfrm>
              <a:off x="2526774" y="3747295"/>
              <a:ext cx="7865373" cy="969228"/>
            </a:xfrm>
            <a:prstGeom prst="rect">
              <a:avLst/>
            </a:prstGeom>
            <a:noFill/>
            <a:ln>
              <a:noFill/>
            </a:ln>
          </p:spPr>
          <p:txBody>
            <a:bodyPr spcFirstLastPara="1" wrap="square" lIns="427400" tIns="60950" rIns="113775" bIns="60950" anchor="ctr" anchorCtr="0">
              <a:noAutofit/>
            </a:bodyPr>
            <a:lstStyle/>
            <a:p>
              <a:pPr marL="0" marR="0" lvl="0" indent="0" algn="l" rtl="0">
                <a:lnSpc>
                  <a:spcPct val="90000"/>
                </a:lnSpc>
                <a:spcBef>
                  <a:spcPts val="0"/>
                </a:spcBef>
                <a:spcAft>
                  <a:spcPts val="0"/>
                </a:spcAft>
                <a:buClr>
                  <a:schemeClr val="lt1"/>
                </a:buClr>
                <a:buSzPts val="1600"/>
                <a:buFont typeface="Arial"/>
                <a:buNone/>
              </a:pPr>
              <a:r>
                <a:rPr lang="en-US" sz="1600" b="1" u="sng" dirty="0">
                  <a:solidFill>
                    <a:schemeClr val="tx1"/>
                  </a:solidFill>
                  <a:latin typeface="Arial"/>
                  <a:ea typeface="Arial"/>
                  <a:cs typeface="Arial"/>
                  <a:sym typeface="Arial"/>
                </a:rPr>
                <a:t>What are the sensitive components?:</a:t>
              </a:r>
              <a:r>
                <a:rPr lang="en-US" sz="1600" b="1" u="none" dirty="0">
                  <a:solidFill>
                    <a:schemeClr val="tx1"/>
                  </a:solidFill>
                  <a:latin typeface="Arial"/>
                  <a:ea typeface="Arial"/>
                  <a:cs typeface="Arial"/>
                  <a:sym typeface="Arial"/>
                </a:rPr>
                <a:t> </a:t>
              </a:r>
              <a:r>
                <a:rPr lang="en-US" sz="1600" b="0" u="none" dirty="0">
                  <a:solidFill>
                    <a:schemeClr val="tx1"/>
                  </a:solidFill>
                  <a:latin typeface="Arial"/>
                  <a:ea typeface="Arial"/>
                  <a:cs typeface="Arial"/>
                  <a:sym typeface="Arial"/>
                </a:rPr>
                <a:t>catenary systems, third rail, track components, power systems, signaling equipment, stations and platforms, maintenance and storage yards</a:t>
              </a:r>
              <a:endParaRPr sz="1600" b="1" u="sng" dirty="0">
                <a:solidFill>
                  <a:schemeClr val="tx1"/>
                </a:solidFill>
                <a:latin typeface="Arial"/>
                <a:ea typeface="Arial"/>
                <a:cs typeface="Arial"/>
                <a:sym typeface="Arial"/>
              </a:endParaRPr>
            </a:p>
          </p:txBody>
        </p:sp>
        <p:sp>
          <p:nvSpPr>
            <p:cNvPr id="160" name="Google Shape;160;p7"/>
            <p:cNvSpPr/>
            <p:nvPr/>
          </p:nvSpPr>
          <p:spPr>
            <a:xfrm>
              <a:off x="1302609" y="3747295"/>
              <a:ext cx="969228" cy="969228"/>
            </a:xfrm>
            <a:prstGeom prst="ellipse">
              <a:avLst/>
            </a:prstGeom>
            <a:noFill/>
            <a:ln w="1905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Oval 1" descr="Streetcar with solid fill">
            <a:extLst>
              <a:ext uri="{FF2B5EF4-FFF2-40B4-BE49-F238E27FC236}">
                <a16:creationId xmlns:a16="http://schemas.microsoft.com/office/drawing/2014/main" id="{29AC1548-78B4-7B2F-B4A1-FAEA56591F75}"/>
              </a:ext>
            </a:extLst>
          </p:cNvPr>
          <p:cNvSpPr/>
          <p:nvPr/>
        </p:nvSpPr>
        <p:spPr>
          <a:xfrm>
            <a:off x="1289980" y="1392613"/>
            <a:ext cx="969228" cy="969228"/>
          </a:xfrm>
          <a:prstGeom prst="ellipse">
            <a:avLst/>
          </a:prstGeom>
          <a:blipFill>
            <a:blip>
              <a:extLst>
                <a:ext uri="{96DAC541-7B7A-43D3-8B79-37D633B846F1}">
                  <asvg:svgBlip xmlns:asvg="http://schemas.microsoft.com/office/drawing/2016/SVG/main" r:embed="rId4"/>
                </a:ext>
              </a:extLst>
            </a:blip>
            <a:srcRect/>
            <a:stretch>
              <a:fillRect/>
            </a:stretch>
          </a:blipFill>
        </p:spPr>
        <p:style>
          <a:lnRef idx="2">
            <a:schemeClr val="dk1">
              <a:shade val="80000"/>
              <a:hueOff val="0"/>
              <a:satOff val="0"/>
              <a:lumOff val="0"/>
              <a:alphaOff val="0"/>
            </a:schemeClr>
          </a:lnRef>
          <a:fillRef idx="1">
            <a:scrgbClr r="0" g="0" b="0"/>
          </a:fillRef>
          <a:effectRef idx="0">
            <a:schemeClr val="dk1">
              <a:tint val="4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3" name="Oval 2" descr="Checklist with solid fill">
            <a:extLst>
              <a:ext uri="{FF2B5EF4-FFF2-40B4-BE49-F238E27FC236}">
                <a16:creationId xmlns:a16="http://schemas.microsoft.com/office/drawing/2014/main" id="{87D8688A-26B5-001F-9747-7F5D7D0870D0}"/>
              </a:ext>
            </a:extLst>
          </p:cNvPr>
          <p:cNvSpPr/>
          <p:nvPr/>
        </p:nvSpPr>
        <p:spPr>
          <a:xfrm>
            <a:off x="1289980" y="2656736"/>
            <a:ext cx="969228" cy="969228"/>
          </a:xfrm>
          <a:prstGeom prst="ellipse">
            <a:avLst/>
          </a:prstGeom>
          <a:blipFill>
            <a:blip>
              <a:extLst>
                <a:ext uri="{96DAC541-7B7A-43D3-8B79-37D633B846F1}">
                  <asvg:svgBlip xmlns:asvg="http://schemas.microsoft.com/office/drawing/2016/SVG/main" r:embed="rId5"/>
                </a:ext>
              </a:extLst>
            </a:blip>
            <a:srcRect/>
            <a:stretch>
              <a:fillRect/>
            </a:stretch>
          </a:blipFill>
        </p:spPr>
        <p:style>
          <a:lnRef idx="2">
            <a:schemeClr val="dk1">
              <a:shade val="80000"/>
              <a:hueOff val="0"/>
              <a:satOff val="0"/>
              <a:lumOff val="0"/>
              <a:alphaOff val="0"/>
            </a:schemeClr>
          </a:lnRef>
          <a:fillRef idx="1">
            <a:scrgbClr r="0" g="0" b="0"/>
          </a:fillRef>
          <a:effectRef idx="0">
            <a:schemeClr val="dk1">
              <a:tint val="4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4" name="Oval 3" descr="Blockchain with solid fill">
            <a:extLst>
              <a:ext uri="{FF2B5EF4-FFF2-40B4-BE49-F238E27FC236}">
                <a16:creationId xmlns:a16="http://schemas.microsoft.com/office/drawing/2014/main" id="{213ABFD1-D9D2-F212-B37A-6ED85BE87F19}"/>
              </a:ext>
            </a:extLst>
          </p:cNvPr>
          <p:cNvSpPr/>
          <p:nvPr/>
        </p:nvSpPr>
        <p:spPr>
          <a:xfrm>
            <a:off x="1316460" y="3890712"/>
            <a:ext cx="969230" cy="969230"/>
          </a:xfrm>
          <a:prstGeom prst="ellipse">
            <a:avLst/>
          </a:prstGeom>
          <a:blipFill>
            <a:blip>
              <a:extLst>
                <a:ext uri="{96DAC541-7B7A-43D3-8B79-37D633B846F1}">
                  <asvg:svgBlip xmlns:asvg="http://schemas.microsoft.com/office/drawing/2016/SVG/main" r:embed="rId6"/>
                </a:ext>
              </a:extLst>
            </a:blip>
            <a:srcRect/>
            <a:stretch>
              <a:fillRect/>
            </a:stretch>
          </a:blipFill>
        </p:spPr>
        <p:style>
          <a:lnRef idx="2">
            <a:schemeClr val="dk1">
              <a:shade val="80000"/>
              <a:hueOff val="0"/>
              <a:satOff val="0"/>
              <a:lumOff val="0"/>
              <a:alphaOff val="0"/>
            </a:schemeClr>
          </a:lnRef>
          <a:fillRef idx="1">
            <a:scrgbClr r="0" g="0" b="0"/>
          </a:fillRef>
          <a:effectRef idx="0">
            <a:schemeClr val="dk1">
              <a:tint val="4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5" name="Oval 4" descr="Construction Barricade with solid fill">
            <a:extLst>
              <a:ext uri="{FF2B5EF4-FFF2-40B4-BE49-F238E27FC236}">
                <a16:creationId xmlns:a16="http://schemas.microsoft.com/office/drawing/2014/main" id="{4BAE114D-8580-D681-1158-69B9E648C95C}"/>
              </a:ext>
            </a:extLst>
          </p:cNvPr>
          <p:cNvSpPr/>
          <p:nvPr/>
        </p:nvSpPr>
        <p:spPr>
          <a:xfrm>
            <a:off x="1302609" y="5139761"/>
            <a:ext cx="969229" cy="969229"/>
          </a:xfrm>
          <a:prstGeom prst="ellipse">
            <a:avLst/>
          </a:prstGeom>
          <a:blipFill>
            <a:blip>
              <a:extLst>
                <a:ext uri="{96DAC541-7B7A-43D3-8B79-37D633B846F1}">
                  <asvg:svgBlip xmlns:asvg="http://schemas.microsoft.com/office/drawing/2016/SVG/main" r:embed="rId7"/>
                </a:ext>
              </a:extLst>
            </a:blip>
            <a:srcRect/>
            <a:stretch>
              <a:fillRect/>
            </a:stretch>
          </a:blipFill>
        </p:spPr>
        <p:style>
          <a:lnRef idx="2">
            <a:schemeClr val="dk1">
              <a:shade val="80000"/>
              <a:hueOff val="0"/>
              <a:satOff val="0"/>
              <a:lumOff val="0"/>
              <a:alphaOff val="0"/>
            </a:schemeClr>
          </a:lnRef>
          <a:fillRef idx="1">
            <a:scrgbClr r="0" g="0" b="0"/>
          </a:fillRef>
          <a:effectRef idx="0">
            <a:schemeClr val="dk1">
              <a:tint val="40000"/>
              <a:hueOff val="0"/>
              <a:satOff val="0"/>
              <a:lumOff val="0"/>
              <a:alphaOff val="0"/>
            </a:schemeClr>
          </a:effectRef>
          <a:fontRef idx="minor">
            <a:schemeClr val="lt1">
              <a:hueOff val="0"/>
              <a:satOff val="0"/>
              <a:lumOff val="0"/>
              <a:alphaOff val="0"/>
            </a:schemeClr>
          </a:fontRef>
        </p:style>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4"/>
        <p:cNvGrpSpPr/>
        <p:nvPr/>
      </p:nvGrpSpPr>
      <p:grpSpPr>
        <a:xfrm>
          <a:off x="0" y="0"/>
          <a:ext cx="0" cy="0"/>
          <a:chOff x="0" y="0"/>
          <a:chExt cx="0" cy="0"/>
        </a:xfrm>
      </p:grpSpPr>
      <p:sp>
        <p:nvSpPr>
          <p:cNvPr id="165" name="Google Shape;165;p8"/>
          <p:cNvSpPr/>
          <p:nvPr/>
        </p:nvSpPr>
        <p:spPr>
          <a:xfrm>
            <a:off x="4846570" y="1399461"/>
            <a:ext cx="3003167" cy="2000059"/>
          </a:xfrm>
          <a:prstGeom prst="roundRect">
            <a:avLst>
              <a:gd name="adj" fmla="val 16667"/>
            </a:avLst>
          </a:prstGeom>
          <a:solidFill>
            <a:schemeClr val="l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6" name="Google Shape;166;p8"/>
          <p:cNvSpPr txBox="1">
            <a:spLocks noGrp="1"/>
          </p:cNvSpPr>
          <p:nvPr>
            <p:ph type="title"/>
          </p:nvPr>
        </p:nvSpPr>
        <p:spPr>
          <a:xfrm>
            <a:off x="685800" y="355379"/>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Play"/>
              <a:buNone/>
            </a:pPr>
            <a:r>
              <a:rPr lang="en-US" sz="3200" dirty="0">
                <a:solidFill>
                  <a:srgbClr val="002060"/>
                </a:solidFill>
              </a:rPr>
              <a:t>Why Wildfire Risk Matters During Major Event Operations</a:t>
            </a:r>
            <a:endParaRPr sz="3200" dirty="0">
              <a:solidFill>
                <a:srgbClr val="002060"/>
              </a:solidFill>
            </a:endParaRPr>
          </a:p>
        </p:txBody>
      </p:sp>
      <p:sp>
        <p:nvSpPr>
          <p:cNvPr id="167" name="Google Shape;167;p8"/>
          <p:cNvSpPr/>
          <p:nvPr/>
        </p:nvSpPr>
        <p:spPr>
          <a:xfrm>
            <a:off x="1025765" y="1399461"/>
            <a:ext cx="3003167" cy="2000060"/>
          </a:xfrm>
          <a:prstGeom prst="roundRect">
            <a:avLst>
              <a:gd name="adj" fmla="val 16667"/>
            </a:avLst>
          </a:prstGeom>
          <a:solidFill>
            <a:schemeClr val="l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8" name="Google Shape;168;p8"/>
          <p:cNvSpPr/>
          <p:nvPr/>
        </p:nvSpPr>
        <p:spPr>
          <a:xfrm>
            <a:off x="8681592" y="1399462"/>
            <a:ext cx="2710309" cy="2000058"/>
          </a:xfrm>
          <a:prstGeom prst="roundRect">
            <a:avLst>
              <a:gd name="adj" fmla="val 16667"/>
            </a:avLst>
          </a:prstGeom>
          <a:solidFill>
            <a:schemeClr val="l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9" name="Google Shape;169;p8"/>
          <p:cNvSpPr txBox="1"/>
          <p:nvPr/>
        </p:nvSpPr>
        <p:spPr>
          <a:xfrm>
            <a:off x="1188924" y="1498682"/>
            <a:ext cx="2646097" cy="646331"/>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dk1"/>
                </a:solidFill>
                <a:latin typeface="Arial"/>
                <a:ea typeface="Arial"/>
                <a:cs typeface="Arial"/>
                <a:sym typeface="Arial"/>
              </a:rPr>
              <a:t>Smoke and poor air quality</a:t>
            </a:r>
            <a:endParaRPr sz="1800" dirty="0">
              <a:solidFill>
                <a:schemeClr val="dk1"/>
              </a:solidFill>
              <a:latin typeface="Arial"/>
              <a:ea typeface="Arial"/>
              <a:cs typeface="Arial"/>
              <a:sym typeface="Arial"/>
            </a:endParaRPr>
          </a:p>
        </p:txBody>
      </p:sp>
      <p:sp>
        <p:nvSpPr>
          <p:cNvPr id="170" name="Google Shape;170;p8"/>
          <p:cNvSpPr/>
          <p:nvPr/>
        </p:nvSpPr>
        <p:spPr>
          <a:xfrm>
            <a:off x="2876175" y="3839325"/>
            <a:ext cx="3003167" cy="2000060"/>
          </a:xfrm>
          <a:prstGeom prst="roundRect">
            <a:avLst>
              <a:gd name="adj" fmla="val 16667"/>
            </a:avLst>
          </a:prstGeom>
          <a:solidFill>
            <a:schemeClr val="l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1" name="Google Shape;171;p8"/>
          <p:cNvSpPr/>
          <p:nvPr/>
        </p:nvSpPr>
        <p:spPr>
          <a:xfrm>
            <a:off x="6816967" y="3890479"/>
            <a:ext cx="3003167" cy="1952961"/>
          </a:xfrm>
          <a:prstGeom prst="roundRect">
            <a:avLst>
              <a:gd name="adj" fmla="val 16667"/>
            </a:avLst>
          </a:prstGeom>
          <a:solidFill>
            <a:schemeClr val="l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72" name="Google Shape;172;p8" descr="Green smoke"/>
          <p:cNvPicPr preferRelativeResize="0"/>
          <p:nvPr/>
        </p:nvPicPr>
        <p:blipFill rotWithShape="1">
          <a:blip r:embed="rId4">
            <a:alphaModFix/>
          </a:blip>
          <a:srcRect/>
          <a:stretch/>
        </p:blipFill>
        <p:spPr>
          <a:xfrm>
            <a:off x="798147" y="2248600"/>
            <a:ext cx="2078028" cy="1385352"/>
          </a:xfrm>
          <a:prstGeom prst="rect">
            <a:avLst/>
          </a:prstGeom>
          <a:solidFill>
            <a:schemeClr val="lt1"/>
          </a:solidFill>
          <a:ln>
            <a:noFill/>
          </a:ln>
        </p:spPr>
      </p:pic>
      <p:pic>
        <p:nvPicPr>
          <p:cNvPr id="173" name="Google Shape;173;p8" descr="Woman with backpack on subway platform"/>
          <p:cNvPicPr preferRelativeResize="0"/>
          <p:nvPr/>
        </p:nvPicPr>
        <p:blipFill rotWithShape="1">
          <a:blip r:embed="rId5">
            <a:alphaModFix/>
          </a:blip>
          <a:srcRect/>
          <a:stretch/>
        </p:blipFill>
        <p:spPr>
          <a:xfrm>
            <a:off x="8381841" y="2261154"/>
            <a:ext cx="2078029" cy="1386435"/>
          </a:xfrm>
          <a:prstGeom prst="rect">
            <a:avLst/>
          </a:prstGeom>
          <a:solidFill>
            <a:schemeClr val="lt1"/>
          </a:solidFill>
          <a:ln>
            <a:noFill/>
          </a:ln>
        </p:spPr>
      </p:pic>
      <p:pic>
        <p:nvPicPr>
          <p:cNvPr id="174" name="Google Shape;174;p8" descr="Wavy technology 3D design"/>
          <p:cNvPicPr preferRelativeResize="0"/>
          <p:nvPr/>
        </p:nvPicPr>
        <p:blipFill rotWithShape="1">
          <a:blip r:embed="rId6">
            <a:alphaModFix/>
          </a:blip>
          <a:srcRect/>
          <a:stretch/>
        </p:blipFill>
        <p:spPr>
          <a:xfrm>
            <a:off x="4665749" y="2264266"/>
            <a:ext cx="2078028" cy="1344179"/>
          </a:xfrm>
          <a:prstGeom prst="rect">
            <a:avLst/>
          </a:prstGeom>
          <a:solidFill>
            <a:schemeClr val="lt1"/>
          </a:solidFill>
          <a:ln>
            <a:noFill/>
          </a:ln>
        </p:spPr>
      </p:pic>
      <p:pic>
        <p:nvPicPr>
          <p:cNvPr id="175" name="Google Shape;175;p8" descr="Football in gate under nocturne lights"/>
          <p:cNvPicPr preferRelativeResize="0"/>
          <p:nvPr/>
        </p:nvPicPr>
        <p:blipFill rotWithShape="1">
          <a:blip r:embed="rId7">
            <a:alphaModFix/>
          </a:blip>
          <a:srcRect/>
          <a:stretch/>
        </p:blipFill>
        <p:spPr>
          <a:xfrm>
            <a:off x="2482575" y="4951059"/>
            <a:ext cx="1899493" cy="1388519"/>
          </a:xfrm>
          <a:prstGeom prst="rect">
            <a:avLst/>
          </a:prstGeom>
          <a:solidFill>
            <a:schemeClr val="lt1"/>
          </a:solidFill>
          <a:ln>
            <a:noFill/>
          </a:ln>
        </p:spPr>
      </p:pic>
      <p:pic>
        <p:nvPicPr>
          <p:cNvPr id="176" name="Google Shape;176;p8" descr="Busy train station"/>
          <p:cNvPicPr preferRelativeResize="0"/>
          <p:nvPr/>
        </p:nvPicPr>
        <p:blipFill rotWithShape="1">
          <a:blip r:embed="rId8">
            <a:alphaModFix/>
          </a:blip>
          <a:srcRect/>
          <a:stretch/>
        </p:blipFill>
        <p:spPr>
          <a:xfrm>
            <a:off x="6534075" y="4951059"/>
            <a:ext cx="2082780" cy="1388520"/>
          </a:xfrm>
          <a:prstGeom prst="rect">
            <a:avLst/>
          </a:prstGeom>
          <a:solidFill>
            <a:schemeClr val="lt1"/>
          </a:solidFill>
          <a:ln>
            <a:noFill/>
          </a:ln>
        </p:spPr>
      </p:pic>
      <p:sp>
        <p:nvSpPr>
          <p:cNvPr id="177" name="Google Shape;177;p8"/>
          <p:cNvSpPr txBox="1"/>
          <p:nvPr/>
        </p:nvSpPr>
        <p:spPr>
          <a:xfrm>
            <a:off x="4860785" y="1622585"/>
            <a:ext cx="3003169"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dk1"/>
                </a:solidFill>
                <a:latin typeface="Arial"/>
                <a:ea typeface="Arial"/>
                <a:cs typeface="Arial"/>
                <a:sym typeface="Arial"/>
              </a:rPr>
              <a:t>Heightened Operational Complexity</a:t>
            </a:r>
            <a:endParaRPr sz="1800" dirty="0"/>
          </a:p>
        </p:txBody>
      </p:sp>
      <p:sp>
        <p:nvSpPr>
          <p:cNvPr id="178" name="Google Shape;178;p8"/>
          <p:cNvSpPr txBox="1"/>
          <p:nvPr/>
        </p:nvSpPr>
        <p:spPr>
          <a:xfrm>
            <a:off x="8681591" y="1622585"/>
            <a:ext cx="271031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dk1"/>
                </a:solidFill>
                <a:latin typeface="Arial"/>
                <a:ea typeface="Arial"/>
                <a:cs typeface="Arial"/>
                <a:sym typeface="Arial"/>
              </a:rPr>
              <a:t>Increased Passenger Volumes</a:t>
            </a:r>
            <a:endParaRPr dirty="0"/>
          </a:p>
        </p:txBody>
      </p:sp>
      <p:sp>
        <p:nvSpPr>
          <p:cNvPr id="179" name="Google Shape;179;p8"/>
          <p:cNvSpPr txBox="1"/>
          <p:nvPr/>
        </p:nvSpPr>
        <p:spPr>
          <a:xfrm>
            <a:off x="2965170" y="3941907"/>
            <a:ext cx="3003166"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dk1"/>
                </a:solidFill>
                <a:latin typeface="Arial"/>
                <a:ea typeface="Arial"/>
                <a:cs typeface="Arial"/>
                <a:sym typeface="Arial"/>
              </a:rPr>
              <a:t>Low Tolerance for Disruption (e.g. fixed kick-off)</a:t>
            </a:r>
            <a:endParaRPr dirty="0"/>
          </a:p>
        </p:txBody>
      </p:sp>
      <p:sp>
        <p:nvSpPr>
          <p:cNvPr id="180" name="Google Shape;180;p8"/>
          <p:cNvSpPr txBox="1"/>
          <p:nvPr/>
        </p:nvSpPr>
        <p:spPr>
          <a:xfrm>
            <a:off x="6830611" y="4066826"/>
            <a:ext cx="3003169"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dk1"/>
                </a:solidFill>
                <a:latin typeface="Arial"/>
                <a:ea typeface="Arial"/>
                <a:cs typeface="Arial"/>
                <a:sym typeface="Arial"/>
              </a:rPr>
              <a:t>Single point failures – reliance on 1-2 stations</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4"/>
        <p:cNvGrpSpPr/>
        <p:nvPr/>
      </p:nvGrpSpPr>
      <p:grpSpPr>
        <a:xfrm>
          <a:off x="0" y="0"/>
          <a:ext cx="0" cy="0"/>
          <a:chOff x="0" y="0"/>
          <a:chExt cx="0" cy="0"/>
        </a:xfrm>
      </p:grpSpPr>
      <p:sp>
        <p:nvSpPr>
          <p:cNvPr id="185" name="Google Shape;185;p9"/>
          <p:cNvSpPr txBox="1">
            <a:spLocks noGrp="1"/>
          </p:cNvSpPr>
          <p:nvPr>
            <p:ph type="title"/>
          </p:nvPr>
        </p:nvSpPr>
        <p:spPr>
          <a:xfrm>
            <a:off x="685800" y="34216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Play"/>
              <a:buNone/>
            </a:pPr>
            <a:r>
              <a:rPr lang="en-US" sz="3600">
                <a:solidFill>
                  <a:srgbClr val="002060"/>
                </a:solidFill>
              </a:rPr>
              <a:t>What is Wildfire?</a:t>
            </a:r>
            <a:endParaRPr sz="3600">
              <a:solidFill>
                <a:srgbClr val="002060"/>
              </a:solidFill>
            </a:endParaRPr>
          </a:p>
        </p:txBody>
      </p:sp>
      <p:sp>
        <p:nvSpPr>
          <p:cNvPr id="186" name="Google Shape;186;p9"/>
          <p:cNvSpPr txBox="1"/>
          <p:nvPr/>
        </p:nvSpPr>
        <p:spPr>
          <a:xfrm>
            <a:off x="685800" y="1544376"/>
            <a:ext cx="5410200" cy="165497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chemeClr val="dk1"/>
              </a:buClr>
              <a:buSzPts val="2000"/>
              <a:buFont typeface="Arial"/>
              <a:buNone/>
            </a:pPr>
            <a:r>
              <a:rPr lang="en-US" sz="2000">
                <a:solidFill>
                  <a:schemeClr val="dk1"/>
                </a:solidFill>
                <a:latin typeface="Arial"/>
                <a:ea typeface="Arial"/>
                <a:cs typeface="Arial"/>
                <a:sym typeface="Arial"/>
              </a:rPr>
              <a:t>An unplanned fire burning in natural or wildland areas such as forests, shrub lands, grasslands, or prairies.</a:t>
            </a:r>
            <a:endParaRPr/>
          </a:p>
        </p:txBody>
      </p:sp>
      <p:sp>
        <p:nvSpPr>
          <p:cNvPr id="187" name="Google Shape;187;p9"/>
          <p:cNvSpPr txBox="1"/>
          <p:nvPr/>
        </p:nvSpPr>
        <p:spPr>
          <a:xfrm>
            <a:off x="685799" y="2636220"/>
            <a:ext cx="5410199" cy="1938992"/>
          </a:xfrm>
          <a:prstGeom prst="rect">
            <a:avLst/>
          </a:prstGeom>
          <a:noFill/>
          <a:ln>
            <a:noFill/>
          </a:ln>
        </p:spPr>
        <p:txBody>
          <a:bodyPr spcFirstLastPara="1" wrap="square" lIns="91425" tIns="45700" rIns="91425" bIns="45700" anchor="t" anchorCtr="0">
            <a:spAutoFit/>
          </a:bodyPr>
          <a:lstStyle/>
          <a:p>
            <a:pPr marL="109855" marR="0" lvl="0" indent="-109855" algn="l" rtl="0">
              <a:spcBef>
                <a:spcPts val="0"/>
              </a:spcBef>
              <a:spcAft>
                <a:spcPts val="0"/>
              </a:spcAft>
              <a:buClr>
                <a:srgbClr val="0171C8"/>
              </a:buClr>
              <a:buSzPts val="2000"/>
              <a:buFont typeface="Arial"/>
              <a:buChar char="•"/>
            </a:pPr>
            <a:r>
              <a:rPr lang="en-US" sz="2000">
                <a:solidFill>
                  <a:schemeClr val="dk1"/>
                </a:solidFill>
                <a:latin typeface="Arial"/>
                <a:ea typeface="Arial"/>
                <a:cs typeface="Arial"/>
                <a:sym typeface="Arial"/>
              </a:rPr>
              <a:t>High temperatures</a:t>
            </a:r>
            <a:endParaRPr/>
          </a:p>
          <a:p>
            <a:pPr marL="109855" marR="0" lvl="0" indent="-109855" algn="l" rtl="0">
              <a:spcBef>
                <a:spcPts val="0"/>
              </a:spcBef>
              <a:spcAft>
                <a:spcPts val="0"/>
              </a:spcAft>
              <a:buClr>
                <a:srgbClr val="0171C8"/>
              </a:buClr>
              <a:buSzPts val="2000"/>
              <a:buFont typeface="Arial"/>
              <a:buChar char="•"/>
            </a:pPr>
            <a:r>
              <a:rPr lang="en-US" sz="2000">
                <a:solidFill>
                  <a:schemeClr val="dk1"/>
                </a:solidFill>
                <a:latin typeface="Arial"/>
                <a:ea typeface="Arial"/>
                <a:cs typeface="Arial"/>
                <a:sym typeface="Arial"/>
              </a:rPr>
              <a:t>Dry conditions</a:t>
            </a:r>
            <a:endParaRPr/>
          </a:p>
          <a:p>
            <a:pPr marL="109855" marR="0" lvl="0" indent="-109855" algn="l" rtl="0">
              <a:spcBef>
                <a:spcPts val="0"/>
              </a:spcBef>
              <a:spcAft>
                <a:spcPts val="0"/>
              </a:spcAft>
              <a:buClr>
                <a:srgbClr val="0171C8"/>
              </a:buClr>
              <a:buSzPts val="2000"/>
              <a:buFont typeface="Arial"/>
              <a:buChar char="•"/>
            </a:pPr>
            <a:r>
              <a:rPr lang="en-US" sz="2000">
                <a:solidFill>
                  <a:schemeClr val="dk1"/>
                </a:solidFill>
                <a:latin typeface="Arial"/>
                <a:ea typeface="Arial"/>
                <a:cs typeface="Arial"/>
                <a:sym typeface="Arial"/>
              </a:rPr>
              <a:t>High winds</a:t>
            </a:r>
            <a:endParaRPr/>
          </a:p>
          <a:p>
            <a:pPr marL="109855" marR="0" lvl="0" indent="-109855" algn="l" rtl="0">
              <a:spcBef>
                <a:spcPts val="0"/>
              </a:spcBef>
              <a:spcAft>
                <a:spcPts val="0"/>
              </a:spcAft>
              <a:buClr>
                <a:srgbClr val="0171C8"/>
              </a:buClr>
              <a:buSzPts val="2000"/>
              <a:buFont typeface="Arial"/>
              <a:buChar char="•"/>
            </a:pPr>
            <a:r>
              <a:rPr lang="en-US" sz="2000">
                <a:solidFill>
                  <a:schemeClr val="dk1"/>
                </a:solidFill>
                <a:latin typeface="Arial"/>
                <a:ea typeface="Arial"/>
                <a:cs typeface="Arial"/>
                <a:sym typeface="Arial"/>
              </a:rPr>
              <a:t>Ignition sources</a:t>
            </a:r>
            <a:endParaRPr/>
          </a:p>
          <a:p>
            <a:pPr marL="1024255" marR="0" lvl="2" indent="-457200" algn="l" rtl="0">
              <a:spcBef>
                <a:spcPts val="0"/>
              </a:spcBef>
              <a:spcAft>
                <a:spcPts val="0"/>
              </a:spcAft>
              <a:buClr>
                <a:srgbClr val="0171C8"/>
              </a:buClr>
              <a:buSzPts val="2000"/>
              <a:buFont typeface="Arial"/>
              <a:buChar char="•"/>
            </a:pPr>
            <a:r>
              <a:rPr lang="en-US" sz="2000" b="0" i="0" u="none" strike="noStrike" cap="none">
                <a:solidFill>
                  <a:schemeClr val="dk1"/>
                </a:solidFill>
                <a:latin typeface="Arial"/>
                <a:ea typeface="Arial"/>
                <a:cs typeface="Arial"/>
                <a:sym typeface="Arial"/>
              </a:rPr>
              <a:t>Natural (lightning)</a:t>
            </a:r>
            <a:endParaRPr/>
          </a:p>
          <a:p>
            <a:pPr marL="1024255" marR="0" lvl="2" indent="-457200" algn="l" rtl="0">
              <a:spcBef>
                <a:spcPts val="0"/>
              </a:spcBef>
              <a:spcAft>
                <a:spcPts val="0"/>
              </a:spcAft>
              <a:buClr>
                <a:srgbClr val="0171C8"/>
              </a:buClr>
              <a:buSzPts val="2000"/>
              <a:buFont typeface="Arial"/>
              <a:buChar char="•"/>
            </a:pPr>
            <a:r>
              <a:rPr lang="en-US" sz="2000" b="0" i="0" u="none" strike="noStrike" cap="none">
                <a:solidFill>
                  <a:schemeClr val="dk1"/>
                </a:solidFill>
                <a:latin typeface="Arial"/>
                <a:ea typeface="Arial"/>
                <a:cs typeface="Arial"/>
                <a:sym typeface="Arial"/>
              </a:rPr>
              <a:t>Human-caused</a:t>
            </a:r>
            <a:endParaRPr/>
          </a:p>
        </p:txBody>
      </p:sp>
      <p:pic>
        <p:nvPicPr>
          <p:cNvPr id="188" name="Google Shape;188;p9" descr="A map of the United States colored by Wildfire Risk Index ratings. Wildfire risk is possible and prevalent across the United States with concentrated risk in western states and Florida. For full results, see the National Risk Index Map webpage."/>
          <p:cNvPicPr preferRelativeResize="0"/>
          <p:nvPr/>
        </p:nvPicPr>
        <p:blipFill rotWithShape="1">
          <a:blip r:embed="rId4">
            <a:alphaModFix/>
          </a:blip>
          <a:srcRect/>
          <a:stretch/>
        </p:blipFill>
        <p:spPr>
          <a:xfrm>
            <a:off x="6569697" y="1927477"/>
            <a:ext cx="5311998" cy="3003045"/>
          </a:xfrm>
          <a:prstGeom prst="rect">
            <a:avLst/>
          </a:prstGeom>
          <a:noFill/>
          <a:ln>
            <a:noFill/>
          </a:ln>
        </p:spPr>
      </p:pic>
      <p:sp>
        <p:nvSpPr>
          <p:cNvPr id="189" name="Google Shape;189;p9"/>
          <p:cNvSpPr txBox="1"/>
          <p:nvPr/>
        </p:nvSpPr>
        <p:spPr>
          <a:xfrm>
            <a:off x="6569698" y="5143467"/>
            <a:ext cx="5311998"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chemeClr val="lt1"/>
                </a:solidFill>
                <a:latin typeface="Arial"/>
                <a:ea typeface="Arial"/>
                <a:cs typeface="Arial"/>
                <a:sym typeface="Arial"/>
              </a:rPr>
              <a:t>FEMA National Risk Index, Wildfire Hazard</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15543</Words>
  <Application>Microsoft Macintosh PowerPoint</Application>
  <PresentationFormat>Widescreen</PresentationFormat>
  <Paragraphs>1045</Paragraphs>
  <Slides>58</Slides>
  <Notes>58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58</vt:i4>
      </vt:variant>
    </vt:vector>
  </HeadingPairs>
  <TitlesOfParts>
    <vt:vector size="62" baseType="lpstr">
      <vt:lpstr>Play</vt:lpstr>
      <vt:lpstr>Calibri</vt:lpstr>
      <vt:lpstr>Arial</vt:lpstr>
      <vt:lpstr>Office Theme</vt:lpstr>
      <vt:lpstr>Wildfire Risk &amp; Preparedness for Urban Rail Operators Supporting Large Stadium Events</vt:lpstr>
      <vt:lpstr>Instructors</vt:lpstr>
      <vt:lpstr>Course Goals</vt:lpstr>
      <vt:lpstr>Learning Objectives</vt:lpstr>
      <vt:lpstr>Agenda</vt:lpstr>
      <vt:lpstr>Module #1: Foundations of Wildfire Risk in Urban Rail and Stadium Event Context</vt:lpstr>
      <vt:lpstr>Overview: The Urban Rail System</vt:lpstr>
      <vt:lpstr>Why Wildfire Risk Matters During Major Event Operations</vt:lpstr>
      <vt:lpstr>What is Wildfire?</vt:lpstr>
      <vt:lpstr>Drivers of Wildfire Activity</vt:lpstr>
      <vt:lpstr>Breaking the Fire Triangle</vt:lpstr>
      <vt:lpstr>Wildland Urban Interface (WUI)</vt:lpstr>
      <vt:lpstr>Wildland Urban Interface (WUI)</vt:lpstr>
      <vt:lpstr>WUI Fire Spread Pathways</vt:lpstr>
      <vt:lpstr>Quantifying Wildfire Exposure:  How Do We Use Data to Understand Risk?</vt:lpstr>
      <vt:lpstr>Quantifying Wildfire Exposure</vt:lpstr>
      <vt:lpstr>Quantifying Wildfire Exposure</vt:lpstr>
      <vt:lpstr>Quantifying Wildfire Exposure</vt:lpstr>
      <vt:lpstr>Quantifying Wildfire Exposure</vt:lpstr>
      <vt:lpstr>Wildfire-Air Quality Forecast-Driven Action Ladder</vt:lpstr>
      <vt:lpstr>Module #1: Breakout</vt:lpstr>
      <vt:lpstr>Module #2: Risk to Rail: Infrastructure and Operations</vt:lpstr>
      <vt:lpstr>Wildfire Risk to Urban Rail</vt:lpstr>
      <vt:lpstr>Wildfire Risk to Urban Rail: Tracks and Rail Components</vt:lpstr>
      <vt:lpstr>Wildfire Risk to Urban Rail:  Electrical Systems and Electrified Rail</vt:lpstr>
      <vt:lpstr>Wildfire Risk to Rail: Indirect Effects of Wildfire</vt:lpstr>
      <vt:lpstr>Operational Impacts</vt:lpstr>
      <vt:lpstr>Operational Impacts: Passenger and Workforce Health Risk</vt:lpstr>
      <vt:lpstr>Operational Impacts: Operational Challenges</vt:lpstr>
      <vt:lpstr>Operational Impacts: Crowd Safety</vt:lpstr>
      <vt:lpstr>Module #2: Breakout</vt:lpstr>
      <vt:lpstr>Module #3: Planning: Preparedness  and Event Readiness</vt:lpstr>
      <vt:lpstr>Operational Preparedness:  Pre-Season Planning, Event Readiness</vt:lpstr>
      <vt:lpstr>Operational Preparedness: At-Risk Groups</vt:lpstr>
      <vt:lpstr>Operational Preparedness: Wildfire Exposure for Sensitive Groups</vt:lpstr>
      <vt:lpstr>Operational Preparedness: Sensitive Groups</vt:lpstr>
      <vt:lpstr>Operational Preparedness: Adaptive Capacity</vt:lpstr>
      <vt:lpstr>Operational Preparedness: Internal and External Communication</vt:lpstr>
      <vt:lpstr>Operational Preparedness: Workforce Training</vt:lpstr>
      <vt:lpstr>Operational Preparedness: Crowd Management</vt:lpstr>
      <vt:lpstr>Operational Preparedness: Smoke Management</vt:lpstr>
      <vt:lpstr>Operational Preparedness: Situational Awareness</vt:lpstr>
      <vt:lpstr>Module #3: Breakout</vt:lpstr>
      <vt:lpstr>Module #4: Delivery: Day of Event  and Implementation Activities</vt:lpstr>
      <vt:lpstr>Game-Day Implementation: First/Last Mile</vt:lpstr>
      <vt:lpstr>Game-Day Implementation: Weather Resiliency</vt:lpstr>
      <vt:lpstr>Game-Day Implementation: Emergency Operations Center (EOC</vt:lpstr>
      <vt:lpstr>Game-Day Implementation: Emergency Activation</vt:lpstr>
      <vt:lpstr>Game-Day Implementation: Contingency Plans</vt:lpstr>
      <vt:lpstr>Scenario Planning: What is Scenario Planning?</vt:lpstr>
      <vt:lpstr>Scenario Planning: Exercise Setup and Instructions</vt:lpstr>
      <vt:lpstr>Scenario Planning: Exercise Timing</vt:lpstr>
      <vt:lpstr>Scenario Planning: Build Your Scenario and Response Plan</vt:lpstr>
      <vt:lpstr>Case Study Example: SoFi Stadium, Los Angeles</vt:lpstr>
      <vt:lpstr>Scenario Planning: Group Presentations and  After-Action Discussion</vt:lpstr>
      <vt:lpstr>Call to Action</vt:lpstr>
      <vt:lpstr>Contacts:</vt:lpstr>
      <vt:lpstr>Data 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Rother, David</dc:creator>
  <cp:lastModifiedBy>Kat Earnest</cp:lastModifiedBy>
  <cp:revision>3</cp:revision>
  <dcterms:created xsi:type="dcterms:W3CDTF">2026-04-02T15:55:44Z</dcterms:created>
  <dcterms:modified xsi:type="dcterms:W3CDTF">2026-08-05T20:48:39Z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0x01010022AB250201843C45AC207B9A4EED1AD1</vt:lpwstr>
  </property>
  <property fmtid="{D5CDD505-2E9C-101B-9397-08002B2CF9AE}" pid="3" name="MediaServiceImageTags">
    <vt:lpwstr/>
  </property>
</Properties>
</file>