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4102" r:id="rId1"/>
  </p:sldMasterIdLst>
  <p:handoutMasterIdLst>
    <p:handoutMasterId r:id="rId12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4" r:id="rId1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77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77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77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77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77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77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77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77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77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55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FD262A-679A-703F-2143-62EB774550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0B8DDC-A7B8-77D9-5832-F64C2454ED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6404160-75E5-C74A-A60E-628D00FF7AA8}" type="datetimeFigureOut">
              <a:rPr lang="en-US" altLang="en-US"/>
              <a:pPr/>
              <a:t>7/31/25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0D195-C6A9-1EC9-4489-8AA8D4EE8A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4414E0-BDB7-ECF1-960B-E5FE2F2CE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7187F2E-A560-534A-AD67-E60E097C4A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erBackingColor.jpg">
            <a:extLst>
              <a:ext uri="{FF2B5EF4-FFF2-40B4-BE49-F238E27FC236}">
                <a16:creationId xmlns:a16="http://schemas.microsoft.com/office/drawing/2014/main" id="{1D67DC23-B49A-A703-1B29-DBBA8D8B45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2D55F8-9512-7FAA-1A30-CB5AFE65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BCE388-2FDF-7346-A5CA-AC799FA97A5B}" type="datetimeFigureOut">
              <a:rPr lang="en-US" altLang="en-US"/>
              <a:pPr/>
              <a:t>7/31/25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42BD3D-729A-86C4-FC52-AAC3C55C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28F7E5-7ADA-2F77-A21B-579E0DB28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5C263D-27BF-7E4A-8107-39F4E49A6B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496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E068EDE-5342-1E0C-DD24-4267844EA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88B39B-BF2E-7C4B-A65A-FF662C39E5E6}" type="datetimeFigureOut">
              <a:rPr lang="en-US" altLang="en-US"/>
              <a:pPr/>
              <a:t>7/31/25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BACA41C-1F04-40D6-91E3-CDD45CBA1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51C8E8-D0F7-1B0B-7300-CB7562756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2D82E-41E3-B540-93F5-2B8DE7F675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35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EFFA30F-BD42-D957-D70F-2039C858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56B714-107C-1244-A5CB-34F69CF1E6F4}" type="datetimeFigureOut">
              <a:rPr lang="en-US" altLang="en-US"/>
              <a:pPr/>
              <a:t>7/31/25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8FC1C17-4B8C-58FA-DC9F-E56D674F4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6B4ED30-5764-58D9-F4DB-6D68E90E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85EE0-C0C1-8144-997C-26EAEA06F6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283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2043EF-F9F5-F595-B8A4-B016BBBEC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F7A970-0D3A-974E-B87D-42D80C11EB49}" type="datetimeFigureOut">
              <a:rPr lang="en-US" altLang="en-US"/>
              <a:pPr/>
              <a:t>7/31/25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1E1EBA-D2FD-7685-6C44-1A15676D8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0055F6-9743-C5E0-FA7F-D8BC61A2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85452-0AF2-0F42-8D4E-3C8B0F02AF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468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CaptionBacking.png">
            <a:extLst>
              <a:ext uri="{FF2B5EF4-FFF2-40B4-BE49-F238E27FC236}">
                <a16:creationId xmlns:a16="http://schemas.microsoft.com/office/drawing/2014/main" id="{1D977B12-C957-DB03-7B3C-30BA40079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t="8888" r="5151" b="16566"/>
          <a:stretch>
            <a:fillRect/>
          </a:stretch>
        </p:blipFill>
        <p:spPr bwMode="auto">
          <a:xfrm>
            <a:off x="4594225" y="663575"/>
            <a:ext cx="38925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08B2107A-DFF8-E858-19A1-EEFF1AD3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ACBACC-C297-774C-BA9D-0FC0D1C177B9}" type="datetimeFigureOut">
              <a:rPr lang="en-US" altLang="en-US"/>
              <a:pPr/>
              <a:t>7/31/25</a:t>
            </a:fld>
            <a:endParaRPr lang="en-US" alt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AF7ADFF-0E11-0BEA-2CF0-72BC42FE4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A541646-1A91-7553-54D3-2F395FDA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263F1-D32E-C541-ADB8-B468C194A0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12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BC856-FAED-A8AD-3C6C-191E36C3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40A704-CE82-5F4D-871E-37DB81700B1A}" type="datetimeFigureOut">
              <a:rPr lang="en-US" altLang="en-US"/>
              <a:pPr/>
              <a:t>7/31/25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0F155-ADDA-17AE-5173-1B86FD95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B5FA0-4412-02E6-5BE5-1595D845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A012B-A906-A142-9164-46437BBB28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891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D21CC-72F4-59B4-7081-DE9EE5117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AA14D-3660-DD48-87B5-EF2D1A40D5FE}" type="datetimeFigureOut">
              <a:rPr lang="en-US" altLang="en-US"/>
              <a:pPr/>
              <a:t>7/31/25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855C8-E4DA-634B-321D-8D818284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557DA-C7B5-A1FB-ED0D-241D6AD9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D32F8-D395-0E48-A81B-71ABB5B54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8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4BD6A-8252-8ACB-9662-EA338E147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7B496B-BA0B-F440-8812-36BDD11F6567}" type="datetimeFigureOut">
              <a:rPr lang="en-US" altLang="en-US"/>
              <a:pPr/>
              <a:t>7/31/25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AB2BC-A20F-AFA9-840C-1CBCEDCEF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53DEA-BDC9-C3EF-7630-6C42A0B61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1CEB3-F8B0-914B-A322-D198A09F6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0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PhotoBacking-r.png">
            <a:extLst>
              <a:ext uri="{FF2B5EF4-FFF2-40B4-BE49-F238E27FC236}">
                <a16:creationId xmlns:a16="http://schemas.microsoft.com/office/drawing/2014/main" id="{D34D7329-DDA7-7B40-3BAE-9817A12D5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2" t="9412" r="17500" b="32353"/>
          <a:stretch>
            <a:fillRect/>
          </a:stretch>
        </p:blipFill>
        <p:spPr bwMode="auto">
          <a:xfrm>
            <a:off x="1587500" y="646113"/>
            <a:ext cx="5956300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 rtlCol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7EB695-5FD4-BB51-AB15-2BCD845D5F7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>
                <a:solidFill>
                  <a:srgbClr val="C3C586"/>
                </a:solidFill>
              </a:defRPr>
            </a:lvl1pPr>
          </a:lstStyle>
          <a:p>
            <a:fld id="{D6DB9ACD-2C24-6E46-9F5F-D6874FE6DD4A}" type="datetimeFigureOut">
              <a:rPr lang="en-US" altLang="en-US"/>
              <a:pPr/>
              <a:t>7/31/25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26C010-22A7-4DF7-D522-F4646DCBCD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B3BFF7-7C62-0D86-6666-BEA8A2554E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>
                <a:solidFill>
                  <a:srgbClr val="C3C586"/>
                </a:solidFill>
              </a:defRPr>
            </a:lvl1pPr>
          </a:lstStyle>
          <a:p>
            <a:fld id="{EBC9891D-5374-3644-B8D3-838973368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915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2E443-5DDE-ED3E-7711-3D924308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3C586"/>
                </a:solidFill>
              </a:defRPr>
            </a:lvl1pPr>
          </a:lstStyle>
          <a:p>
            <a:fld id="{1CB7960C-A540-5342-ACFC-F1AD66D79059}" type="datetimeFigureOut">
              <a:rPr lang="en-US" altLang="en-US"/>
              <a:pPr/>
              <a:t>7/31/25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91CD4-6002-A738-EF0F-212B4CAE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3F5E5-2147-FA39-A1E3-68B2F5852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3C586"/>
                </a:solidFill>
              </a:defRPr>
            </a:lvl1pPr>
          </a:lstStyle>
          <a:p>
            <a:fld id="{26126293-7ED7-8F45-B930-AEE4F3C01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142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CB72B9-3DAF-E61B-C05C-DEBDF074E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3F7DB5-1F33-FC43-94B7-36FF25915882}" type="datetimeFigureOut">
              <a:rPr lang="en-US" altLang="en-US"/>
              <a:pPr/>
              <a:t>7/31/25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2DC561-70BC-9EA3-17E4-9FF46B496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9FDF5F-9B13-36F0-CE84-C7642460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A4F18-DA0A-374E-A024-40910032A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55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8B9F38A-7C07-7F8C-D4A5-6747C5F6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14DF83-666F-E746-93CB-07B22BD8ACC9}" type="datetimeFigureOut">
              <a:rPr lang="en-US" altLang="en-US"/>
              <a:pPr/>
              <a:t>7/31/25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1F7B490-08F9-7130-576D-AE14A938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53A0F9-DCE0-BC46-FB93-2DA19155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62605-E520-0D44-9D5D-BA552F673F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78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12584-3796-4994-B2BC-51204F7A5E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F643A439-C2B4-F04D-BA65-5274F39A81BF}" type="datetimeFigureOut">
              <a:rPr lang="en-US" altLang="en-US"/>
              <a:pPr/>
              <a:t>7/31/25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1BA89-BBE8-9115-CC9F-EF22FCA1C1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C9628-CC7D-A2D7-B8BD-EA8AB03886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C78F454-E6C4-BE4D-992A-EB5830B08B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49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AB6E5-FFD9-A099-6530-CD8D369887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09332528-B4F9-5747-A060-00BF7A32669E}" type="datetimeFigureOut">
              <a:rPr lang="en-US" altLang="en-US"/>
              <a:pPr/>
              <a:t>7/31/25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95CB1-AD26-488B-918B-1030B08137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0E9EC-2F1F-DFA3-6507-B22D0E0705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054F087-650D-FE4A-BC6C-DDEB715FE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60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DF3D876-6663-8937-73AE-5034F3B3CC8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F9E73740-0D17-A746-8D6A-DBBF79BE6CB9}" type="datetimeFigureOut">
              <a:rPr lang="en-US" altLang="en-US"/>
              <a:pPr/>
              <a:t>7/31/25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9F6E97-CFDD-0627-AAD3-46A58E5A667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86D5C1-5D5A-B8A8-CC96-193CD6507D3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FDC2043-FA3D-2944-B5D0-FBD0F43DD8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13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7041863-12E5-E525-27BD-67811471DF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25488" y="314325"/>
            <a:ext cx="7693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62E002E-164A-582B-3E81-65E1CFFDE3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25488" y="1587500"/>
            <a:ext cx="76930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B555C-D6A6-1EEB-A326-5EF44B75FC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95959"/>
                </a:solidFill>
              </a:defRPr>
            </a:lvl1pPr>
          </a:lstStyle>
          <a:p>
            <a:fld id="{E39FA5A9-FE42-E24A-9A41-BB27F725D426}" type="datetimeFigureOut">
              <a:rPr lang="en-US" altLang="en-US"/>
              <a:pPr/>
              <a:t>7/31/25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4F5F2-A07A-ACA0-5A5E-BD82DE82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AE0F8-E741-5589-C84C-C3DB85CD8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95959"/>
                </a:solidFill>
              </a:defRPr>
            </a:lvl1pPr>
          </a:lstStyle>
          <a:p>
            <a:fld id="{B081407A-5CF7-CF46-8419-CAB801C241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22" r:id="rId2"/>
    <p:sldLayoutId id="2147484134" r:id="rId3"/>
    <p:sldLayoutId id="2147484135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  <p:sldLayoutId id="2147484136" r:id="rId13"/>
    <p:sldLayoutId id="2147484131" r:id="rId14"/>
    <p:sldLayoutId id="2147484132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 panose="02040603050505030304" pitchFamily="18" charset="77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 panose="02040603050505030304" pitchFamily="18" charset="77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 panose="02040603050505030304" pitchFamily="18" charset="77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 panose="02040603050505030304" pitchFamily="18" charset="77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 panose="02040603050505030304" pitchFamily="18" charset="77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 panose="02040603050505030304" pitchFamily="18" charset="77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 panose="02040603050505030304" pitchFamily="18" charset="77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listo MT" panose="02040603050505030304" pitchFamily="18" charset="77"/>
          <a:ea typeface="ＭＳ Ｐゴシック" panose="020B0600070205080204" pitchFamily="34" charset="-128"/>
        </a:defRPr>
      </a:lvl9pPr>
    </p:titleStyle>
    <p:bodyStyle>
      <a:lvl1pPr marL="457200" indent="-457200" algn="l" rtl="0" fontAlgn="base">
        <a:spcBef>
          <a:spcPts val="2400"/>
        </a:spcBef>
        <a:spcAft>
          <a:spcPct val="0"/>
        </a:spcAft>
        <a:buSzPct val="90000"/>
        <a:buFont typeface="Wingdings" pitchFamily="2" charset="2"/>
        <a:buChar char="v"/>
        <a:defRPr sz="2400" kern="1200">
          <a:solidFill>
            <a:srgbClr val="404040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914400" indent="-457200" algn="l" rtl="0" fontAlgn="base">
        <a:spcBef>
          <a:spcPts val="12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v"/>
        <a:defRPr sz="2200" kern="1200">
          <a:solidFill>
            <a:srgbClr val="404040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263650" indent="-349250" algn="l" rtl="0" fontAlgn="base">
        <a:spcBef>
          <a:spcPts val="1200"/>
        </a:spcBef>
        <a:spcAft>
          <a:spcPct val="0"/>
        </a:spcAft>
        <a:buSzPct val="90000"/>
        <a:buFont typeface="Wingdings" pitchFamily="2" charset="2"/>
        <a:buChar char="v"/>
        <a:defRPr sz="2000" kern="1200">
          <a:solidFill>
            <a:srgbClr val="404040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336550" algn="l" rtl="0" fontAlgn="base">
        <a:spcBef>
          <a:spcPts val="12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v"/>
        <a:defRPr kern="1200">
          <a:solidFill>
            <a:srgbClr val="404040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946275" indent="-346075" algn="l" rtl="0" fontAlgn="base">
        <a:spcBef>
          <a:spcPts val="1200"/>
        </a:spcBef>
        <a:spcAft>
          <a:spcPct val="0"/>
        </a:spcAft>
        <a:buSzPct val="90000"/>
        <a:buFont typeface="Wingdings" pitchFamily="2" charset="2"/>
        <a:buChar char="v"/>
        <a:defRPr kern="1200">
          <a:solidFill>
            <a:srgbClr val="404040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Frances.Edwards@sjsu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p.edu/catalog/13028.html" TargetMode="External"/><Relationship Id="rId2" Type="http://schemas.openxmlformats.org/officeDocument/2006/relationships/hyperlink" Target="http://www.fema.gov/media-library-data/20130726-1813-25045-0649/whole_community_dec2011__2_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www.caresiliency.org/" TargetMode="External"/><Relationship Id="rId4" Type="http://schemas.openxmlformats.org/officeDocument/2006/relationships/hyperlink" Target="http://www.em.gov.au/Documents/DevelopingCommunityResilienc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27DE-78CF-ECDE-52AC-2302482D8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975" y="1295400"/>
            <a:ext cx="8531225" cy="2667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1800"/>
              </a:spcAft>
              <a:defRPr/>
            </a:pPr>
            <a:r>
              <a:rPr lang="en-US" sz="3600" dirty="0"/>
              <a:t>Resiliency in the </a:t>
            </a:r>
            <a:br>
              <a:rPr lang="en-US" sz="3600" dirty="0"/>
            </a:br>
            <a:r>
              <a:rPr lang="en-US" sz="3600" dirty="0"/>
              <a:t>Face of Disaster:</a:t>
            </a:r>
            <a:br>
              <a:rPr lang="en-US" sz="3600" dirty="0"/>
            </a:br>
            <a:br>
              <a:rPr lang="en-US" sz="3600" dirty="0"/>
            </a:br>
            <a:r>
              <a:rPr lang="en-US" sz="5300" dirty="0"/>
              <a:t>The Role of </a:t>
            </a:r>
            <a:br>
              <a:rPr lang="en-US" sz="5300" dirty="0"/>
            </a:br>
            <a:r>
              <a:rPr lang="en-US" sz="5300" dirty="0"/>
              <a:t>Transportation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FCFAE3-6E5B-1286-2101-D90CE4985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648200"/>
            <a:ext cx="8229600" cy="182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738450"/>
                  </a:outerShdw>
                </a:effectLst>
                <a:ea typeface="ＭＳ Ｐゴシック" panose="020B0600070205080204" pitchFamily="34" charset="-128"/>
              </a:rPr>
              <a:t>Frannie Edwards, MUP, PhD, CEM</a:t>
            </a:r>
          </a:p>
          <a:p>
            <a:pPr>
              <a:spcBef>
                <a:spcPct val="0"/>
              </a:spcBef>
            </a:pPr>
            <a:endParaRPr lang="en-US" altLang="en-US" sz="1800" b="1">
              <a:solidFill>
                <a:schemeClr val="tx1"/>
              </a:solidFill>
              <a:effectLst>
                <a:outerShdw blurRad="38100" dist="38100" dir="2700000" algn="tl">
                  <a:srgbClr val="738450"/>
                </a:outerShdw>
              </a:effectLst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738450"/>
                  </a:outerShdw>
                </a:effectLst>
                <a:ea typeface="ＭＳ Ｐゴシック" panose="020B0600070205080204" pitchFamily="34" charset="-128"/>
              </a:rPr>
              <a:t>Deputy Director</a:t>
            </a:r>
          </a:p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738450"/>
                  </a:outerShdw>
                </a:effectLst>
                <a:ea typeface="ＭＳ Ｐゴシック" panose="020B0600070205080204" pitchFamily="34" charset="-128"/>
              </a:rPr>
              <a:t>National Transportation Safety &amp; Security Center</a:t>
            </a:r>
          </a:p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738450"/>
                  </a:outerShdw>
                </a:effectLst>
                <a:ea typeface="ＭＳ Ｐゴシック" panose="020B0600070205080204" pitchFamily="34" charset="-128"/>
              </a:rPr>
              <a:t>Mineta Transportation Institute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9AA638-787B-F27B-D272-0EF993A8969E}"/>
              </a:ext>
            </a:extLst>
          </p:cNvPr>
          <p:cNvSpPr/>
          <p:nvPr/>
        </p:nvSpPr>
        <p:spPr>
          <a:xfrm>
            <a:off x="7770813" y="5105400"/>
            <a:ext cx="915987" cy="1219200"/>
          </a:xfrm>
          <a:prstGeom prst="rect">
            <a:avLst/>
          </a:prstGeom>
          <a:solidFill>
            <a:schemeClr val="tx1">
              <a:lumMod val="95000"/>
              <a:alpha val="7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2B9F89-F781-A92A-FC7E-0CEA82549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5257800"/>
            <a:ext cx="762000" cy="942975"/>
          </a:xfrm>
          <a:prstGeom prst="rect">
            <a:avLst/>
          </a:prstGeom>
          <a:noFill/>
          <a:ln>
            <a:noFill/>
          </a:ln>
          <a:effectLst>
            <a:outerShdw blurRad="263525" sx="67000" sy="67000" algn="t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11013507-FAF2-F06A-5A85-56D963269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533400"/>
            <a:ext cx="6172200" cy="762000"/>
          </a:xfrm>
        </p:spPr>
        <p:txBody>
          <a:bodyPr/>
          <a:lstStyle/>
          <a:p>
            <a:r>
              <a:rPr lang="en-US" altLang="en-US" sz="3200">
                <a:solidFill>
                  <a:srgbClr val="404040"/>
                </a:solidFill>
              </a:rPr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0D5C1-F2BE-8A9F-78DC-A821122B5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1600200"/>
            <a:ext cx="6324600" cy="3733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Frannie Edwards, MUP, PhD, CEM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Deputy Director, National Transportation Safety &amp; Security Center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Mineta Transportation Institute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hlinkClick r:id="rId2"/>
              </a:rPr>
              <a:t>Frances.Edwards@sjsu.edu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</a:b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http://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www.transweb.sjsu.edu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</a:b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408-806-7937</a:t>
            </a:r>
          </a:p>
        </p:txBody>
      </p:sp>
      <p:pic>
        <p:nvPicPr>
          <p:cNvPr id="15363" name="Picture 5">
            <a:extLst>
              <a:ext uri="{FF2B5EF4-FFF2-40B4-BE49-F238E27FC236}">
                <a16:creationId xmlns:a16="http://schemas.microsoft.com/office/drawing/2014/main" id="{A7F8055F-2042-2F69-1BB2-E55CC84B6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1600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06EDF-E14E-D025-D5F9-5C230D797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736600"/>
            <a:ext cx="4572000" cy="5816600"/>
          </a:xfrm>
        </p:spPr>
        <p:txBody>
          <a:bodyPr/>
          <a:lstStyle/>
          <a:p>
            <a:r>
              <a:rPr lang="en-US" altLang="en-US" sz="2000" b="1"/>
              <a:t>National Academies of Science = </a:t>
            </a:r>
          </a:p>
          <a:p>
            <a:pPr marL="654050" lvl="1" indent="0">
              <a:lnSpc>
                <a:spcPct val="11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altLang="en-US" sz="1800"/>
              <a:t>To adapt to stress …so that it may continue to function, or quickly recover its ability to function, during and after stress.”(14)</a:t>
            </a:r>
          </a:p>
          <a:p>
            <a:pPr marL="654050" lvl="1" indent="0">
              <a:lnSpc>
                <a:spcPct val="11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altLang="en-US" sz="1800"/>
              <a:t>The ability of groups, such as communities and cities, to withstand hazards or to recover from such disruptions as natural disasters. Building and maintaining resilience depend on the ability of a group to monitor changes and to modify its plans to deal with adversity appropriately.”(14)</a:t>
            </a:r>
          </a:p>
          <a:p>
            <a:endParaRPr lang="en-US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ED1D5-BF3F-9D7A-0BF5-78734043B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736600"/>
            <a:ext cx="3962400" cy="3759200"/>
          </a:xfrm>
        </p:spPr>
        <p:txBody>
          <a:bodyPr/>
          <a:lstStyle/>
          <a:p>
            <a:r>
              <a:rPr lang="en-US" altLang="en-US" sz="2000" b="1"/>
              <a:t>Coles and Buckle =</a:t>
            </a:r>
          </a:p>
          <a:p>
            <a:pPr marL="539750" lvl="1" indent="0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1800"/>
              <a:t>Community participates fully in the recovery process and … it has the capacity, skills and knowledge to make its participation meaningful.”</a:t>
            </a:r>
            <a:endParaRPr lang="en-US" altLang="ja-JP" sz="1800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22531" name="Picture 3" descr="C:\Users\Frances Edwards\Pictures\New Orleans 2008\DSCN3290.jpg">
            <a:extLst>
              <a:ext uri="{FF2B5EF4-FFF2-40B4-BE49-F238E27FC236}">
                <a16:creationId xmlns:a16="http://schemas.microsoft.com/office/drawing/2014/main" id="{6FCCEB5B-EB17-D784-F546-F3495B0A5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1400" y="3352800"/>
            <a:ext cx="4162425" cy="31226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64AEB3-DC58-88AB-7D81-E7D096E984A6}"/>
              </a:ext>
            </a:extLst>
          </p:cNvPr>
          <p:cNvSpPr/>
          <p:nvPr/>
        </p:nvSpPr>
        <p:spPr>
          <a:xfrm>
            <a:off x="304800" y="152400"/>
            <a:ext cx="52673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WHAT IS RESILIENCE?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3AF1C0-2001-8F4A-CDE5-695F18B0AF34}"/>
              </a:ext>
            </a:extLst>
          </p:cNvPr>
          <p:cNvSpPr txBox="1"/>
          <p:nvPr/>
        </p:nvSpPr>
        <p:spPr>
          <a:xfrm>
            <a:off x="0" y="1564466"/>
            <a:ext cx="533400" cy="13311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00" spc="-2000" dirty="0"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atin typeface="Baskerville"/>
                <a:ea typeface="+mn-ea"/>
                <a:cs typeface="Baskerville"/>
              </a:rPr>
              <a:t>“</a:t>
            </a:r>
            <a:endParaRPr lang="en-US" sz="2400" dirty="0">
              <a:latin typeface="Baskerville"/>
              <a:ea typeface="+mn-ea"/>
              <a:cs typeface="Baskervill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C68175-F8A4-4717-6B1A-0B87D7108D89}"/>
              </a:ext>
            </a:extLst>
          </p:cNvPr>
          <p:cNvSpPr txBox="1"/>
          <p:nvPr/>
        </p:nvSpPr>
        <p:spPr>
          <a:xfrm>
            <a:off x="0" y="3048000"/>
            <a:ext cx="533400" cy="13311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00" spc="-2000" dirty="0"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atin typeface="Baskerville"/>
                <a:ea typeface="+mn-ea"/>
                <a:cs typeface="Baskerville"/>
              </a:rPr>
              <a:t>“</a:t>
            </a:r>
            <a:endParaRPr lang="en-US" sz="13800" dirty="0">
              <a:latin typeface="Baskerville"/>
              <a:ea typeface="+mn-ea"/>
              <a:cs typeface="Baskervill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4D4C1B-5E63-5B97-7585-05DB481208A1}"/>
              </a:ext>
            </a:extLst>
          </p:cNvPr>
          <p:cNvSpPr txBox="1"/>
          <p:nvPr/>
        </p:nvSpPr>
        <p:spPr>
          <a:xfrm>
            <a:off x="4648200" y="1600200"/>
            <a:ext cx="533400" cy="13311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00" spc="-2000" dirty="0"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atin typeface="Baskerville"/>
                <a:ea typeface="+mn-ea"/>
                <a:cs typeface="Baskerville"/>
              </a:rPr>
              <a:t>“</a:t>
            </a:r>
            <a:endParaRPr lang="en-US" sz="13800" dirty="0">
              <a:latin typeface="Baskerville"/>
              <a:ea typeface="+mn-ea"/>
              <a:cs typeface="Baskervill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40E76762-A57B-5551-F9E2-F5A5C9A21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5867400" cy="685800"/>
          </a:xfrm>
        </p:spPr>
        <p:txBody>
          <a:bodyPr/>
          <a:lstStyle/>
          <a:p>
            <a:r>
              <a:rPr lang="en-US" altLang="en-US" sz="3200" b="1">
                <a:solidFill>
                  <a:srgbClr val="404040"/>
                </a:solidFill>
              </a:rPr>
              <a:t>Hallmarks of Resiliency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2C93B-A380-3E24-AD86-883681443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5562600" cy="56388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latin typeface="+mj-lt"/>
                <a:ea typeface="+mn-ea"/>
              </a:rPr>
              <a:t>Prepare for the identified hazards</a:t>
            </a:r>
          </a:p>
          <a:p>
            <a:pPr lvl="1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b="1" dirty="0">
                <a:latin typeface="+mj-lt"/>
                <a:ea typeface="+mn-ea"/>
              </a:rPr>
              <a:t>Natural hazards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Weather, seismic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Fire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Disease- human, plant, animal</a:t>
            </a:r>
          </a:p>
          <a:p>
            <a:pPr lvl="1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Technological hazards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Hazardous material, transportation, power outage, infrastructure failure</a:t>
            </a:r>
          </a:p>
          <a:p>
            <a:pPr lvl="1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Human-caused hazards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Crime, terrorism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  <p:pic>
        <p:nvPicPr>
          <p:cNvPr id="2050" name="Picture 2" descr="C:\Users\Frances Edwards\AppData\Local\Microsoft\Windows\Temporary Internet Files\Content.IE5\GFC21R2I\MP900414115[1].jpg">
            <a:extLst>
              <a:ext uri="{FF2B5EF4-FFF2-40B4-BE49-F238E27FC236}">
                <a16:creationId xmlns:a16="http://schemas.microsoft.com/office/drawing/2014/main" id="{1EDE9759-B307-0701-A602-85BBA0251D8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26213" y="228600"/>
            <a:ext cx="2438400" cy="18288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051" name="Picture 3" descr="C:\Users\Frances Edwards\AppData\Local\Microsoft\Windows\Temporary Internet Files\Content.IE5\0NJU9AI4\MC900250381[1].wmf">
            <a:extLst>
              <a:ext uri="{FF2B5EF4-FFF2-40B4-BE49-F238E27FC236}">
                <a16:creationId xmlns:a16="http://schemas.microsoft.com/office/drawing/2014/main" id="{D686C8CF-52A7-359B-448B-703A1A81D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09800"/>
            <a:ext cx="2379663" cy="1828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053" name="Picture 5" descr="Image Detail">
            <a:extLst>
              <a:ext uri="{FF2B5EF4-FFF2-40B4-BE49-F238E27FC236}">
                <a16:creationId xmlns:a16="http://schemas.microsoft.com/office/drawing/2014/main" id="{35A071DE-CDEA-9D56-22EE-DC67C36C3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267200"/>
            <a:ext cx="2414588" cy="24288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29DD8A6B-9B6C-2019-23E2-57D10FA3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76200"/>
            <a:ext cx="8610600" cy="1219200"/>
          </a:xfrm>
        </p:spPr>
        <p:txBody>
          <a:bodyPr/>
          <a:lstStyle/>
          <a:p>
            <a:r>
              <a:rPr lang="en-US" altLang="en-US" sz="3200" b="1">
                <a:solidFill>
                  <a:srgbClr val="404040"/>
                </a:solidFill>
              </a:rPr>
              <a:t>Hallmarks of Resiliency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FA194-F4D4-4F0D-0DBC-3770F9294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6388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latin typeface="+mj-lt"/>
                <a:ea typeface="+mn-ea"/>
              </a:rPr>
              <a:t>Mitigation</a:t>
            </a:r>
          </a:p>
          <a:p>
            <a:pPr lvl="1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</a:rPr>
              <a:t>Physical mitigation</a:t>
            </a:r>
          </a:p>
          <a:p>
            <a:pPr lvl="1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</a:rPr>
              <a:t>Planning</a:t>
            </a:r>
          </a:p>
          <a:p>
            <a:pPr lvl="1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</a:rPr>
              <a:t>Education</a:t>
            </a:r>
          </a:p>
          <a:p>
            <a:pPr lvl="1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</a:rPr>
              <a:t>Insurance</a:t>
            </a:r>
          </a:p>
          <a:p>
            <a:pPr marL="331470" indent="-285750" fontAlgn="auto">
              <a:spcAft>
                <a:spcPts val="0"/>
              </a:spcAft>
              <a:defRPr/>
            </a:pPr>
            <a:r>
              <a:rPr lang="en-US" b="1" dirty="0">
                <a:latin typeface="+mj-lt"/>
                <a:ea typeface="+mn-ea"/>
              </a:rPr>
              <a:t>Preparation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</a:rPr>
              <a:t>ICS/NIMS training, exercises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</a:rPr>
              <a:t>Hazards education in the K-12 curriculum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</a:rPr>
              <a:t>Car kits, family kits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</a:rPr>
              <a:t>School/ day camp supplies for children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</a:rPr>
              <a:t>Hospital and nursing home shelter-in-place/evacuation plans and exercises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18A64-8ABC-C08E-7577-388127234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27432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latin typeface="+mj-lt"/>
                <a:ea typeface="+mn-ea"/>
              </a:rPr>
              <a:t>Engagement</a:t>
            </a:r>
          </a:p>
          <a:p>
            <a:pPr lvl="1" fontAlgn="auto">
              <a:lnSpc>
                <a:spcPct val="140000"/>
              </a:lnSpc>
              <a:spcAft>
                <a:spcPts val="240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</a:rPr>
              <a:t>All community approach to emergency planning and business continuity planning means every sector has a role</a:t>
            </a:r>
          </a:p>
        </p:txBody>
      </p:sp>
      <p:pic>
        <p:nvPicPr>
          <p:cNvPr id="5" name="Picture 5" descr="LEAVING NEW ORLEANS">
            <a:extLst>
              <a:ext uri="{FF2B5EF4-FFF2-40B4-BE49-F238E27FC236}">
                <a16:creationId xmlns:a16="http://schemas.microsoft.com/office/drawing/2014/main" id="{BB56CAF6-D20F-1487-DC0C-90F149448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06950" y="3940175"/>
            <a:ext cx="4032250" cy="246062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8B2BFD62-6C80-0D5A-7C9F-6C11491E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8600"/>
            <a:ext cx="6858000" cy="685800"/>
          </a:xfrm>
        </p:spPr>
        <p:txBody>
          <a:bodyPr/>
          <a:lstStyle/>
          <a:p>
            <a:r>
              <a:rPr lang="en-US" altLang="en-US" sz="3200" b="1">
                <a:solidFill>
                  <a:srgbClr val="404040"/>
                </a:solidFill>
              </a:rPr>
              <a:t>Role of the Transportation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71B58-6864-22DB-6BD1-0CB9C945E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200" b="1"/>
              <a:t>1. All disasters are local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Collaborate with local governments on emergency planning</a:t>
            </a:r>
          </a:p>
          <a:p>
            <a:pPr lvl="2">
              <a:lnSpc>
                <a:spcPct val="90000"/>
              </a:lnSpc>
            </a:pPr>
            <a:r>
              <a:rPr lang="en-US" altLang="en-US" sz="1900"/>
              <a:t>Don’t want to meet in the parking lot of a disaster!</a:t>
            </a:r>
          </a:p>
          <a:p>
            <a:pPr lvl="2">
              <a:lnSpc>
                <a:spcPct val="90000"/>
              </a:lnSpc>
            </a:pPr>
            <a:r>
              <a:rPr lang="en-US" altLang="en-US" sz="1900"/>
              <a:t>Establish common expectations of transportation sector’s roles</a:t>
            </a:r>
          </a:p>
          <a:p>
            <a:pPr lvl="2"/>
            <a:r>
              <a:rPr lang="en-US" altLang="en-US" sz="1900"/>
              <a:t>Agree on reimbursements, who is responsible for what paperwork: FHWA/FEMA, MAP-21 impacts</a:t>
            </a:r>
          </a:p>
          <a:p>
            <a:pPr>
              <a:lnSpc>
                <a:spcPct val="90000"/>
              </a:lnSpc>
            </a:pPr>
            <a:r>
              <a:rPr lang="en-US" altLang="en-US" sz="2200" b="1"/>
              <a:t>2. No roads, no codes</a:t>
            </a:r>
          </a:p>
          <a:p>
            <a:pPr lvl="1"/>
            <a:r>
              <a:rPr lang="en-US" altLang="en-US" sz="2000"/>
              <a:t>Bridge Inspection</a:t>
            </a:r>
          </a:p>
          <a:p>
            <a:pPr lvl="1"/>
            <a:r>
              <a:rPr lang="en-US" altLang="en-US" sz="2000"/>
              <a:t>Debris removal – how many lanes are “emergency” restoration, MAP-21 impacts</a:t>
            </a:r>
          </a:p>
          <a:p>
            <a:pPr lvl="1"/>
            <a:r>
              <a:rPr lang="en-US" altLang="en-US" sz="2000"/>
              <a:t>Rapid repairs- road surface, culverts, drainage</a:t>
            </a:r>
          </a:p>
          <a:p>
            <a:pPr lvl="1"/>
            <a:r>
              <a:rPr lang="en-US" altLang="en-US" sz="2000"/>
              <a:t>Overweight permits</a:t>
            </a:r>
          </a:p>
          <a:p>
            <a:pPr lvl="1"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5EF06-4C3B-A2D7-CED8-529E427ED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486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b="1"/>
              <a:t>3. Evacuation</a:t>
            </a:r>
          </a:p>
          <a:p>
            <a:pPr lvl="1"/>
            <a:r>
              <a:rPr lang="en-US" altLang="en-US" sz="1900"/>
              <a:t>Legal authority to call for evacuation</a:t>
            </a:r>
          </a:p>
          <a:p>
            <a:pPr lvl="1"/>
            <a:r>
              <a:rPr lang="en-US" altLang="en-US" sz="1900"/>
              <a:t>Legal authority to call for contraflow</a:t>
            </a:r>
          </a:p>
          <a:p>
            <a:pPr lvl="2"/>
            <a:r>
              <a:rPr lang="en-US" altLang="en-US" sz="1700"/>
              <a:t>Plan in place that includes one lane in opposite direction for emergency vehicles- police, fire, ambulance, gas trucks</a:t>
            </a:r>
          </a:p>
          <a:p>
            <a:pPr lvl="2"/>
            <a:r>
              <a:rPr lang="en-US" altLang="en-US" sz="1700"/>
              <a:t>Who has barricades, signage; who blocks entrances at local streets?</a:t>
            </a:r>
          </a:p>
          <a:p>
            <a:pPr lvl="1"/>
            <a:r>
              <a:rPr lang="en-US" altLang="en-US" sz="1900"/>
              <a:t>Plans for towing, repairs, gas – only expressway gas stations? Plans to boost supply in advance of evacuation? Payments? Price gouging?</a:t>
            </a:r>
          </a:p>
          <a:p>
            <a:pPr lvl="1"/>
            <a:r>
              <a:rPr lang="en-US" altLang="en-US" sz="1900"/>
              <a:t>Destination?</a:t>
            </a:r>
          </a:p>
          <a:p>
            <a:pPr lvl="2"/>
            <a:r>
              <a:rPr lang="en-US" altLang="en-US" sz="1700"/>
              <a:t>South Jersey Transit – plenty of entry points but what is exit point? Only Philadelphia?</a:t>
            </a:r>
          </a:p>
          <a:p>
            <a:pPr lvl="1"/>
            <a:r>
              <a:rPr lang="en-US" altLang="en-US" sz="1900"/>
              <a:t>Shelters?</a:t>
            </a:r>
          </a:p>
          <a:p>
            <a:pPr lvl="2"/>
            <a:r>
              <a:rPr lang="en-US" altLang="en-US" sz="1700"/>
              <a:t>Who provides support enroute ? – restrooms, diapers, water, food, medical care (heart attack, stroke, labor, asthma attack, allergic reaction)</a:t>
            </a: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D9AC24F-E407-F052-DCAC-4EC61B46501D}"/>
              </a:ext>
            </a:extLst>
          </p:cNvPr>
          <p:cNvSpPr txBox="1">
            <a:spLocks/>
          </p:cNvSpPr>
          <p:nvPr/>
        </p:nvSpPr>
        <p:spPr bwMode="auto">
          <a:xfrm>
            <a:off x="1371600" y="228600"/>
            <a:ext cx="6858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rgbClr val="404040"/>
                </a:solidFill>
              </a:rPr>
              <a:t>Role of the Transportation Sector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864A8-893F-A07F-0197-6048F6DDA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5213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b="1"/>
              <a:t>4. Logistics</a:t>
            </a:r>
          </a:p>
          <a:p>
            <a:pPr lvl="1"/>
            <a:r>
              <a:rPr lang="en-US" altLang="en-US" sz="1700"/>
              <a:t>Collaborate with the private sector – “whole community” – Walmart EOC is 24/7 monitoring roads, other “big box”</a:t>
            </a:r>
          </a:p>
          <a:p>
            <a:pPr lvl="1"/>
            <a:r>
              <a:rPr lang="en-US" altLang="en-US" sz="1700"/>
              <a:t>Rolling stock to support the emergency response</a:t>
            </a:r>
          </a:p>
          <a:p>
            <a:pPr lvl="2"/>
            <a:r>
              <a:rPr lang="en-US" altLang="en-US" sz="1600"/>
              <a:t>School busses, paratransit, airport busses, public busses, commuter rail</a:t>
            </a:r>
          </a:p>
          <a:p>
            <a:pPr lvl="2"/>
            <a:r>
              <a:rPr lang="en-US" altLang="en-US" sz="1600"/>
              <a:t>Courier trucks, specialty trucks, plows, crane</a:t>
            </a:r>
          </a:p>
          <a:p>
            <a:pPr lvl="1"/>
            <a:r>
              <a:rPr lang="en-US" altLang="en-US" sz="1700"/>
              <a:t>Goods by shortest route after disaster – may be different than before disaster</a:t>
            </a:r>
          </a:p>
          <a:p>
            <a:pPr lvl="2"/>
            <a:r>
              <a:rPr lang="en-US" altLang="en-US" sz="1600"/>
              <a:t>Use GPS, road sensors, HAM radio/CB radio reports, traffic cameras</a:t>
            </a:r>
          </a:p>
          <a:p>
            <a:pPr lvl="2"/>
            <a:r>
              <a:rPr lang="en-US" altLang="en-US" sz="1600"/>
              <a:t>Information coordination is role for Transportation EOC</a:t>
            </a:r>
          </a:p>
          <a:p>
            <a:pPr lvl="1"/>
            <a:r>
              <a:rPr lang="en-US" altLang="en-US" sz="1700"/>
              <a:t>First responders to the disaster sites</a:t>
            </a:r>
          </a:p>
          <a:p>
            <a:pPr lvl="2"/>
            <a:r>
              <a:rPr lang="en-US" altLang="en-US" sz="1600"/>
              <a:t>Police, fire, EMS, hospital medical personnel</a:t>
            </a:r>
          </a:p>
          <a:p>
            <a:pPr lvl="2"/>
            <a:r>
              <a:rPr lang="en-US" altLang="en-US" sz="1600"/>
              <a:t>Staging areas?</a:t>
            </a:r>
          </a:p>
          <a:p>
            <a:pPr lvl="2"/>
            <a:r>
              <a:rPr lang="en-US" altLang="en-US" sz="1600"/>
              <a:t>Who requests that people be transported? 9/11 problem.</a:t>
            </a:r>
          </a:p>
          <a:p>
            <a:pPr lvl="2"/>
            <a:r>
              <a:rPr lang="en-US" altLang="en-US" sz="1600"/>
              <a:t>Problem of credentials, self-dispatching</a:t>
            </a:r>
          </a:p>
        </p:txBody>
      </p:sp>
      <p:sp>
        <p:nvSpPr>
          <p:cNvPr id="12290" name="Title 1">
            <a:extLst>
              <a:ext uri="{FF2B5EF4-FFF2-40B4-BE49-F238E27FC236}">
                <a16:creationId xmlns:a16="http://schemas.microsoft.com/office/drawing/2014/main" id="{35FE8992-E57C-144A-7B77-7B1DB996FB96}"/>
              </a:ext>
            </a:extLst>
          </p:cNvPr>
          <p:cNvSpPr txBox="1">
            <a:spLocks/>
          </p:cNvSpPr>
          <p:nvPr/>
        </p:nvSpPr>
        <p:spPr bwMode="auto">
          <a:xfrm>
            <a:off x="1371600" y="228600"/>
            <a:ext cx="6858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rgbClr val="404040"/>
                </a:solidFill>
              </a:rPr>
              <a:t>Role of the Transportation Sector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3B270357-56F0-C53E-CCED-02C99CF84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7467600" cy="838200"/>
          </a:xfrm>
        </p:spPr>
        <p:txBody>
          <a:bodyPr/>
          <a:lstStyle/>
          <a:p>
            <a:r>
              <a:rPr lang="en-US" altLang="en-US" sz="3200"/>
              <a:t>Role of the Transportation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C4B50-C8B5-7342-9541-52FD39BC7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3638"/>
            <a:ext cx="8382000" cy="2265362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ea typeface="+mn-ea"/>
              </a:rPr>
              <a:t>Conclusion</a:t>
            </a:r>
          </a:p>
          <a:p>
            <a:pPr lvl="1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Transportation is the key to all disaster response</a:t>
            </a:r>
          </a:p>
          <a:p>
            <a:pPr lvl="1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Resiliency requires rigorous inter-agency planning before the event</a:t>
            </a:r>
          </a:p>
          <a:p>
            <a:pPr lvl="1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The whole community has to participate in developing the plan, and in executing it when needed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A7FBE6-84A1-8DB3-E9E1-EBB27A80A2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038600"/>
            <a:ext cx="2667000" cy="2133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1E832B-C7D2-7239-E13D-4EB6E52B95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038600"/>
            <a:ext cx="2808288" cy="21494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24AD90-1462-D626-6556-7B643C9092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38600"/>
            <a:ext cx="2816225" cy="2112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CD25077F-3E27-47D6-96A1-4EB92247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52400"/>
            <a:ext cx="5334000" cy="609600"/>
          </a:xfrm>
        </p:spPr>
        <p:txBody>
          <a:bodyPr/>
          <a:lstStyle/>
          <a:p>
            <a:r>
              <a:rPr lang="en-US" altLang="en-US" sz="320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F3509-A996-BF99-79D4-888481FF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914400"/>
            <a:ext cx="6553200" cy="5715000"/>
          </a:xfrm>
        </p:spPr>
        <p:txBody>
          <a:bodyPr>
            <a:normAutofit/>
          </a:bodyPr>
          <a:lstStyle/>
          <a:p>
            <a:r>
              <a:rPr lang="en-US" altLang="en-US" sz="2200"/>
              <a:t>A Whole Community Approach to Emergency Management: Principles, Themes, and Pathways for Action </a:t>
            </a:r>
            <a:r>
              <a:rPr lang="en-US" altLang="en-US" sz="1600">
                <a:hlinkClick r:id="rId2"/>
              </a:rPr>
              <a:t>http://www.fema.gov/media-library-data/20130726-1813-25045-0649/whole_community_dec2011__2_.pdf</a:t>
            </a:r>
            <a:r>
              <a:rPr lang="en-US" altLang="en-US" sz="1600"/>
              <a:t> </a:t>
            </a:r>
          </a:p>
          <a:p>
            <a:r>
              <a:rPr lang="en-US" altLang="en-US" sz="2200"/>
              <a:t>Building Community Disaster Resilience through Private-Public Collaboration </a:t>
            </a:r>
            <a:r>
              <a:rPr lang="en-US" altLang="en-US" sz="1600">
                <a:hlinkClick r:id="rId3"/>
              </a:rPr>
              <a:t>http://www.nap.edu/catalog/13028.html</a:t>
            </a:r>
            <a:r>
              <a:rPr lang="en-US" altLang="en-US" sz="1600"/>
              <a:t> </a:t>
            </a:r>
          </a:p>
          <a:p>
            <a:r>
              <a:rPr lang="en-US" altLang="en-US" sz="2300"/>
              <a:t>Coles and Buckle, Developing community resilience as a foundation for effective disaster </a:t>
            </a:r>
            <a:r>
              <a:rPr lang="en-US" altLang="en-US" sz="2200"/>
              <a:t>recovery</a:t>
            </a:r>
            <a:r>
              <a:rPr lang="en-US" altLang="en-US" sz="1600">
                <a:hlinkClick r:id="rId4"/>
              </a:rPr>
              <a:t>http://www.em.gov.au/Documents/DevelopingCommunityResilience.pdf</a:t>
            </a:r>
            <a:r>
              <a:rPr lang="en-US" altLang="en-US" sz="1600"/>
              <a:t> </a:t>
            </a:r>
          </a:p>
          <a:p>
            <a:r>
              <a:rPr lang="en-US" altLang="en-US" sz="2200"/>
              <a:t>California Resiliency Alliance Disaster Assistance Registry </a:t>
            </a:r>
            <a:r>
              <a:rPr lang="en-US" altLang="en-US" sz="1600">
                <a:hlinkClick r:id="rId5"/>
              </a:rPr>
              <a:t>http://www.caresiliency.org/</a:t>
            </a:r>
            <a:r>
              <a:rPr lang="en-US" altLang="en-US" sz="1600"/>
              <a:t> </a:t>
            </a:r>
          </a:p>
          <a:p>
            <a:endParaRPr lang="en-US" altLang="en-US" sz="1600"/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14DD7D78-58FB-4767-8FD7-C1B3764E24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1600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enture">
    <a:dk1>
      <a:sysClr val="windowText" lastClr="000000"/>
    </a:dk1>
    <a:lt1>
      <a:sysClr val="window" lastClr="FFFFFF"/>
    </a:lt1>
    <a:dk2>
      <a:srgbClr val="738450"/>
    </a:dk2>
    <a:lt2>
      <a:srgbClr val="E8E9D1"/>
    </a:lt2>
    <a:accent1>
      <a:srgbClr val="9EB060"/>
    </a:accent1>
    <a:accent2>
      <a:srgbClr val="D09A08"/>
    </a:accent2>
    <a:accent3>
      <a:srgbClr val="F2EC86"/>
    </a:accent3>
    <a:accent4>
      <a:srgbClr val="824F1C"/>
    </a:accent4>
    <a:accent5>
      <a:srgbClr val="511818"/>
    </a:accent5>
    <a:accent6>
      <a:srgbClr val="553876"/>
    </a:accent6>
    <a:hlink>
      <a:srgbClr val="929547"/>
    </a:hlink>
    <a:folHlink>
      <a:srgbClr val="56633C"/>
    </a:folHlink>
  </a:clrScheme>
</a:themeOverride>
</file>

<file path=ppt/theme/themeOverride2.xml><?xml version="1.0" encoding="utf-8"?>
<a:themeOverride xmlns:a="http://schemas.openxmlformats.org/drawingml/2006/main">
  <a:clrScheme name="Venture">
    <a:dk1>
      <a:sysClr val="windowText" lastClr="000000"/>
    </a:dk1>
    <a:lt1>
      <a:sysClr val="window" lastClr="FFFFFF"/>
    </a:lt1>
    <a:dk2>
      <a:srgbClr val="738450"/>
    </a:dk2>
    <a:lt2>
      <a:srgbClr val="E8E9D1"/>
    </a:lt2>
    <a:accent1>
      <a:srgbClr val="9EB060"/>
    </a:accent1>
    <a:accent2>
      <a:srgbClr val="D09A08"/>
    </a:accent2>
    <a:accent3>
      <a:srgbClr val="F2EC86"/>
    </a:accent3>
    <a:accent4>
      <a:srgbClr val="824F1C"/>
    </a:accent4>
    <a:accent5>
      <a:srgbClr val="511818"/>
    </a:accent5>
    <a:accent6>
      <a:srgbClr val="553876"/>
    </a:accent6>
    <a:hlink>
      <a:srgbClr val="929547"/>
    </a:hlink>
    <a:folHlink>
      <a:srgbClr val="56633C"/>
    </a:folHlink>
  </a:clrScheme>
</a:themeOverride>
</file>

<file path=ppt/theme/themeOverride3.xml><?xml version="1.0" encoding="utf-8"?>
<a:themeOverride xmlns:a="http://schemas.openxmlformats.org/drawingml/2006/main">
  <a:clrScheme name="Venture">
    <a:dk1>
      <a:sysClr val="windowText" lastClr="000000"/>
    </a:dk1>
    <a:lt1>
      <a:sysClr val="window" lastClr="FFFFFF"/>
    </a:lt1>
    <a:dk2>
      <a:srgbClr val="738450"/>
    </a:dk2>
    <a:lt2>
      <a:srgbClr val="E8E9D1"/>
    </a:lt2>
    <a:accent1>
      <a:srgbClr val="9EB060"/>
    </a:accent1>
    <a:accent2>
      <a:srgbClr val="D09A08"/>
    </a:accent2>
    <a:accent3>
      <a:srgbClr val="F2EC86"/>
    </a:accent3>
    <a:accent4>
      <a:srgbClr val="824F1C"/>
    </a:accent4>
    <a:accent5>
      <a:srgbClr val="511818"/>
    </a:accent5>
    <a:accent6>
      <a:srgbClr val="553876"/>
    </a:accent6>
    <a:hlink>
      <a:srgbClr val="929547"/>
    </a:hlink>
    <a:folHlink>
      <a:srgbClr val="56633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294</TotalTime>
  <Words>782</Words>
  <Application>Microsoft Macintosh PowerPoint</Application>
  <PresentationFormat>On-screen Show (4:3)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Calisto MT</vt:lpstr>
      <vt:lpstr>ＭＳ Ｐゴシック</vt:lpstr>
      <vt:lpstr>Arial</vt:lpstr>
      <vt:lpstr>Wingdings</vt:lpstr>
      <vt:lpstr>Calibri</vt:lpstr>
      <vt:lpstr>Venture</vt:lpstr>
      <vt:lpstr>Resiliency in the  Face of Disaster:  The Role of  Transportation</vt:lpstr>
      <vt:lpstr>PowerPoint Presentation</vt:lpstr>
      <vt:lpstr>Hallmarks of Resiliency</vt:lpstr>
      <vt:lpstr>Hallmarks of Resiliency</vt:lpstr>
      <vt:lpstr>Role of the Transportation Sector</vt:lpstr>
      <vt:lpstr>PowerPoint Presentation</vt:lpstr>
      <vt:lpstr>PowerPoint Presentation</vt:lpstr>
      <vt:lpstr>Role of the Transportation Sector</vt:lpstr>
      <vt:lpstr>Resources</vt:lpstr>
      <vt:lpstr>Contact Information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Resiliency in the Face of Disaster:  Understanding Resiliency</dc:title>
  <dc:creator>Frannie</dc:creator>
  <cp:lastModifiedBy>Weinardy, Alvie</cp:lastModifiedBy>
  <cp:revision>42</cp:revision>
  <cp:lastPrinted>2014-05-09T21:07:44Z</cp:lastPrinted>
  <dcterms:created xsi:type="dcterms:W3CDTF">2014-02-15T01:05:55Z</dcterms:created>
  <dcterms:modified xsi:type="dcterms:W3CDTF">2025-07-31T23:45:30Z</dcterms:modified>
</cp:coreProperties>
</file>