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4" r:id="rId1"/>
  </p:sldMasterIdLst>
  <p:notesMasterIdLst>
    <p:notesMasterId r:id="rId36"/>
  </p:notesMasterIdLst>
  <p:sldIdLst>
    <p:sldId id="256" r:id="rId2"/>
    <p:sldId id="272" r:id="rId3"/>
    <p:sldId id="273" r:id="rId4"/>
    <p:sldId id="277" r:id="rId5"/>
    <p:sldId id="258" r:id="rId6"/>
    <p:sldId id="274" r:id="rId7"/>
    <p:sldId id="275" r:id="rId8"/>
    <p:sldId id="260" r:id="rId9"/>
    <p:sldId id="261" r:id="rId10"/>
    <p:sldId id="276" r:id="rId11"/>
    <p:sldId id="282" r:id="rId12"/>
    <p:sldId id="278" r:id="rId13"/>
    <p:sldId id="262" r:id="rId14"/>
    <p:sldId id="292" r:id="rId15"/>
    <p:sldId id="293" r:id="rId16"/>
    <p:sldId id="291" r:id="rId17"/>
    <p:sldId id="287" r:id="rId18"/>
    <p:sldId id="263" r:id="rId19"/>
    <p:sldId id="264" r:id="rId20"/>
    <p:sldId id="294" r:id="rId21"/>
    <p:sldId id="279" r:id="rId22"/>
    <p:sldId id="280" r:id="rId23"/>
    <p:sldId id="265" r:id="rId24"/>
    <p:sldId id="267" r:id="rId25"/>
    <p:sldId id="288" r:id="rId26"/>
    <p:sldId id="266" r:id="rId27"/>
    <p:sldId id="289" r:id="rId28"/>
    <p:sldId id="285" r:id="rId29"/>
    <p:sldId id="286" r:id="rId30"/>
    <p:sldId id="270" r:id="rId31"/>
    <p:sldId id="268" r:id="rId32"/>
    <p:sldId id="283" r:id="rId33"/>
    <p:sldId id="284" r:id="rId34"/>
    <p:sldId id="271" r:id="rId35"/>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89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349" y="38"/>
      </p:cViewPr>
      <p:guideLst>
        <p:guide orient="horz" pos="2160"/>
        <p:guide pos="2880"/>
      </p:guideLst>
    </p:cSldViewPr>
  </p:slideViewPr>
  <p:notesTextViewPr>
    <p:cViewPr>
      <p:scale>
        <a:sx n="1" d="1"/>
        <a:sy n="1" d="1"/>
      </p:scale>
      <p:origin x="0" y="0"/>
    </p:cViewPr>
  </p:notesTextViewPr>
  <p:sorterViewPr>
    <p:cViewPr>
      <p:scale>
        <a:sx n="100" d="100"/>
        <a:sy n="100" d="100"/>
      </p:scale>
      <p:origin x="0" y="-8026"/>
    </p:cViewPr>
  </p:sorterViewPr>
  <p:notesViewPr>
    <p:cSldViewPr>
      <p:cViewPr>
        <p:scale>
          <a:sx n="110" d="100"/>
          <a:sy n="110" d="100"/>
        </p:scale>
        <p:origin x="1531" y="-22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84989B4C-2800-4D00-95C1-64A2EACD972D}" type="datetimeFigureOut">
              <a:rPr lang="en-US" smtClean="0"/>
              <a:t>12/15/2014</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D2F69952-42D2-40F7-A966-EC17720CC5D5}" type="slidenum">
              <a:rPr lang="en-US" smtClean="0"/>
              <a:t>‹#›</a:t>
            </a:fld>
            <a:endParaRPr lang="en-US"/>
          </a:p>
        </p:txBody>
      </p:sp>
    </p:spTree>
    <p:extLst>
      <p:ext uri="{BB962C8B-B14F-4D97-AF65-F5344CB8AC3E}">
        <p14:creationId xmlns:p14="http://schemas.microsoft.com/office/powerpoint/2010/main" val="795660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afternoon</a:t>
            </a:r>
            <a:r>
              <a:rPr lang="en-US" baseline="0" dirty="0" smtClean="0"/>
              <a:t> and welcome to the California Emergency Services Association training webinar series.  </a:t>
            </a:r>
          </a:p>
          <a:p>
            <a:endParaRPr lang="en-US" baseline="0" dirty="0" smtClean="0"/>
          </a:p>
          <a:p>
            <a:r>
              <a:rPr lang="en-US" baseline="0" dirty="0" smtClean="0"/>
              <a:t>Today, we’ll be talking about developing HSEEP-compliant exercises for your</a:t>
            </a:r>
            <a:r>
              <a:rPr lang="en-US" dirty="0" smtClean="0"/>
              <a:t> organization. </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2F69952-42D2-40F7-A966-EC17720CC5D5}" type="slidenum">
              <a:rPr lang="en-US" smtClean="0"/>
              <a:t>1</a:t>
            </a:fld>
            <a:endParaRPr lang="en-US"/>
          </a:p>
        </p:txBody>
      </p:sp>
    </p:spTree>
    <p:extLst>
      <p:ext uri="{BB962C8B-B14F-4D97-AF65-F5344CB8AC3E}">
        <p14:creationId xmlns:p14="http://schemas.microsoft.com/office/powerpoint/2010/main" val="36329721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Before we go any further, I’d like to take a moment to acknowledge several people and organizations who contributed to this presentation.  </a:t>
            </a:r>
          </a:p>
          <a:p>
            <a:endParaRPr lang="en-US" dirty="0"/>
          </a:p>
          <a:p>
            <a:r>
              <a:rPr lang="en-US" baseline="0" dirty="0" smtClean="0"/>
              <a:t>Rod </a:t>
            </a:r>
            <a:r>
              <a:rPr lang="en-US" baseline="0" dirty="0" err="1" smtClean="0"/>
              <a:t>Diridon</a:t>
            </a:r>
            <a:r>
              <a:rPr lang="en-US" baseline="0" dirty="0" smtClean="0"/>
              <a:t>, Sr., Executive</a:t>
            </a:r>
            <a:r>
              <a:rPr lang="en-US" dirty="0" smtClean="0"/>
              <a:t> Director Emeritus and Dr. Karen </a:t>
            </a:r>
            <a:r>
              <a:rPr lang="en-US" dirty="0" err="1" smtClean="0"/>
              <a:t>Philbrick</a:t>
            </a:r>
            <a:r>
              <a:rPr lang="en-US" dirty="0" smtClean="0"/>
              <a:t>, Executive Director of the </a:t>
            </a:r>
            <a:r>
              <a:rPr lang="en-US" dirty="0" err="1" smtClean="0"/>
              <a:t>Mineta</a:t>
            </a:r>
            <a:r>
              <a:rPr lang="en-US" dirty="0" smtClean="0"/>
              <a:t> Transportation Institute for their support of our research on exercise design that led to the new US DOT </a:t>
            </a:r>
            <a:r>
              <a:rPr lang="en-US" i="1" dirty="0" smtClean="0"/>
              <a:t>Exercise Handbook</a:t>
            </a:r>
            <a:r>
              <a:rPr lang="en-US" dirty="0" smtClean="0"/>
              <a:t>, and much of the information that we will share today.</a:t>
            </a:r>
          </a:p>
          <a:p>
            <a:endParaRPr lang="en-US" i="1" baseline="0" dirty="0"/>
          </a:p>
          <a:p>
            <a:r>
              <a:rPr lang="en-US" dirty="0" smtClean="0"/>
              <a:t>Many colleagues from the San Jose State University Police Department, San Jose Fire Department, San Jose Police Department and California Department of Transportation (Caltrans) for their partnerships in exercises over the years, during which we learned some strategies for successful exercises.</a:t>
            </a:r>
            <a:endParaRPr lang="en-US" baseline="0" dirty="0" smtClean="0"/>
          </a:p>
          <a:p>
            <a:endParaRPr lang="en-US" baseline="0" dirty="0" smtClean="0"/>
          </a:p>
          <a:p>
            <a:r>
              <a:rPr lang="en-US" baseline="0" dirty="0" smtClean="0"/>
              <a:t>The CESA Training Committee</a:t>
            </a:r>
            <a:r>
              <a:rPr lang="en-US" dirty="0" smtClean="0"/>
              <a:t> members </a:t>
            </a:r>
            <a:r>
              <a:rPr lang="en-US" baseline="0" dirty="0" smtClean="0"/>
              <a:t>who</a:t>
            </a:r>
            <a:r>
              <a:rPr lang="en-US" dirty="0" smtClean="0"/>
              <a:t> </a:t>
            </a:r>
            <a:r>
              <a:rPr lang="en-US" baseline="0" dirty="0" smtClean="0"/>
              <a:t>have made helpful suggestions in the development of this presentation</a:t>
            </a:r>
            <a:r>
              <a:rPr lang="en-US" dirty="0"/>
              <a:t>, including Marsha Hovey, Jerry Quinn, George Whitney</a:t>
            </a:r>
            <a:r>
              <a:rPr lang="en-US" dirty="0" smtClean="0"/>
              <a:t>, Bob </a:t>
            </a:r>
            <a:r>
              <a:rPr lang="en-US" dirty="0" err="1" smtClean="0"/>
              <a:t>Cascone</a:t>
            </a:r>
            <a:r>
              <a:rPr lang="en-US" dirty="0" smtClean="0"/>
              <a:t>, Ray Riordan, Keith …. [George – please complete list as appropriate</a:t>
            </a:r>
            <a:endParaRPr lang="en-US" baseline="0" dirty="0" smtClean="0"/>
          </a:p>
        </p:txBody>
      </p:sp>
      <p:sp>
        <p:nvSpPr>
          <p:cNvPr id="4" name="Slide Number Placeholder 3"/>
          <p:cNvSpPr>
            <a:spLocks noGrp="1"/>
          </p:cNvSpPr>
          <p:nvPr>
            <p:ph type="sldNum" sz="quarter" idx="10"/>
          </p:nvPr>
        </p:nvSpPr>
        <p:spPr/>
        <p:txBody>
          <a:bodyPr/>
          <a:lstStyle/>
          <a:p>
            <a:fld id="{D2F69952-42D2-40F7-A966-EC17720CC5D5}" type="slidenum">
              <a:rPr lang="en-US" smtClean="0"/>
              <a:t>10</a:t>
            </a:fld>
            <a:endParaRPr lang="en-US" dirty="0"/>
          </a:p>
        </p:txBody>
      </p:sp>
    </p:spTree>
    <p:extLst>
      <p:ext uri="{BB962C8B-B14F-4D97-AF65-F5344CB8AC3E}">
        <p14:creationId xmlns:p14="http://schemas.microsoft.com/office/powerpoint/2010/main" val="27041797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changes to HSEEP derive from the new Presidential Policy Directive 8- National Preparedness, which replaces the Bush Administration’s HSPD-8 based on the events of 9/11. The new National Preparedness Goal removed the color code, replaced the Target Capability List with the Core Capabilities List, and “replaced the all-terrorism all the time” focus with a range of scenarios including terror attack, cyber attack, pandemics and catastrophic natural disasters. Communities are expected to handled routine natural disasters without federal help. The scenarios also exclude technological events like power outages. The new approach emphasizes that government cannot manage emergencies alone, and that the private sector and NGOs are an integral part of the emergency planning process.</a:t>
            </a:r>
            <a:endParaRPr lang="en-US" dirty="0"/>
          </a:p>
          <a:p>
            <a:r>
              <a:rPr lang="en-US" dirty="0" smtClean="0"/>
              <a:t>The exercise program is now based on threat analysis that is required to be performed by each state and Urban Area in the UASI program called THIRA – Threat and Hazard Identification and Risk Assessment. This system, which is useful for local governments as well, replaces the federal “back box” that assigned threat risk to a community, and instead allows local communities to assess their own greatest threats.</a:t>
            </a:r>
            <a:endParaRPr lang="en-US" dirty="0"/>
          </a:p>
          <a:p>
            <a:r>
              <a:rPr lang="en-US" dirty="0" smtClean="0"/>
              <a:t>The new Core Capabilities include a wider range of preparedness areas, such as critical transportation and long term vulnerability reduction.</a:t>
            </a:r>
            <a:endParaRPr lang="en-US" dirty="0"/>
          </a:p>
          <a:p>
            <a:r>
              <a:rPr lang="en-US" dirty="0" smtClean="0"/>
              <a:t>The HSEEP was changed to match this new multi-hazards focus and local government orientation including whole community involvement.</a:t>
            </a:r>
            <a:endParaRPr lang="en-US" dirty="0"/>
          </a:p>
        </p:txBody>
      </p:sp>
      <p:sp>
        <p:nvSpPr>
          <p:cNvPr id="4" name="Slide Number Placeholder 3"/>
          <p:cNvSpPr>
            <a:spLocks noGrp="1"/>
          </p:cNvSpPr>
          <p:nvPr>
            <p:ph type="sldNum" sz="quarter" idx="10"/>
          </p:nvPr>
        </p:nvSpPr>
        <p:spPr/>
        <p:txBody>
          <a:bodyPr/>
          <a:lstStyle/>
          <a:p>
            <a:fld id="{D2F69952-42D2-40F7-A966-EC17720CC5D5}" type="slidenum">
              <a:rPr lang="en-US" smtClean="0"/>
              <a:t>11</a:t>
            </a:fld>
            <a:endParaRPr lang="en-US"/>
          </a:p>
        </p:txBody>
      </p:sp>
    </p:spTree>
    <p:extLst>
      <p:ext uri="{BB962C8B-B14F-4D97-AF65-F5344CB8AC3E}">
        <p14:creationId xmlns:p14="http://schemas.microsoft.com/office/powerpoint/2010/main" val="27290871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33400" y="4267200"/>
            <a:ext cx="5791200" cy="4331970"/>
          </a:xfrm>
        </p:spPr>
        <p:txBody>
          <a:bodyPr/>
          <a:lstStyle/>
          <a:p>
            <a:r>
              <a:rPr lang="en-US" dirty="0" smtClean="0"/>
              <a:t>The Homeland Security Exercise and Evaluation Program has recently been revised to be more flexible. On March 30, 2011 President Obama issued “Presidential Policy Directive-8- National Preparedness” that refocused national homeland security programs to a more locally driven model. Thus HSEEP was revised on April 16, 2012 to be more flexible and less driven by HSEEP doctrine, which derived from a military model whose demands were not attainable in the civilian community with the time and financial resources available to first responder agencies.</a:t>
            </a:r>
          </a:p>
          <a:p>
            <a:endParaRPr lang="en-US" dirty="0"/>
          </a:p>
          <a:p>
            <a:r>
              <a:rPr lang="en-US" dirty="0" smtClean="0"/>
              <a:t>HSEEP’s framework still provides a good model for developing exercises at the local and state levels, allowing organizations to focus on emergency plan development and improvement over the plan revision cycle. HSEEP describes seven types of exercises that can be used to reinforce training, evaluate plan products and increase participant knowledge and skills, which are either discussion based or action based. The discussion models are seminars, a teaching model; workshops, a plan discussion and development model</a:t>
            </a:r>
            <a:r>
              <a:rPr lang="en-US" dirty="0"/>
              <a:t>; games, where a limited scope event is worked using computers or other simulation mechanisms; </a:t>
            </a:r>
            <a:r>
              <a:rPr lang="en-US" dirty="0" smtClean="0"/>
              <a:t>and tabletops, where participants describe their own work within a scenario. The action based models are drills, where one skill is </a:t>
            </a:r>
            <a:r>
              <a:rPr lang="en-US" dirty="0" smtClean="0"/>
              <a:t>practiced; functional </a:t>
            </a:r>
            <a:r>
              <a:rPr lang="en-US" dirty="0" smtClean="0"/>
              <a:t>exercises, where participants perform their roles with outside stimulus through message traffic; and full-scale </a:t>
            </a:r>
            <a:r>
              <a:rPr lang="en-US" dirty="0" smtClean="0"/>
              <a:t>exercises, </a:t>
            </a:r>
            <a:r>
              <a:rPr lang="en-US" dirty="0" smtClean="0"/>
              <a:t>where participants enact their disaster roles within a complex scenario across several professions and often several jurisdictions. This should be the culmination of a planning, training and exercise cycle to confirm capability. Detailed information about each exercise type is available in </a:t>
            </a:r>
            <a:r>
              <a:rPr lang="en-US" dirty="0" smtClean="0"/>
              <a:t>our</a:t>
            </a:r>
            <a:r>
              <a:rPr lang="en-US" dirty="0" smtClean="0"/>
              <a:t> </a:t>
            </a:r>
            <a:r>
              <a:rPr lang="en-US" dirty="0" smtClean="0"/>
              <a:t>free, downloadable </a:t>
            </a:r>
            <a:r>
              <a:rPr lang="en-US" i="1" dirty="0" smtClean="0"/>
              <a:t>Exercise Handbook, </a:t>
            </a:r>
            <a:r>
              <a:rPr lang="en-US" dirty="0" smtClean="0"/>
              <a:t>whose URL </a:t>
            </a:r>
            <a:r>
              <a:rPr lang="en-US" dirty="0" smtClean="0"/>
              <a:t>is at the end of this presentation</a:t>
            </a:r>
            <a:r>
              <a:rPr lang="en-US" dirty="0" smtClean="0"/>
              <a:t>.</a:t>
            </a:r>
            <a:endParaRPr lang="en-US" dirty="0"/>
          </a:p>
        </p:txBody>
      </p:sp>
      <p:sp>
        <p:nvSpPr>
          <p:cNvPr id="4" name="Slide Number Placeholder 3"/>
          <p:cNvSpPr>
            <a:spLocks noGrp="1"/>
          </p:cNvSpPr>
          <p:nvPr>
            <p:ph type="sldNum" sz="quarter" idx="10"/>
          </p:nvPr>
        </p:nvSpPr>
        <p:spPr/>
        <p:txBody>
          <a:bodyPr/>
          <a:lstStyle/>
          <a:p>
            <a:fld id="{D2F69952-42D2-40F7-A966-EC17720CC5D5}" type="slidenum">
              <a:rPr lang="en-US" smtClean="0"/>
              <a:t>12</a:t>
            </a:fld>
            <a:endParaRPr lang="en-US"/>
          </a:p>
        </p:txBody>
      </p:sp>
    </p:spTree>
    <p:extLst>
      <p:ext uri="{BB962C8B-B14F-4D97-AF65-F5344CB8AC3E}">
        <p14:creationId xmlns:p14="http://schemas.microsoft.com/office/powerpoint/2010/main" val="12068585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 now discuss the six key tasks in HSEEP-compliant exercise development. First select a committee that represents the departments in your organization that need to be part of the exercise, and be sure to include appropriate outside agencies that would be your partners in a real event.</a:t>
            </a:r>
          </a:p>
          <a:p>
            <a:r>
              <a:rPr lang="en-US" dirty="0" smtClean="0"/>
              <a:t>Next select an element of a plan to evaluate through the exercise.</a:t>
            </a:r>
          </a:p>
          <a:p>
            <a:r>
              <a:rPr lang="en-US" dirty="0" smtClean="0"/>
              <a:t>Third, obtain the participation of appropriate “players” from the participating organizations.</a:t>
            </a:r>
          </a:p>
          <a:p>
            <a:r>
              <a:rPr lang="en-US" dirty="0" smtClean="0"/>
              <a:t>Fourth, select from among the exercise types under HSEEP the type that is appropriate to your level of training and resource capacity.</a:t>
            </a:r>
          </a:p>
          <a:p>
            <a:r>
              <a:rPr lang="en-US" dirty="0" smtClean="0"/>
              <a:t>Fifth, create meaningful exercise goals that will exercise the plan effectively.</a:t>
            </a:r>
          </a:p>
          <a:p>
            <a:r>
              <a:rPr lang="en-US" dirty="0" smtClean="0"/>
              <a:t>Finally, only then select a scenario that will allow the organization’s capabilities to be exercised so the plan can be evaluated effectively against the goals.</a:t>
            </a:r>
          </a:p>
          <a:p>
            <a:endParaRPr lang="en-US" dirty="0"/>
          </a:p>
          <a:p>
            <a:r>
              <a:rPr lang="en-US" dirty="0" smtClean="0"/>
              <a:t>Dan will discuss these six key points in a few minutes.</a:t>
            </a:r>
          </a:p>
          <a:p>
            <a:endParaRPr lang="en-US" dirty="0"/>
          </a:p>
          <a:p>
            <a:endParaRPr lang="en-US" dirty="0"/>
          </a:p>
        </p:txBody>
      </p:sp>
      <p:sp>
        <p:nvSpPr>
          <p:cNvPr id="4" name="Slide Number Placeholder 3"/>
          <p:cNvSpPr>
            <a:spLocks noGrp="1"/>
          </p:cNvSpPr>
          <p:nvPr>
            <p:ph type="sldNum" sz="quarter" idx="10"/>
          </p:nvPr>
        </p:nvSpPr>
        <p:spPr/>
        <p:txBody>
          <a:bodyPr/>
          <a:lstStyle/>
          <a:p>
            <a:fld id="{D2F69952-42D2-40F7-A966-EC17720CC5D5}" type="slidenum">
              <a:rPr lang="en-US" smtClean="0"/>
              <a:t>13</a:t>
            </a:fld>
            <a:endParaRPr lang="en-US"/>
          </a:p>
        </p:txBody>
      </p:sp>
    </p:spTree>
    <p:extLst>
      <p:ext uri="{BB962C8B-B14F-4D97-AF65-F5344CB8AC3E}">
        <p14:creationId xmlns:p14="http://schemas.microsoft.com/office/powerpoint/2010/main" val="18248795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decision to create an exercise may derive from several sources. The “driver” of the exercise may help to determine some characteristics of the exercise that will influence the exercise planning. </a:t>
            </a:r>
          </a:p>
          <a:p>
            <a:endParaRPr lang="en-US" dirty="0"/>
          </a:p>
          <a:p>
            <a:r>
              <a:rPr lang="en-US" dirty="0" smtClean="0"/>
              <a:t>Some exercises are created because a leader is concerned about the organization’s disaster preparedness, as when a new mayor is elected or new city manager or other department head is appointed; or when a disaster has occurred in a nearby community. Sometimes a politician wants a “photo op” with first responders to seem proactive. Some grants or contracts require the recipient to demonstrate the outcome of the funding with an exercise. </a:t>
            </a:r>
          </a:p>
          <a:p>
            <a:endParaRPr lang="en-US" dirty="0"/>
          </a:p>
          <a:p>
            <a:r>
              <a:rPr lang="en-US" dirty="0" smtClean="0"/>
              <a:t>Sometimes the emergency manager recognizes the need for an exercise because of an agency reorganization, his or her personal </a:t>
            </a:r>
            <a:r>
              <a:rPr lang="en-US" dirty="0"/>
              <a:t>estimate of </a:t>
            </a:r>
            <a:r>
              <a:rPr lang="en-US" dirty="0" smtClean="0"/>
              <a:t>a need </a:t>
            </a:r>
            <a:r>
              <a:rPr lang="en-US" dirty="0"/>
              <a:t>to </a:t>
            </a:r>
            <a:r>
              <a:rPr lang="en-US" dirty="0" smtClean="0"/>
              <a:t>prepare specific elements of the organization better, such as the EOC staff, or there may be </a:t>
            </a:r>
            <a:r>
              <a:rPr lang="en-US" dirty="0"/>
              <a:t>new </a:t>
            </a:r>
            <a:r>
              <a:rPr lang="en-US" dirty="0" smtClean="0"/>
              <a:t>partners in the community, like RACES or CERT, who need to be integrated into the response system. </a:t>
            </a:r>
            <a:endParaRPr lang="en-US" dirty="0"/>
          </a:p>
          <a:p>
            <a:endParaRPr lang="en-US" dirty="0" smtClean="0"/>
          </a:p>
          <a:p>
            <a:r>
              <a:rPr lang="en-US" dirty="0" smtClean="0"/>
              <a:t>Ideally exercises would be cyclical and either planning or training driven. You can use the exercise as part of the planning cycle to validate new plans or updated plans. Similarly, the training cycle could be a driver, using an exercise to validate </a:t>
            </a:r>
            <a:r>
              <a:rPr lang="en-US" dirty="0"/>
              <a:t>training </a:t>
            </a:r>
            <a:r>
              <a:rPr lang="en-US" dirty="0" smtClean="0"/>
              <a:t>levels</a:t>
            </a:r>
            <a:r>
              <a:rPr lang="en-US" dirty="0"/>
              <a:t> </a:t>
            </a:r>
            <a:r>
              <a:rPr lang="en-US" dirty="0" smtClean="0"/>
              <a:t>and identify gaps and future training needs.</a:t>
            </a:r>
          </a:p>
          <a:p>
            <a:r>
              <a:rPr lang="en-US" dirty="0" smtClean="0"/>
              <a:t> </a:t>
            </a:r>
            <a:endParaRPr lang="en-US" dirty="0"/>
          </a:p>
        </p:txBody>
      </p:sp>
      <p:sp>
        <p:nvSpPr>
          <p:cNvPr id="4" name="Slide Number Placeholder 3"/>
          <p:cNvSpPr>
            <a:spLocks noGrp="1"/>
          </p:cNvSpPr>
          <p:nvPr>
            <p:ph type="sldNum" sz="quarter" idx="10"/>
          </p:nvPr>
        </p:nvSpPr>
        <p:spPr/>
        <p:txBody>
          <a:bodyPr/>
          <a:lstStyle/>
          <a:p>
            <a:fld id="{D2F69952-42D2-40F7-A966-EC17720CC5D5}" type="slidenum">
              <a:rPr lang="en-US" smtClean="0"/>
              <a:t>14</a:t>
            </a:fld>
            <a:endParaRPr lang="en-US" dirty="0"/>
          </a:p>
        </p:txBody>
      </p:sp>
    </p:spTree>
    <p:extLst>
      <p:ext uri="{BB962C8B-B14F-4D97-AF65-F5344CB8AC3E}">
        <p14:creationId xmlns:p14="http://schemas.microsoft.com/office/powerpoint/2010/main" val="11002817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Executive buy-in is essential for a successful exercise. Depending on your organization’s structure you may have to develop the support of several levels of supervision to get the players whom you need for a meaningful exercise. Carefully explain the overall benefits to the organization in being prepared to care for the community during unexpected events. It does not have to be a disaster to require the activation of alerting and warning systems, or the use of alternate communications systems. An experienced emergency management team can response to localized events or regional catastrophes.</a:t>
            </a:r>
          </a:p>
          <a:p>
            <a:endParaRPr lang="en-US" dirty="0"/>
          </a:p>
          <a:p>
            <a:r>
              <a:rPr lang="en-US" dirty="0" smtClean="0"/>
              <a:t>Be prepared to create a memo summarizing the purpose of the exercise, the focus of the exercise, the goals to be achieved, the plan, training or capability to be evaluated, and the exact resources needed for a successful outcome. Note if a grant or contract will be paying for the out of pocket costs of supplies, equipment and overtime, or if this expense needs to be included in the next fiscal year’s budget.</a:t>
            </a:r>
          </a:p>
          <a:p>
            <a:endParaRPr lang="en-US" dirty="0"/>
          </a:p>
          <a:p>
            <a:r>
              <a:rPr lang="en-US" dirty="0"/>
              <a:t>Dan will now discuss the elements of exercise development.</a:t>
            </a:r>
          </a:p>
          <a:p>
            <a:endParaRPr lang="en-US" dirty="0"/>
          </a:p>
        </p:txBody>
      </p:sp>
      <p:sp>
        <p:nvSpPr>
          <p:cNvPr id="4" name="Slide Number Placeholder 3"/>
          <p:cNvSpPr>
            <a:spLocks noGrp="1"/>
          </p:cNvSpPr>
          <p:nvPr>
            <p:ph type="sldNum" sz="quarter" idx="10"/>
          </p:nvPr>
        </p:nvSpPr>
        <p:spPr/>
        <p:txBody>
          <a:bodyPr/>
          <a:lstStyle/>
          <a:p>
            <a:fld id="{D2F69952-42D2-40F7-A966-EC17720CC5D5}" type="slidenum">
              <a:rPr lang="en-US" smtClean="0"/>
              <a:t>15</a:t>
            </a:fld>
            <a:endParaRPr lang="en-US"/>
          </a:p>
        </p:txBody>
      </p:sp>
    </p:spTree>
    <p:extLst>
      <p:ext uri="{BB962C8B-B14F-4D97-AF65-F5344CB8AC3E}">
        <p14:creationId xmlns:p14="http://schemas.microsoft.com/office/powerpoint/2010/main" val="34773224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Yes, the middle of this slide is too small, complex and therefore confusing.    The initial appearance of putting an exercise together can appear complex.  Some have used the analogy of directing a play or organizing a wedding to describe exercise design.</a:t>
            </a:r>
          </a:p>
          <a:p>
            <a:r>
              <a:rPr lang="en-US" dirty="0" smtClean="0"/>
              <a:t>The middle portion of the slide includes exercise design questions and tasks organized into Project Management process groups.  They help to identify and organize the issues, and map connections and dependencies. The </a:t>
            </a:r>
            <a:r>
              <a:rPr lang="en-US" i="1" dirty="0" smtClean="0"/>
              <a:t>Exercise Handbook </a:t>
            </a:r>
            <a:r>
              <a:rPr lang="en-US" dirty="0" smtClean="0"/>
              <a:t>that we will discuss later uses this process expanded into a checklist driven approach for each exercise type.  You will notice that a few of the issues in the middle portion are larger and bolder.  These topics will be discussed in the next few slides.           </a:t>
            </a:r>
          </a:p>
          <a:p>
            <a:r>
              <a:rPr lang="en-US" dirty="0" smtClean="0"/>
              <a:t>Different planning approaches are required to ensure exercise continuity, such as logical progression, parallel development and backwards planning. Planning involves not only the environment for exercise play but also the support to maintain that environment and the mechanisms to capture what transpired in exercise play.  </a:t>
            </a:r>
          </a:p>
          <a:p>
            <a:r>
              <a:rPr lang="en-US" dirty="0" smtClean="0"/>
              <a:t>Like the exercise participants who use the exercise to evaluate and improve a plan or procedure, the Exercise Committee uses the exercise to develop and enhance future exercises.  Skill and confidence in creating and executing more complex exercises is thus developed.   </a:t>
            </a:r>
          </a:p>
          <a:p>
            <a:r>
              <a:rPr lang="en-US" dirty="0" smtClean="0"/>
              <a:t>For both the participant and designer it is initially recommended to keep the focus of exercises narrow and as straightforward as possible.  Add complexity only when needed.      </a:t>
            </a:r>
            <a:endParaRPr lang="en-US" dirty="0"/>
          </a:p>
        </p:txBody>
      </p:sp>
      <p:sp>
        <p:nvSpPr>
          <p:cNvPr id="4" name="Slide Number Placeholder 3"/>
          <p:cNvSpPr>
            <a:spLocks noGrp="1"/>
          </p:cNvSpPr>
          <p:nvPr>
            <p:ph type="sldNum" sz="quarter" idx="10"/>
          </p:nvPr>
        </p:nvSpPr>
        <p:spPr/>
        <p:txBody>
          <a:bodyPr/>
          <a:lstStyle/>
          <a:p>
            <a:fld id="{F0AC60FD-1A9A-403E-95D6-B8FD3EC3C16F}" type="slidenum">
              <a:rPr lang="en-US" smtClean="0"/>
              <a:t>16</a:t>
            </a:fld>
            <a:endParaRPr lang="en-US"/>
          </a:p>
        </p:txBody>
      </p:sp>
    </p:spTree>
    <p:extLst>
      <p:ext uri="{BB962C8B-B14F-4D97-AF65-F5344CB8AC3E}">
        <p14:creationId xmlns:p14="http://schemas.microsoft.com/office/powerpoint/2010/main" val="8750142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Public agencies are experiencing retirements and staff turn-over, meaning that the most experienced exercise designers may be gone. Developing a capable exercise design team is the first step in designing a good exercise. Ensure that all departments in your organization are represented, and that any outside organizations participating in the event are also part of the exercise committee. These may include mutual aid partners and community-based organizations like the American Red Cross or Salvation Army that may be supporting the exercise with services within the exercise design, or with real-world rehab for exercise players.</a:t>
            </a:r>
          </a:p>
          <a:p>
            <a:endParaRPr lang="en-US" dirty="0"/>
          </a:p>
          <a:p>
            <a:r>
              <a:rPr lang="en-US" dirty="0" smtClean="0"/>
              <a:t>The exercise staff includes evaluators for each element of the exercise. They need to be brought into the exercise design process as early as possible so that as exercise goals are considered they can assist with developing appropriate exercise elements and activities that will enable evaluation of the specific goals.</a:t>
            </a:r>
            <a:endParaRPr lang="en-US" dirty="0"/>
          </a:p>
        </p:txBody>
      </p:sp>
      <p:sp>
        <p:nvSpPr>
          <p:cNvPr id="4" name="Slide Number Placeholder 3"/>
          <p:cNvSpPr>
            <a:spLocks noGrp="1"/>
          </p:cNvSpPr>
          <p:nvPr>
            <p:ph type="sldNum" sz="quarter" idx="10"/>
          </p:nvPr>
        </p:nvSpPr>
        <p:spPr/>
        <p:txBody>
          <a:bodyPr/>
          <a:lstStyle/>
          <a:p>
            <a:fld id="{D2F69952-42D2-40F7-A966-EC17720CC5D5}" type="slidenum">
              <a:rPr lang="en-US" smtClean="0"/>
              <a:t>17</a:t>
            </a:fld>
            <a:endParaRPr lang="en-US"/>
          </a:p>
        </p:txBody>
      </p:sp>
    </p:spTree>
    <p:extLst>
      <p:ext uri="{BB962C8B-B14F-4D97-AF65-F5344CB8AC3E}">
        <p14:creationId xmlns:p14="http://schemas.microsoft.com/office/powerpoint/2010/main" val="41927015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exercise committee should begin by selecting the focus for the exercise. Ideally it would be one element of one plan, recent training, or one key task, skill or activity, such as activation of the EOC, or public information dissemination. The selection of the focus for the exercise can be based on recent plan revisions, recent training, or coming seasonal specific skill sets. For example, in the fall a community might want to exercise all the functions in the Flood Annex of the Emergency Operations Plan in preparation for the winter storm season. April is the anniversary of California’s worst earthquake, the 1906 San Francisco event, so an exercise of the EOC operations element of the Emergency Operations Plan might be appropriate.</a:t>
            </a:r>
          </a:p>
          <a:p>
            <a:endParaRPr lang="en-US" dirty="0"/>
          </a:p>
          <a:p>
            <a:r>
              <a:rPr lang="en-US" dirty="0" smtClean="0"/>
              <a:t>Be sure to understand why this exercise is appropriate at this time. Is it part of an externally required cyclical review of core capabilities and universal tasks, or an internally driven concern about the organization’s ability to respond to a topical event (Ebola, active shooter, pandemic flu, for example), or a periodic skills test for responders?</a:t>
            </a:r>
          </a:p>
          <a:p>
            <a:endParaRPr lang="en-US" dirty="0"/>
          </a:p>
        </p:txBody>
      </p:sp>
      <p:sp>
        <p:nvSpPr>
          <p:cNvPr id="4" name="Slide Number Placeholder 3"/>
          <p:cNvSpPr>
            <a:spLocks noGrp="1"/>
          </p:cNvSpPr>
          <p:nvPr>
            <p:ph type="sldNum" sz="quarter" idx="10"/>
          </p:nvPr>
        </p:nvSpPr>
        <p:spPr/>
        <p:txBody>
          <a:bodyPr/>
          <a:lstStyle/>
          <a:p>
            <a:fld id="{D2F69952-42D2-40F7-A966-EC17720CC5D5}" type="slidenum">
              <a:rPr lang="en-US" smtClean="0"/>
              <a:t>18</a:t>
            </a:fld>
            <a:endParaRPr lang="en-US"/>
          </a:p>
        </p:txBody>
      </p:sp>
    </p:spTree>
    <p:extLst>
      <p:ext uri="{BB962C8B-B14F-4D97-AF65-F5344CB8AC3E}">
        <p14:creationId xmlns:p14="http://schemas.microsoft.com/office/powerpoint/2010/main" val="14300248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Determine which personnel need to be part of the exercise. </a:t>
            </a:r>
          </a:p>
          <a:p>
            <a:endParaRPr lang="en-US" dirty="0"/>
          </a:p>
          <a:p>
            <a:r>
              <a:rPr lang="en-US" dirty="0" smtClean="0"/>
              <a:t>Get the support of the organization’s executive for this use of personnel time by explaining the benefits of practicing seldom-used skills periodically to ensure that personnel can do their jobs in time of need. It is important to develop senior management’s support for the exercise so that other staff members recognize its value. Request that the executive send a memo to all employees emphasizing the importance of the exercise to the organization.</a:t>
            </a:r>
          </a:p>
          <a:p>
            <a:endParaRPr lang="en-US" dirty="0"/>
          </a:p>
          <a:p>
            <a:r>
              <a:rPr lang="en-US" dirty="0" smtClean="0"/>
              <a:t>Obtain the participation of the players by reminding them of the benefits of practicing seldom-used skills,  and of personal familiarity with others who will be part of a real response. You do not want to meet your emergency response partners for the first time at the emergency!</a:t>
            </a:r>
            <a:endParaRPr lang="en-US" dirty="0"/>
          </a:p>
        </p:txBody>
      </p:sp>
      <p:sp>
        <p:nvSpPr>
          <p:cNvPr id="4" name="Slide Number Placeholder 3"/>
          <p:cNvSpPr>
            <a:spLocks noGrp="1"/>
          </p:cNvSpPr>
          <p:nvPr>
            <p:ph type="sldNum" sz="quarter" idx="10"/>
          </p:nvPr>
        </p:nvSpPr>
        <p:spPr/>
        <p:txBody>
          <a:bodyPr/>
          <a:lstStyle/>
          <a:p>
            <a:fld id="{D2F69952-42D2-40F7-A966-EC17720CC5D5}" type="slidenum">
              <a:rPr lang="en-US" smtClean="0"/>
              <a:t>19</a:t>
            </a:fld>
            <a:endParaRPr lang="en-US"/>
          </a:p>
        </p:txBody>
      </p:sp>
    </p:spTree>
    <p:extLst>
      <p:ext uri="{BB962C8B-B14F-4D97-AF65-F5344CB8AC3E}">
        <p14:creationId xmlns:p14="http://schemas.microsoft.com/office/powerpoint/2010/main" val="3613475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name</a:t>
            </a:r>
            <a:r>
              <a:rPr lang="en-US" baseline="0" dirty="0" smtClean="0"/>
              <a:t> is George Whitney.  I’m a CESA member, a former local, state and federal emergency manager, and founder of Complete EM.  I’ll be moderating the webinar today. </a:t>
            </a:r>
          </a:p>
          <a:p>
            <a:endParaRPr lang="en-US" baseline="0" dirty="0" smtClean="0"/>
          </a:p>
          <a:p>
            <a:r>
              <a:rPr lang="en-US" baseline="0" dirty="0" smtClean="0"/>
              <a:t>By now you should see a PowerPoint slide deck on your screen.  If you cannot, please follow the link and the instructions you received via email.  If you run into trouble, send me an email and I’ll see what I can do, once I finish this webinar introduction.</a:t>
            </a:r>
          </a:p>
          <a:p>
            <a:endParaRPr lang="en-US" baseline="0" dirty="0" smtClean="0"/>
          </a:p>
          <a:p>
            <a:r>
              <a:rPr lang="en-US" baseline="0" dirty="0" smtClean="0"/>
              <a:t>You should not have to install any software to participate in the webinar, but you may choose to do so.  Installing the software allows you to use your computer’s speakers to listen in.      </a:t>
            </a:r>
          </a:p>
          <a:p>
            <a:endParaRPr lang="en-US" baseline="0" dirty="0" smtClean="0"/>
          </a:p>
          <a:p>
            <a:r>
              <a:rPr lang="en-US" baseline="0" dirty="0" smtClean="0"/>
              <a:t>This meeting is being recorded so that people who are not here with us today can view the webinar later.  We’ll explain how to do that near the end of the webinar.     </a:t>
            </a:r>
          </a:p>
        </p:txBody>
      </p:sp>
      <p:sp>
        <p:nvSpPr>
          <p:cNvPr id="4" name="Slide Number Placeholder 3"/>
          <p:cNvSpPr>
            <a:spLocks noGrp="1"/>
          </p:cNvSpPr>
          <p:nvPr>
            <p:ph type="sldNum" sz="quarter" idx="10"/>
          </p:nvPr>
        </p:nvSpPr>
        <p:spPr/>
        <p:txBody>
          <a:bodyPr/>
          <a:lstStyle/>
          <a:p>
            <a:fld id="{D2F69952-42D2-40F7-A966-EC17720CC5D5}" type="slidenum">
              <a:rPr lang="en-US" smtClean="0"/>
              <a:t>2</a:t>
            </a:fld>
            <a:endParaRPr lang="en-US" dirty="0"/>
          </a:p>
        </p:txBody>
      </p:sp>
    </p:spTree>
    <p:extLst>
      <p:ext uri="{BB962C8B-B14F-4D97-AF65-F5344CB8AC3E}">
        <p14:creationId xmlns:p14="http://schemas.microsoft.com/office/powerpoint/2010/main" val="38199154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410367"/>
            <a:ext cx="5715000" cy="4419600"/>
          </a:xfrm>
        </p:spPr>
        <p:txBody>
          <a:bodyPr/>
          <a:lstStyle/>
          <a:p>
            <a:r>
              <a:rPr lang="en-US" dirty="0" smtClean="0"/>
              <a:t>Selection of an exercise type can be driven by grants or contracts, exercise committee experience or resource capacity.</a:t>
            </a:r>
          </a:p>
          <a:p>
            <a:r>
              <a:rPr lang="en-US" dirty="0" smtClean="0"/>
              <a:t>Sometimes grants and contracts require your participation in a specific regional or inter-departmental exercise. That will determine the type of exercise you will develop.</a:t>
            </a:r>
          </a:p>
          <a:p>
            <a:r>
              <a:rPr lang="en-US" dirty="0" smtClean="0"/>
              <a:t>Members of the exercise committee may have experience with specific exercise types and only feel comfortable developing one of those types.</a:t>
            </a:r>
          </a:p>
          <a:p>
            <a:r>
              <a:rPr lang="en-US" dirty="0" smtClean="0"/>
              <a:t>Communities may have limited personnel time to devote to exercising, and may not have funding for overtime for first responder participants, or for exercise materials and equipment purchase or rental. The demands on the emergency manager’s time may preclude him or her from organizing a large event.</a:t>
            </a:r>
          </a:p>
          <a:p>
            <a:r>
              <a:rPr lang="en-US" dirty="0" smtClean="0"/>
              <a:t>Discussion-based exercises can be inexpensive and developed collaboratively by a few partner organizations. For example, the public works director might be willing to speak for an hour at a seminar on winter storm preparedness for the EOC staff. Or the EOC’s PIOs might hold a 2 hour workshop to develop pre-made messages for the winter storm season. The only cost for these events is personnel time, and since most participants would be exempt </a:t>
            </a:r>
            <a:r>
              <a:rPr lang="en-US" dirty="0" smtClean="0"/>
              <a:t>employees, </a:t>
            </a:r>
            <a:r>
              <a:rPr lang="en-US" dirty="0" smtClean="0"/>
              <a:t>it is a lost opportunity </a:t>
            </a:r>
            <a:r>
              <a:rPr lang="en-US" dirty="0" smtClean="0"/>
              <a:t>cost, </a:t>
            </a:r>
            <a:r>
              <a:rPr lang="en-US" dirty="0" smtClean="0"/>
              <a:t>rather than </a:t>
            </a:r>
            <a:r>
              <a:rPr lang="en-US" dirty="0" smtClean="0"/>
              <a:t>an </a:t>
            </a:r>
            <a:r>
              <a:rPr lang="en-US" dirty="0" smtClean="0"/>
              <a:t>out of pocket expense.</a:t>
            </a:r>
          </a:p>
          <a:p>
            <a:r>
              <a:rPr lang="en-US" dirty="0" smtClean="0"/>
              <a:t>Drills can be organized in a few days and completed in an hour. Using the call back list is a good drill on EOC activation.  Or have the Logistics Section go to the EOC for one hour and work through a list of resource requests to determine if they have adequate vendor information.</a:t>
            </a:r>
          </a:p>
          <a:p>
            <a:r>
              <a:rPr lang="en-US" dirty="0" smtClean="0"/>
              <a:t>A functional exercise should follow a series of successful discussion-based exercises and drills. A full scale exercise should only be held when all players have been trained, participated in discussion-based exercises and know the plan they are following.</a:t>
            </a:r>
            <a:endParaRPr lang="en-US" dirty="0"/>
          </a:p>
        </p:txBody>
      </p:sp>
      <p:sp>
        <p:nvSpPr>
          <p:cNvPr id="4" name="Slide Number Placeholder 3"/>
          <p:cNvSpPr>
            <a:spLocks noGrp="1"/>
          </p:cNvSpPr>
          <p:nvPr>
            <p:ph type="sldNum" sz="quarter" idx="10"/>
          </p:nvPr>
        </p:nvSpPr>
        <p:spPr/>
        <p:txBody>
          <a:bodyPr/>
          <a:lstStyle/>
          <a:p>
            <a:fld id="{D2F69952-42D2-40F7-A966-EC17720CC5D5}" type="slidenum">
              <a:rPr lang="en-US" smtClean="0"/>
              <a:t>20</a:t>
            </a:fld>
            <a:endParaRPr lang="en-US" dirty="0"/>
          </a:p>
        </p:txBody>
      </p:sp>
    </p:spTree>
    <p:extLst>
      <p:ext uri="{BB962C8B-B14F-4D97-AF65-F5344CB8AC3E}">
        <p14:creationId xmlns:p14="http://schemas.microsoft.com/office/powerpoint/2010/main" val="17576393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Determine what elements of the plan you and your organization need to practice. Define your goals by plan area, such as alerting and warning, communications and emergency public information. The complexity and number of goals should be appropriate to the type of exercise and the planning time available to the organization. </a:t>
            </a:r>
          </a:p>
          <a:p>
            <a:endParaRPr lang="en-US" dirty="0"/>
          </a:p>
          <a:p>
            <a:r>
              <a:rPr lang="en-US" dirty="0" smtClean="0"/>
              <a:t>Remember that adults learn best by doing.</a:t>
            </a:r>
          </a:p>
          <a:p>
            <a:endParaRPr lang="en-US" dirty="0"/>
          </a:p>
          <a:p>
            <a:r>
              <a:rPr lang="en-US" dirty="0" smtClean="0"/>
              <a:t>People learn more from doing a few things well than from failing at a confusing number of simultaneous tasks.</a:t>
            </a:r>
            <a:endParaRPr lang="en-US" dirty="0"/>
          </a:p>
        </p:txBody>
      </p:sp>
      <p:sp>
        <p:nvSpPr>
          <p:cNvPr id="4" name="Slide Number Placeholder 3"/>
          <p:cNvSpPr>
            <a:spLocks noGrp="1"/>
          </p:cNvSpPr>
          <p:nvPr>
            <p:ph type="sldNum" sz="quarter" idx="10"/>
          </p:nvPr>
        </p:nvSpPr>
        <p:spPr/>
        <p:txBody>
          <a:bodyPr/>
          <a:lstStyle/>
          <a:p>
            <a:fld id="{D2F69952-42D2-40F7-A966-EC17720CC5D5}" type="slidenum">
              <a:rPr lang="en-US" smtClean="0"/>
              <a:t>21</a:t>
            </a:fld>
            <a:endParaRPr lang="en-US"/>
          </a:p>
        </p:txBody>
      </p:sp>
    </p:spTree>
    <p:extLst>
      <p:ext uri="{BB962C8B-B14F-4D97-AF65-F5344CB8AC3E}">
        <p14:creationId xmlns:p14="http://schemas.microsoft.com/office/powerpoint/2010/main" val="41828880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Select a scenario that will drive your players to use the skills needed to achieve the exercise goals. Choose a recent event in your community or an adjacent community, or that has been widely reported in the media, and design a locally-based scenario around it. Use local street names and community features for greatest credibility among players. Minimize artificialities in the scenario’s design, such as weather conditions, time compression and the use of resources that would not be available to the community. If people believe that the event could happen in their community they will be serious about their participation, skill use and emergency plan knowledge.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Elected officials will frequently want to have a “photo opportunity” with first responders and request a specific scenario as the basis for the exercise, but the exercise should be based on a plan element that will be practiced and evaluated, not a fictional challenge. Including elected officials in the exercise may engender greater support for the exercise program, but ensure that the scenario is selected for the benefitted of the players and their learning, not its value as a “photo op.”</a:t>
            </a:r>
          </a:p>
          <a:p>
            <a:endParaRPr lang="en-US" dirty="0"/>
          </a:p>
        </p:txBody>
      </p:sp>
      <p:sp>
        <p:nvSpPr>
          <p:cNvPr id="4" name="Slide Number Placeholder 3"/>
          <p:cNvSpPr>
            <a:spLocks noGrp="1"/>
          </p:cNvSpPr>
          <p:nvPr>
            <p:ph type="sldNum" sz="quarter" idx="10"/>
          </p:nvPr>
        </p:nvSpPr>
        <p:spPr/>
        <p:txBody>
          <a:bodyPr/>
          <a:lstStyle/>
          <a:p>
            <a:fld id="{D2F69952-42D2-40F7-A966-EC17720CC5D5}" type="slidenum">
              <a:rPr lang="en-US" smtClean="0"/>
              <a:t>22</a:t>
            </a:fld>
            <a:endParaRPr lang="en-US"/>
          </a:p>
        </p:txBody>
      </p:sp>
    </p:spTree>
    <p:extLst>
      <p:ext uri="{BB962C8B-B14F-4D97-AF65-F5344CB8AC3E}">
        <p14:creationId xmlns:p14="http://schemas.microsoft.com/office/powerpoint/2010/main" val="17649843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84213"/>
            <a:ext cx="4648200" cy="3486150"/>
          </a:xfrm>
        </p:spPr>
      </p:sp>
      <p:sp>
        <p:nvSpPr>
          <p:cNvPr id="3" name="Notes Placeholder 2"/>
          <p:cNvSpPr>
            <a:spLocks noGrp="1"/>
          </p:cNvSpPr>
          <p:nvPr>
            <p:ph type="body" idx="1"/>
          </p:nvPr>
        </p:nvSpPr>
        <p:spPr/>
        <p:txBody>
          <a:bodyPr/>
          <a:lstStyle/>
          <a:p>
            <a:r>
              <a:rPr lang="en-US" dirty="0" smtClean="0"/>
              <a:t>Fortunately there are a number of tools available to assist the exercise designer. We will review three of them.</a:t>
            </a:r>
          </a:p>
          <a:p>
            <a:endParaRPr lang="en-US" dirty="0"/>
          </a:p>
        </p:txBody>
      </p:sp>
      <p:sp>
        <p:nvSpPr>
          <p:cNvPr id="4" name="Slide Number Placeholder 3"/>
          <p:cNvSpPr>
            <a:spLocks noGrp="1"/>
          </p:cNvSpPr>
          <p:nvPr>
            <p:ph type="sldNum" sz="quarter" idx="10"/>
          </p:nvPr>
        </p:nvSpPr>
        <p:spPr/>
        <p:txBody>
          <a:bodyPr/>
          <a:lstStyle/>
          <a:p>
            <a:fld id="{D2F69952-42D2-40F7-A966-EC17720CC5D5}" type="slidenum">
              <a:rPr lang="en-US" smtClean="0"/>
              <a:t>23</a:t>
            </a:fld>
            <a:endParaRPr lang="en-US"/>
          </a:p>
        </p:txBody>
      </p:sp>
    </p:spTree>
    <p:extLst>
      <p:ext uri="{BB962C8B-B14F-4D97-AF65-F5344CB8AC3E}">
        <p14:creationId xmlns:p14="http://schemas.microsoft.com/office/powerpoint/2010/main" val="30473950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official HSEEP guidance document has recently been completely revised. It provides the legal background for why you are exercising and how you have to document your exercise to get credit from FEMA for your grant requirements. Any organization receiving federal emergency preparedness grant funding is required to have an exercise cycle plan developed and regularly executed. This is the document to cite in your staff report requesting the time and funding for the exercise.</a:t>
            </a:r>
            <a:endParaRPr lang="en-US" dirty="0"/>
          </a:p>
        </p:txBody>
      </p:sp>
      <p:sp>
        <p:nvSpPr>
          <p:cNvPr id="4" name="Slide Number Placeholder 3"/>
          <p:cNvSpPr>
            <a:spLocks noGrp="1"/>
          </p:cNvSpPr>
          <p:nvPr>
            <p:ph type="sldNum" sz="quarter" idx="10"/>
          </p:nvPr>
        </p:nvSpPr>
        <p:spPr/>
        <p:txBody>
          <a:bodyPr/>
          <a:lstStyle/>
          <a:p>
            <a:fld id="{D2F69952-42D2-40F7-A966-EC17720CC5D5}" type="slidenum">
              <a:rPr lang="en-US" smtClean="0"/>
              <a:t>24</a:t>
            </a:fld>
            <a:endParaRPr lang="en-US"/>
          </a:p>
        </p:txBody>
      </p:sp>
    </p:spTree>
    <p:extLst>
      <p:ext uri="{BB962C8B-B14F-4D97-AF65-F5344CB8AC3E}">
        <p14:creationId xmlns:p14="http://schemas.microsoft.com/office/powerpoint/2010/main" val="4006557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five volumes have been recompiled into two volumes. The first incorporated the information from volumes 1 through 3 and volume 5. The chapters are aligned to the exercise planning cycle to make it easier to follow,  from the initial decision to hold an exercise through the evaluation process. The new volume includes a consolidated acronym list and glossary. The URL for this document is in the resource list at the end of this webinar. Volume IV will have exercise materials and templates, but it not available yet.</a:t>
            </a:r>
            <a:endParaRPr lang="en-US" dirty="0"/>
          </a:p>
        </p:txBody>
      </p:sp>
      <p:sp>
        <p:nvSpPr>
          <p:cNvPr id="4" name="Slide Number Placeholder 3"/>
          <p:cNvSpPr>
            <a:spLocks noGrp="1"/>
          </p:cNvSpPr>
          <p:nvPr>
            <p:ph type="sldNum" sz="quarter" idx="10"/>
          </p:nvPr>
        </p:nvSpPr>
        <p:spPr/>
        <p:txBody>
          <a:bodyPr/>
          <a:lstStyle/>
          <a:p>
            <a:fld id="{D2F69952-42D2-40F7-A966-EC17720CC5D5}" type="slidenum">
              <a:rPr lang="en-US" smtClean="0"/>
              <a:t>25</a:t>
            </a:fld>
            <a:endParaRPr lang="en-US"/>
          </a:p>
        </p:txBody>
      </p:sp>
    </p:spTree>
    <p:extLst>
      <p:ext uri="{BB962C8B-B14F-4D97-AF65-F5344CB8AC3E}">
        <p14:creationId xmlns:p14="http://schemas.microsoft.com/office/powerpoint/2010/main" val="41513448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err="1" smtClean="0"/>
              <a:t>Frannie</a:t>
            </a:r>
            <a:r>
              <a:rPr lang="en-US" dirty="0" smtClean="0"/>
              <a:t> and I wrote the </a:t>
            </a:r>
            <a:r>
              <a:rPr lang="en-US" i="1" dirty="0" smtClean="0"/>
              <a:t>Exercise Handbook</a:t>
            </a:r>
            <a:r>
              <a:rPr lang="en-US" dirty="0" smtClean="0"/>
              <a:t> for the US Department of Transportation, but it is useful for any emergency management program. It is based on the Project Management approach and checklist-oriented for easy use. It begins by identifying what is driving the decision to have an exercise now. It emphasizes using real world scenarios, not “Godzilla Rises from the Bay” fantasies. It assists you in structuring your exercise around what you can do and will need to resolve the emergency. It identifies what resources are needed for different types of exercises. For example, a good drill can be designed in a week at little cost and held in an hour. A full-scale exercise takes six or more months to plan, consumes most of a workday, and is both costly and  engenders liability for victim safety.</a:t>
            </a:r>
          </a:p>
          <a:p>
            <a:endParaRPr lang="en-US" dirty="0"/>
          </a:p>
          <a:p>
            <a:r>
              <a:rPr lang="en-US" dirty="0" smtClean="0"/>
              <a:t>Part I of the </a:t>
            </a:r>
            <a:r>
              <a:rPr lang="en-US" i="1" dirty="0" smtClean="0"/>
              <a:t>Exercise Handbook </a:t>
            </a:r>
            <a:r>
              <a:rPr lang="en-US" dirty="0" smtClean="0"/>
              <a:t>covers the research issues and the history of the exercise program  and its evolution. Part II is the practical portion with the checklists, scenarios and examples. This portion is available to download as a Word document for easy use in developing your own exercises with minimal re-typing.</a:t>
            </a:r>
          </a:p>
          <a:p>
            <a:endParaRPr lang="en-US" dirty="0"/>
          </a:p>
          <a:p>
            <a:r>
              <a:rPr lang="en-US" dirty="0" smtClean="0"/>
              <a:t>In a subsequent presentation we’ll walk you through the handbook to develop </a:t>
            </a:r>
            <a:r>
              <a:rPr lang="en-US" smtClean="0"/>
              <a:t>an exercise.</a:t>
            </a:r>
            <a:endParaRPr lang="en-US" dirty="0"/>
          </a:p>
        </p:txBody>
      </p:sp>
      <p:sp>
        <p:nvSpPr>
          <p:cNvPr id="4" name="Slide Number Placeholder 3"/>
          <p:cNvSpPr>
            <a:spLocks noGrp="1"/>
          </p:cNvSpPr>
          <p:nvPr>
            <p:ph type="sldNum" sz="quarter" idx="10"/>
          </p:nvPr>
        </p:nvSpPr>
        <p:spPr/>
        <p:txBody>
          <a:bodyPr/>
          <a:lstStyle/>
          <a:p>
            <a:fld id="{D2F69952-42D2-40F7-A966-EC17720CC5D5}" type="slidenum">
              <a:rPr lang="en-US" smtClean="0"/>
              <a:t>26</a:t>
            </a:fld>
            <a:endParaRPr lang="en-US"/>
          </a:p>
        </p:txBody>
      </p:sp>
    </p:spTree>
    <p:extLst>
      <p:ext uri="{BB962C8B-B14F-4D97-AF65-F5344CB8AC3E}">
        <p14:creationId xmlns:p14="http://schemas.microsoft.com/office/powerpoint/2010/main" val="15127604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5400" y="609600"/>
            <a:ext cx="4648200" cy="3486150"/>
          </a:xfrm>
        </p:spPr>
      </p:sp>
      <p:sp>
        <p:nvSpPr>
          <p:cNvPr id="3" name="Notes Placeholder 2"/>
          <p:cNvSpPr>
            <a:spLocks noGrp="1"/>
          </p:cNvSpPr>
          <p:nvPr>
            <p:ph type="body" idx="1"/>
          </p:nvPr>
        </p:nvSpPr>
        <p:spPr/>
        <p:txBody>
          <a:bodyPr/>
          <a:lstStyle/>
          <a:p>
            <a:r>
              <a:rPr lang="en-US" dirty="0" smtClean="0"/>
              <a:t>The free, downloadable </a:t>
            </a:r>
            <a:r>
              <a:rPr lang="en-US" i="1" dirty="0" smtClean="0"/>
              <a:t>Exercise Handbook </a:t>
            </a:r>
            <a:r>
              <a:rPr lang="en-US" dirty="0" smtClean="0"/>
              <a:t>is intended as a simplified guide to developing, holding and evaluating exercises to meet HSEEP requirements</a:t>
            </a:r>
          </a:p>
          <a:p>
            <a:r>
              <a:rPr lang="en-US" dirty="0" smtClean="0"/>
              <a:t>Part II provides practical tools, and can be downloaded as Word document to limit retyping of forms and scenarios.</a:t>
            </a:r>
          </a:p>
          <a:p>
            <a:r>
              <a:rPr lang="en-US" dirty="0" smtClean="0"/>
              <a:t>The Handbook begins with a checklist for creating each type of HSEEP exercise.</a:t>
            </a:r>
          </a:p>
          <a:p>
            <a:r>
              <a:rPr lang="en-US" dirty="0" smtClean="0"/>
              <a:t>It then provides a step by step process for creating the exercise, using project management principles. </a:t>
            </a:r>
          </a:p>
          <a:p>
            <a:r>
              <a:rPr lang="en-US" dirty="0" smtClean="0"/>
              <a:t>There is also a generic scenario format followed by a scenario format for each exercise type.  This section suggests sources for realistic exercise details.</a:t>
            </a:r>
          </a:p>
          <a:p>
            <a:r>
              <a:rPr lang="en-US" dirty="0" smtClean="0"/>
              <a:t>Next is a section on controller and evaluator roles. This can be used in conjunction with HSEEP’s exercise evaluation guides if they are available.</a:t>
            </a:r>
          </a:p>
          <a:p>
            <a:r>
              <a:rPr lang="en-US" dirty="0" smtClean="0"/>
              <a:t>This is followed by guides to developing the hot wash, the After Action Review and Report, and the Improvement Matrix, including a Sample AAR/IM from an actual exercise. This is one reason that the handbook is so long.</a:t>
            </a:r>
          </a:p>
          <a:p>
            <a:r>
              <a:rPr lang="en-US" dirty="0" smtClean="0"/>
              <a:t>An important result of our research was the development of a section of specific hints and advice from the 14 respected exercise experts from across the nation whom we interviewed. This segment provide practical help for all aspects of exercise development and implementation.  </a:t>
            </a:r>
          </a:p>
          <a:p>
            <a:r>
              <a:rPr lang="en-US" dirty="0" smtClean="0"/>
              <a:t>Following the glossary and acronym list is a set of 6 home and personal preparedness fliers for use in participant training. One important outcome of every exercise is the participants’ understanding of the need to get their families ready so they can stay at work to meet community needs.</a:t>
            </a:r>
            <a:endParaRPr lang="en-US" dirty="0"/>
          </a:p>
        </p:txBody>
      </p:sp>
      <p:sp>
        <p:nvSpPr>
          <p:cNvPr id="4" name="Slide Number Placeholder 3"/>
          <p:cNvSpPr>
            <a:spLocks noGrp="1"/>
          </p:cNvSpPr>
          <p:nvPr>
            <p:ph type="sldNum" sz="quarter" idx="10"/>
          </p:nvPr>
        </p:nvSpPr>
        <p:spPr/>
        <p:txBody>
          <a:bodyPr/>
          <a:lstStyle/>
          <a:p>
            <a:fld id="{D2F69952-42D2-40F7-A966-EC17720CC5D5}" type="slidenum">
              <a:rPr lang="en-US" smtClean="0"/>
              <a:t>27</a:t>
            </a:fld>
            <a:endParaRPr lang="en-US"/>
          </a:p>
        </p:txBody>
      </p:sp>
    </p:spTree>
    <p:extLst>
      <p:ext uri="{BB962C8B-B14F-4D97-AF65-F5344CB8AC3E}">
        <p14:creationId xmlns:p14="http://schemas.microsoft.com/office/powerpoint/2010/main" val="32393508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FEMA’s on-line courses give you a good background in exercise design and implementation. Some of these courses are required for anyone wishing to take the Master Exercise Practitioner credential through FEMA, as I have. They are available on-line at no cost, and can generate lower division college credit for people working toward a degree. We hope that many of you took IS-120 in preparation for today’s presentation, but IS-130 and IS-139 provide more information on the specifics of exercise design and evaluation. </a:t>
            </a:r>
          </a:p>
          <a:p>
            <a:endParaRPr lang="en-US" dirty="0"/>
          </a:p>
          <a:p>
            <a:r>
              <a:rPr lang="en-US" dirty="0" smtClean="0"/>
              <a:t>We have provided the URLs in the following few slides.</a:t>
            </a:r>
            <a:endParaRPr lang="en-US" dirty="0"/>
          </a:p>
        </p:txBody>
      </p:sp>
      <p:sp>
        <p:nvSpPr>
          <p:cNvPr id="4" name="Slide Number Placeholder 3"/>
          <p:cNvSpPr>
            <a:spLocks noGrp="1"/>
          </p:cNvSpPr>
          <p:nvPr>
            <p:ph type="sldNum" sz="quarter" idx="10"/>
          </p:nvPr>
        </p:nvSpPr>
        <p:spPr/>
        <p:txBody>
          <a:bodyPr/>
          <a:lstStyle/>
          <a:p>
            <a:fld id="{D2F69952-42D2-40F7-A966-EC17720CC5D5}" type="slidenum">
              <a:rPr lang="en-US" smtClean="0"/>
              <a:t>28</a:t>
            </a:fld>
            <a:endParaRPr lang="en-US"/>
          </a:p>
        </p:txBody>
      </p:sp>
    </p:spTree>
    <p:extLst>
      <p:ext uri="{BB962C8B-B14F-4D97-AF65-F5344CB8AC3E}">
        <p14:creationId xmlns:p14="http://schemas.microsoft.com/office/powerpoint/2010/main" val="27995796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That</a:t>
            </a:r>
            <a:r>
              <a:rPr lang="en-US" baseline="0" dirty="0" smtClean="0"/>
              <a:t> concludes our presentation, so I’ll turn this webinar back to George to help us move through some questions.  </a:t>
            </a:r>
          </a:p>
          <a:p>
            <a:endParaRPr lang="en-US" baseline="0" dirty="0" smtClean="0"/>
          </a:p>
          <a:p>
            <a:endParaRPr lang="en-US" baseline="0" dirty="0" smtClean="0"/>
          </a:p>
          <a:p>
            <a:r>
              <a:rPr lang="en-US" baseline="0" dirty="0" smtClean="0"/>
              <a:t>Thanks, </a:t>
            </a:r>
            <a:r>
              <a:rPr lang="en-US" baseline="0" dirty="0" err="1" smtClean="0"/>
              <a:t>Frannie</a:t>
            </a:r>
            <a:r>
              <a:rPr lang="en-US" baseline="0" dirty="0" smtClean="0"/>
              <a:t> and Dan.  </a:t>
            </a:r>
          </a:p>
          <a:p>
            <a:endParaRPr lang="en-US" baseline="0" dirty="0" smtClean="0"/>
          </a:p>
          <a:p>
            <a:r>
              <a:rPr lang="en-US" baseline="0" dirty="0" smtClean="0"/>
              <a:t>If you joined us after the introduction and wish to ask a question, please use your webinar tool to type your question now.  Please keep it related to exercise development.</a:t>
            </a:r>
          </a:p>
          <a:p>
            <a:r>
              <a:rPr lang="en-US" baseline="0" dirty="0" smtClean="0"/>
              <a:t>  </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D2F69952-42D2-40F7-A966-EC17720CC5D5}" type="slidenum">
              <a:rPr lang="en-US" smtClean="0"/>
              <a:t>29</a:t>
            </a:fld>
            <a:endParaRPr lang="en-US" dirty="0"/>
          </a:p>
        </p:txBody>
      </p:sp>
    </p:spTree>
    <p:extLst>
      <p:ext uri="{BB962C8B-B14F-4D97-AF65-F5344CB8AC3E}">
        <p14:creationId xmlns:p14="http://schemas.microsoft.com/office/powerpoint/2010/main" val="3673918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fifth</a:t>
            </a:r>
            <a:r>
              <a:rPr lang="en-US" baseline="0" dirty="0" smtClean="0"/>
              <a:t> in a series of CESA webinars designed to support members and to promote development of the emergency management profession.    </a:t>
            </a:r>
          </a:p>
          <a:p>
            <a:endParaRPr lang="en-US" baseline="0" dirty="0" smtClean="0"/>
          </a:p>
          <a:p>
            <a:r>
              <a:rPr lang="en-US" baseline="0" dirty="0" smtClean="0"/>
              <a:t>Webinars are conducted monthly, during the noon hour, so they do not interfere with most work schedules.  </a:t>
            </a:r>
          </a:p>
          <a:p>
            <a:endParaRPr lang="en-US" baseline="0" dirty="0" smtClean="0"/>
          </a:p>
          <a:p>
            <a:r>
              <a:rPr lang="en-US" baseline="0" dirty="0" smtClean="0"/>
              <a:t>These webinars are developed and presented by CESA volunteers, so please be kind and consider volunteering your time and information if you have something to share.  </a:t>
            </a:r>
          </a:p>
          <a:p>
            <a:endParaRPr lang="en-US" baseline="0" dirty="0" smtClean="0"/>
          </a:p>
          <a:p>
            <a:r>
              <a:rPr lang="en-US" baseline="0" dirty="0" smtClean="0"/>
              <a:t>Our webinars focus on emergency management considerations, outcomes, tasks and resources... good, simple stuff that you’ll need to succeed in your job.    </a:t>
            </a:r>
          </a:p>
          <a:p>
            <a:endParaRPr lang="en-US" baseline="0" dirty="0" smtClean="0"/>
          </a:p>
          <a:p>
            <a:r>
              <a:rPr lang="en-US" baseline="0" dirty="0" smtClean="0"/>
              <a:t>We’ll have time today for both a presentation and a Q&amp;A session.  If you have a question hang on to it for just a few minutes.  </a:t>
            </a:r>
          </a:p>
          <a:p>
            <a:endParaRPr lang="en-US" baseline="0" dirty="0" smtClean="0"/>
          </a:p>
          <a:p>
            <a:r>
              <a:rPr lang="en-US" baseline="0" dirty="0" smtClean="0"/>
              <a:t>We’re developing an interactive web forum where you can download and share information, and engage in an ongoing dialog about </a:t>
            </a:r>
            <a:r>
              <a:rPr lang="en-US" dirty="0" smtClean="0"/>
              <a:t>exercise development</a:t>
            </a:r>
            <a:r>
              <a:rPr lang="en-US" baseline="0" dirty="0" smtClean="0"/>
              <a:t> and other topics.  We’ll talk more about that later too.    </a:t>
            </a:r>
          </a:p>
          <a:p>
            <a:endParaRPr lang="en-US" baseline="0" dirty="0" smtClean="0"/>
          </a:p>
          <a:p>
            <a:r>
              <a:rPr lang="en-US" baseline="0" dirty="0" smtClean="0"/>
              <a:t>Finally, our webinars benefit greatly from member participation.  Please help us to share good information by providing feedback, insight, support, and referrals to others who may need it.  </a:t>
            </a:r>
          </a:p>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D2F69952-42D2-40F7-A966-EC17720CC5D5}" type="slidenum">
              <a:rPr lang="en-US" smtClean="0"/>
              <a:t>3</a:t>
            </a:fld>
            <a:endParaRPr lang="en-US" dirty="0"/>
          </a:p>
        </p:txBody>
      </p:sp>
    </p:spTree>
    <p:extLst>
      <p:ext uri="{BB962C8B-B14F-4D97-AF65-F5344CB8AC3E}">
        <p14:creationId xmlns:p14="http://schemas.microsoft.com/office/powerpoint/2010/main" val="22583867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F69952-42D2-40F7-A966-EC17720CC5D5}" type="slidenum">
              <a:rPr lang="en-US" smtClean="0"/>
              <a:t>30</a:t>
            </a:fld>
            <a:endParaRPr lang="en-US"/>
          </a:p>
        </p:txBody>
      </p:sp>
    </p:spTree>
    <p:extLst>
      <p:ext uri="{BB962C8B-B14F-4D97-AF65-F5344CB8AC3E}">
        <p14:creationId xmlns:p14="http://schemas.microsoft.com/office/powerpoint/2010/main" val="42448417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F69952-42D2-40F7-A966-EC17720CC5D5}" type="slidenum">
              <a:rPr lang="en-US" smtClean="0"/>
              <a:t>31</a:t>
            </a:fld>
            <a:endParaRPr lang="en-US"/>
          </a:p>
        </p:txBody>
      </p:sp>
    </p:spTree>
    <p:extLst>
      <p:ext uri="{BB962C8B-B14F-4D97-AF65-F5344CB8AC3E}">
        <p14:creationId xmlns:p14="http://schemas.microsoft.com/office/powerpoint/2010/main" val="27831434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F69952-42D2-40F7-A966-EC17720CC5D5}" type="slidenum">
              <a:rPr lang="en-US" smtClean="0"/>
              <a:t>32</a:t>
            </a:fld>
            <a:endParaRPr lang="en-US"/>
          </a:p>
        </p:txBody>
      </p:sp>
    </p:spTree>
    <p:extLst>
      <p:ext uri="{BB962C8B-B14F-4D97-AF65-F5344CB8AC3E}">
        <p14:creationId xmlns:p14="http://schemas.microsoft.com/office/powerpoint/2010/main" val="34951265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F69952-42D2-40F7-A966-EC17720CC5D5}" type="slidenum">
              <a:rPr lang="en-US" smtClean="0"/>
              <a:t>33</a:t>
            </a:fld>
            <a:endParaRPr lang="en-US"/>
          </a:p>
        </p:txBody>
      </p:sp>
    </p:spTree>
    <p:extLst>
      <p:ext uri="{BB962C8B-B14F-4D97-AF65-F5344CB8AC3E}">
        <p14:creationId xmlns:p14="http://schemas.microsoft.com/office/powerpoint/2010/main" val="23588715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F69952-42D2-40F7-A966-EC17720CC5D5}" type="slidenum">
              <a:rPr lang="en-US" smtClean="0"/>
              <a:t>34</a:t>
            </a:fld>
            <a:endParaRPr lang="en-US"/>
          </a:p>
        </p:txBody>
      </p:sp>
    </p:spTree>
    <p:extLst>
      <p:ext uri="{BB962C8B-B14F-4D97-AF65-F5344CB8AC3E}">
        <p14:creationId xmlns:p14="http://schemas.microsoft.com/office/powerpoint/2010/main" val="2358494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It’s important to note that this webinar is neither intended as a basic course in emergency management nor an exhaustive, technical treatment of exercises as a topic.  This and other CESA webinars are really about sharing as much good information as we can with members.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In a couple</a:t>
            </a:r>
            <a:r>
              <a:rPr lang="en-US" baseline="0" dirty="0" smtClean="0"/>
              <a:t> of moments, you’ll see and hear a 30-minute presentation on developing an effective HSEEP-compliant exercise.  After that presentation, we’ll take 15 minutes to answer questions before we wrap-up. Our webinar is scheduled to run from approximately 12:05 to 12:55.</a:t>
            </a:r>
          </a:p>
          <a:p>
            <a:endParaRPr lang="en-US" baseline="0" dirty="0" smtClean="0"/>
          </a:p>
          <a:p>
            <a:r>
              <a:rPr lang="en-US" baseline="0" dirty="0" smtClean="0"/>
              <a:t>During the presentation, please use the comment feature in our webinar software to send us questions.  We’ll answer them if we can during the webinar.  If we cannot, we’ll post the questions and answers in the web forum. </a:t>
            </a:r>
          </a:p>
          <a:p>
            <a:endParaRPr lang="en-US" baseline="0" dirty="0" smtClean="0"/>
          </a:p>
          <a:p>
            <a:r>
              <a:rPr lang="en-US" baseline="0" dirty="0" smtClean="0"/>
              <a:t>One way or another, we’ll try to get all of your questions answered.   </a:t>
            </a:r>
          </a:p>
        </p:txBody>
      </p:sp>
      <p:sp>
        <p:nvSpPr>
          <p:cNvPr id="4" name="Slide Number Placeholder 3"/>
          <p:cNvSpPr>
            <a:spLocks noGrp="1"/>
          </p:cNvSpPr>
          <p:nvPr>
            <p:ph type="sldNum" sz="quarter" idx="10"/>
          </p:nvPr>
        </p:nvSpPr>
        <p:spPr/>
        <p:txBody>
          <a:bodyPr/>
          <a:lstStyle/>
          <a:p>
            <a:fld id="{D2F69952-42D2-40F7-A966-EC17720CC5D5}" type="slidenum">
              <a:rPr lang="en-US" smtClean="0"/>
              <a:t>4</a:t>
            </a:fld>
            <a:endParaRPr lang="en-US" dirty="0"/>
          </a:p>
        </p:txBody>
      </p:sp>
    </p:spTree>
    <p:extLst>
      <p:ext uri="{BB962C8B-B14F-4D97-AF65-F5344CB8AC3E}">
        <p14:creationId xmlns:p14="http://schemas.microsoft.com/office/powerpoint/2010/main" val="767357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Today’s webinar is intended to get you started with your HSEEP-compliant exercise program. In  today’s limited time we will be focusing only on the development of the exercise, not the implementation or evaluation, each of which is also an important element of an exercise program.</a:t>
            </a:r>
          </a:p>
          <a:p>
            <a:endParaRPr lang="en-US" dirty="0"/>
          </a:p>
          <a:p>
            <a:r>
              <a:rPr lang="en-US" dirty="0" smtClean="0"/>
              <a:t>Today we will examine the types of exercises that can be used to evaluate the organization’s capability to activate its plans during a real emergency. The tasks related to this activity include selecting the plan element to exercise, getting the participation of the organization’s leadership and employees, creating meaningful goals for the exercise that will allow you to evaluate the selected plan element, and selecting an appropriate scenario around which to build the exercise.</a:t>
            </a:r>
            <a:endParaRPr lang="en-US" dirty="0"/>
          </a:p>
        </p:txBody>
      </p:sp>
      <p:sp>
        <p:nvSpPr>
          <p:cNvPr id="4" name="Slide Number Placeholder 3"/>
          <p:cNvSpPr>
            <a:spLocks noGrp="1"/>
          </p:cNvSpPr>
          <p:nvPr>
            <p:ph type="sldNum" sz="quarter" idx="10"/>
          </p:nvPr>
        </p:nvSpPr>
        <p:spPr/>
        <p:txBody>
          <a:bodyPr/>
          <a:lstStyle/>
          <a:p>
            <a:fld id="{D2F69952-42D2-40F7-A966-EC17720CC5D5}" type="slidenum">
              <a:rPr lang="en-US" smtClean="0"/>
              <a:t>5</a:t>
            </a:fld>
            <a:endParaRPr lang="en-US"/>
          </a:p>
        </p:txBody>
      </p:sp>
    </p:spTree>
    <p:extLst>
      <p:ext uri="{BB962C8B-B14F-4D97-AF65-F5344CB8AC3E}">
        <p14:creationId xmlns:p14="http://schemas.microsoft.com/office/powerpoint/2010/main" val="39145272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Our presenters today are </a:t>
            </a:r>
            <a:r>
              <a:rPr lang="en-US" baseline="0" dirty="0" err="1" smtClean="0"/>
              <a:t>Frannie</a:t>
            </a:r>
            <a:r>
              <a:rPr lang="en-US" baseline="0" dirty="0" smtClean="0"/>
              <a:t> Edwards and Dan Goodrich.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Frannie is a professor at San Jose State University,  Director of the Master of Public Administration Program where she teaches emergency management, and the Deputy Director of the National Transportation Safety and Security Center at the Mineta Transportation Institute, where she also teaches emergency management in the Master of Science in Transportation Management program. Her recent research has focused on exercise design,</a:t>
            </a:r>
            <a:r>
              <a:rPr lang="en-US" dirty="0" smtClean="0"/>
              <a:t> and has led to the development of the </a:t>
            </a:r>
            <a:r>
              <a:rPr lang="en-US" i="1" dirty="0" smtClean="0"/>
              <a:t>Exercise Handbook </a:t>
            </a:r>
            <a:r>
              <a:rPr lang="en-US" dirty="0" smtClean="0"/>
              <a:t>for the US Department of Transportation.  She and Dan Goodrich recently helped to design an active shooter exercise for San Jose State University</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a:defRPr/>
            </a:pPr>
            <a:r>
              <a:rPr lang="en-US" baseline="0" dirty="0" smtClean="0"/>
              <a:t>Previously Frannie was the Director of Emergency Preparedness for the City of San Jose for fourteen years, and the Emergency Services Coordinator for Irvine for eight years.  She was the Director of the </a:t>
            </a:r>
            <a:r>
              <a:rPr lang="en-US" dirty="0"/>
              <a:t>San Jose Urban Area Security </a:t>
            </a:r>
            <a:r>
              <a:rPr lang="en-US" dirty="0" smtClean="0"/>
              <a:t>Initiative, and the </a:t>
            </a:r>
            <a:r>
              <a:rPr lang="en-US" dirty="0"/>
              <a:t>San </a:t>
            </a:r>
            <a:r>
              <a:rPr lang="en-US" baseline="0" dirty="0" smtClean="0"/>
              <a:t>Jose Metropolitan Medical Task Force, a federally funded terrorism response organization that held exercises every six months. </a:t>
            </a:r>
            <a:r>
              <a:rPr lang="en-US" baseline="0" dirty="0" err="1" smtClean="0"/>
              <a:t>Frannie</a:t>
            </a:r>
            <a:r>
              <a:rPr lang="en-US" baseline="0" dirty="0" smtClean="0"/>
              <a:t> was the Governor’s appointee to the California Seismic Safety Commission from 1991 through 1995, and was a member of the committee led by Dr. Richard Andrews, State OES Director, that created SEMS. She has a Master of Urban Planning and PhD in Public Administration from New York University, and a Certificate in Hazardous Materials Management from UC Irvine. She is a Certified Emergency Manager and</a:t>
            </a:r>
            <a:r>
              <a:rPr lang="en-US" dirty="0" smtClean="0"/>
              <a:t> Professional</a:t>
            </a:r>
            <a:r>
              <a:rPr lang="en-US" baseline="0" dirty="0" smtClean="0"/>
              <a:t> Continuity Practitioner.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D2F69952-42D2-40F7-A966-EC17720CC5D5}" type="slidenum">
              <a:rPr lang="en-US" smtClean="0"/>
              <a:t>6</a:t>
            </a:fld>
            <a:endParaRPr lang="en-US" dirty="0"/>
          </a:p>
        </p:txBody>
      </p:sp>
    </p:spTree>
    <p:extLst>
      <p:ext uri="{BB962C8B-B14F-4D97-AF65-F5344CB8AC3E}">
        <p14:creationId xmlns:p14="http://schemas.microsoft.com/office/powerpoint/2010/main" val="29471927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Our second presenter today is </a:t>
            </a:r>
            <a:r>
              <a:rPr lang="en-US" dirty="0" smtClean="0"/>
              <a:t>Dan Goodrich</a:t>
            </a:r>
            <a:r>
              <a:rPr lang="en-US"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Dan</a:t>
            </a:r>
            <a:r>
              <a:rPr lang="en-US" baseline="0" dirty="0" smtClean="0"/>
              <a:t> is a lecturer at San Jose State University at the Mineta Transportation Institute, where he teaches homeland security in the Master of Science in Transportation Management program. He is also a Research Associate at the </a:t>
            </a:r>
            <a:r>
              <a:rPr lang="en-US" baseline="0" dirty="0" err="1" smtClean="0"/>
              <a:t>Mineta</a:t>
            </a:r>
            <a:r>
              <a:rPr lang="en-US" baseline="0" dirty="0" smtClean="0"/>
              <a:t> Transportation Institute.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Dan’s </a:t>
            </a:r>
            <a:r>
              <a:rPr lang="en-US" dirty="0"/>
              <a:t>m</a:t>
            </a:r>
            <a:r>
              <a:rPr lang="en-US" baseline="0" dirty="0" smtClean="0"/>
              <a:t>ost recent research has been in exercise design, leading to the </a:t>
            </a:r>
            <a:r>
              <a:rPr lang="en-US" i="1" baseline="0" dirty="0" smtClean="0"/>
              <a:t>Exercise Handbook</a:t>
            </a:r>
            <a:r>
              <a:rPr lang="en-US" baseline="0" dirty="0" smtClean="0"/>
              <a:t> for the US DOT. He was a member of the Active Shooter Exercise Committee for the San Jose State University Police Department, and served as the Exercise’s Chief Controller for their July 2014 multi-agency exercise. He has also helped to develop a pandemic flu exercise for the San Jose State University emergency</a:t>
            </a:r>
            <a:r>
              <a:rPr lang="en-US" dirty="0" smtClean="0"/>
              <a:t> operations center staff, a contra-flow exercise for Caltrans, and an exercise-based EOC training program delivered in all twelve Caltrans districts.</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Previously Dan has been</a:t>
            </a:r>
            <a:r>
              <a:rPr lang="en-US" dirty="0" smtClean="0"/>
              <a:t> an emergency management specialist for Lockheed Martin Space Systems, Santa Clara County Department of Public Health and the City of San Jose Office of Emergency Services. H</a:t>
            </a:r>
            <a:r>
              <a:rPr lang="en-US" baseline="0" dirty="0" smtClean="0"/>
              <a:t>e has a Master of Public Administration from San </a:t>
            </a:r>
            <a:r>
              <a:rPr lang="en-US" dirty="0" smtClean="0"/>
              <a:t>Jose State University. He served in the US Marine Corps for ten years, including Security Forces duty, and in the US Army Reserve Military Police for six years. He is a Certified Emergency Manager, a Professional Continuity Practitioner and a Master Exercise Practitioner. </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Welcome, </a:t>
            </a:r>
            <a:r>
              <a:rPr lang="en-US" baseline="0" dirty="0" err="1" smtClean="0"/>
              <a:t>Frannie</a:t>
            </a:r>
            <a:r>
              <a:rPr lang="en-US" baseline="0" dirty="0" smtClean="0"/>
              <a:t> and Dan, and thank you for agreeing to present today. </a:t>
            </a:r>
            <a:endParaRPr lang="en-US" dirty="0"/>
          </a:p>
        </p:txBody>
      </p:sp>
      <p:sp>
        <p:nvSpPr>
          <p:cNvPr id="4" name="Slide Number Placeholder 3"/>
          <p:cNvSpPr>
            <a:spLocks noGrp="1"/>
          </p:cNvSpPr>
          <p:nvPr>
            <p:ph type="sldNum" sz="quarter" idx="10"/>
          </p:nvPr>
        </p:nvSpPr>
        <p:spPr/>
        <p:txBody>
          <a:bodyPr/>
          <a:lstStyle/>
          <a:p>
            <a:fld id="{D2F69952-42D2-40F7-A966-EC17720CC5D5}" type="slidenum">
              <a:rPr lang="en-US" smtClean="0"/>
              <a:t>7</a:t>
            </a:fld>
            <a:endParaRPr lang="en-US" dirty="0"/>
          </a:p>
        </p:txBody>
      </p:sp>
    </p:spTree>
    <p:extLst>
      <p:ext uri="{BB962C8B-B14F-4D97-AF65-F5344CB8AC3E}">
        <p14:creationId xmlns:p14="http://schemas.microsoft.com/office/powerpoint/2010/main" val="7812145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Thanks, George, and thanks to all for participating today.  </a:t>
            </a:r>
          </a:p>
          <a:p>
            <a:endParaRPr lang="en-US" dirty="0"/>
          </a:p>
          <a:p>
            <a:r>
              <a:rPr lang="en-US" dirty="0"/>
              <a:t>Today’s presentation is in response to interest expressed in the survey taken of CESA members. The topic of </a:t>
            </a:r>
            <a:r>
              <a:rPr lang="en-US" dirty="0" smtClean="0"/>
              <a:t>exercise design </a:t>
            </a:r>
            <a:r>
              <a:rPr lang="en-US" dirty="0"/>
              <a:t>is </a:t>
            </a:r>
            <a:r>
              <a:rPr lang="en-US" dirty="0" smtClean="0"/>
              <a:t>a necessary skill </a:t>
            </a:r>
            <a:r>
              <a:rPr lang="en-US" dirty="0"/>
              <a:t>for all emergency managers at all levels of government. It is important to be able to explain to local officials </a:t>
            </a:r>
            <a:r>
              <a:rPr lang="en-US" dirty="0" smtClean="0"/>
              <a:t>why exercises are important and how they contribute to community safety. </a:t>
            </a:r>
          </a:p>
          <a:p>
            <a:endParaRPr lang="en-US" dirty="0"/>
          </a:p>
          <a:p>
            <a:r>
              <a:rPr lang="en-US" dirty="0" smtClean="0"/>
              <a:t>As </a:t>
            </a:r>
            <a:r>
              <a:rPr lang="en-US" dirty="0"/>
              <a:t>a California emergency manager for over twenty years I have had occasion to </a:t>
            </a:r>
            <a:r>
              <a:rPr lang="en-US" dirty="0" smtClean="0"/>
              <a:t>create and direct exercises for local, state and federal organizations involving personnel from across first responder and supporting agencies. The key to a successful exercise is an engaged leadership team and involved response personnel.  The exercise needs to be based on the organization’s plans, with clear goals that can be achieved during exercise play. The scenario has to be selected to support those goals.</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D2F69952-42D2-40F7-A966-EC17720CC5D5}" type="slidenum">
              <a:rPr lang="en-US" smtClean="0"/>
              <a:t>8</a:t>
            </a:fld>
            <a:endParaRPr lang="en-US"/>
          </a:p>
        </p:txBody>
      </p:sp>
    </p:spTree>
    <p:extLst>
      <p:ext uri="{BB962C8B-B14F-4D97-AF65-F5344CB8AC3E}">
        <p14:creationId xmlns:p14="http://schemas.microsoft.com/office/powerpoint/2010/main" val="24857019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the slide</a:t>
            </a:r>
            <a:endParaRPr lang="en-US" dirty="0"/>
          </a:p>
        </p:txBody>
      </p:sp>
      <p:sp>
        <p:nvSpPr>
          <p:cNvPr id="4" name="Slide Number Placeholder 3"/>
          <p:cNvSpPr>
            <a:spLocks noGrp="1"/>
          </p:cNvSpPr>
          <p:nvPr>
            <p:ph type="sldNum" sz="quarter" idx="10"/>
          </p:nvPr>
        </p:nvSpPr>
        <p:spPr/>
        <p:txBody>
          <a:bodyPr/>
          <a:lstStyle/>
          <a:p>
            <a:fld id="{D2F69952-42D2-40F7-A966-EC17720CC5D5}" type="slidenum">
              <a:rPr lang="en-US" smtClean="0"/>
              <a:t>9</a:t>
            </a:fld>
            <a:endParaRPr lang="en-US"/>
          </a:p>
        </p:txBody>
      </p:sp>
    </p:spTree>
    <p:extLst>
      <p:ext uri="{BB962C8B-B14F-4D97-AF65-F5344CB8AC3E}">
        <p14:creationId xmlns:p14="http://schemas.microsoft.com/office/powerpoint/2010/main" val="17282650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76600" y="457200"/>
            <a:ext cx="2819400" cy="2073844"/>
          </a:xfrm>
          <a:prstGeom prst="rect">
            <a:avLst/>
          </a:prstGeom>
        </p:spPr>
      </p:pic>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703521" y="2527672"/>
            <a:ext cx="7772400" cy="1279918"/>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dirty="0" smtClean="0"/>
              <a:t>Click to edit Master title</a:t>
            </a:r>
            <a:endParaRPr kumimoji="0" lang="en-US" dirty="0"/>
          </a:p>
        </p:txBody>
      </p:sp>
      <p:sp>
        <p:nvSpPr>
          <p:cNvPr id="17" name="Subtitle 16"/>
          <p:cNvSpPr>
            <a:spLocks noGrp="1"/>
          </p:cNvSpPr>
          <p:nvPr>
            <p:ph type="subTitle" idx="1"/>
          </p:nvPr>
        </p:nvSpPr>
        <p:spPr>
          <a:xfrm>
            <a:off x="703521" y="3791898"/>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dirty="0" smtClean="0"/>
              <a:t>Click to edit Master subtitle style</a:t>
            </a:r>
            <a:endParaRPr kumimoji="0" lang="en-US" dirty="0"/>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71372D53-0C26-4A81-AEA1-A6081FD30C9E}" type="datetimeFigureOut">
              <a:rPr lang="en-US" smtClean="0"/>
              <a:t>12/15/2014</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7E677721-3E74-4245-A35F-D00A4BA45818}"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1372D53-0C26-4A81-AEA1-A6081FD30C9E}" type="datetimeFigureOut">
              <a:rPr lang="en-US" smtClean="0"/>
              <a:t>12/15/2014</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7E677721-3E74-4245-A35F-D00A4BA45818}"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1372D53-0C26-4A81-AEA1-A6081FD30C9E}" type="datetimeFigureOut">
              <a:rPr lang="en-US" smtClean="0"/>
              <a:t>12/15/2014</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7E677721-3E74-4245-A35F-D00A4BA45818}"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1372D53-0C26-4A81-AEA1-A6081FD30C9E}" type="datetimeFigureOut">
              <a:rPr lang="en-US" smtClean="0"/>
              <a:t>12/15/2014</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7E677721-3E74-4245-A35F-D00A4BA45818}" type="slidenum">
              <a:rPr lang="en-US" smtClean="0"/>
              <a:t>‹#›</a:t>
            </a:fld>
            <a:endParaRPr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00868" y="5943600"/>
            <a:ext cx="1243131" cy="914400"/>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71372D53-0C26-4A81-AEA1-A6081FD30C9E}" type="datetimeFigureOut">
              <a:rPr lang="en-US" smtClean="0"/>
              <a:t>12/15/2014</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7E677721-3E74-4245-A35F-D00A4BA45818}" type="slidenum">
              <a:rPr lang="en-US" smtClean="0"/>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00868" y="5943600"/>
            <a:ext cx="1243131" cy="914400"/>
          </a:xfrm>
          <a:prstGeom prst="rect">
            <a:avLst/>
          </a:prstGeom>
        </p:spPr>
      </p:pic>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1372D53-0C26-4A81-AEA1-A6081FD30C9E}" type="datetimeFigureOut">
              <a:rPr lang="en-US" smtClean="0"/>
              <a:t>12/15/2014</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7E677721-3E74-4245-A35F-D00A4BA45818}" type="slidenum">
              <a:rPr lang="en-US" smtClean="0"/>
              <a:t>‹#›</a:t>
            </a:fld>
            <a:endParaRPr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71372D53-0C26-4A81-AEA1-A6081FD30C9E}" type="datetimeFigureOut">
              <a:rPr lang="en-US" smtClean="0"/>
              <a:t>12/15/2014</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7E677721-3E74-4245-A35F-D00A4BA45818}" type="slidenum">
              <a:rPr lang="en-US" smtClean="0"/>
              <a:t>‹#›</a:t>
            </a:fld>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00868" y="5943600"/>
            <a:ext cx="1243131" cy="914400"/>
          </a:xfrm>
          <a:prstGeom prst="rect">
            <a:avLst/>
          </a:prstGeom>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71372D53-0C26-4A81-AEA1-A6081FD30C9E}" type="datetimeFigureOut">
              <a:rPr lang="en-US" smtClean="0"/>
              <a:t>12/15/2014</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7E677721-3E74-4245-A35F-D00A4BA45818}" type="slidenum">
              <a:rPr lang="en-US" smtClean="0"/>
              <a:t>‹#›</a:t>
            </a:fld>
            <a:endParaRPr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71372D53-0C26-4A81-AEA1-A6081FD30C9E}" type="datetimeFigureOut">
              <a:rPr lang="en-US" smtClean="0"/>
              <a:t>12/15/2014</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7E677721-3E74-4245-A35F-D00A4BA45818}" type="slidenum">
              <a:rPr lang="en-US" smtClean="0"/>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00868" y="5943600"/>
            <a:ext cx="1243131" cy="914400"/>
          </a:xfrm>
          <a:prstGeom prst="rect">
            <a:avLst/>
          </a:prstGeom>
        </p:spPr>
      </p:pic>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71372D53-0C26-4A81-AEA1-A6081FD30C9E}" type="datetimeFigureOut">
              <a:rPr lang="en-US" smtClean="0"/>
              <a:t>12/15/2014</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7E677721-3E74-4245-A35F-D00A4BA45818}"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71372D53-0C26-4A81-AEA1-A6081FD30C9E}" type="datetimeFigureOut">
              <a:rPr lang="en-US" smtClean="0"/>
              <a:t>12/15/2014</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7E677721-3E74-4245-A35F-D00A4BA45818}" type="slidenum">
              <a:rPr lang="en-US" smtClean="0"/>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71372D53-0C26-4A81-AEA1-A6081FD30C9E}" type="datetimeFigureOut">
              <a:rPr lang="en-US" smtClean="0"/>
              <a:t>12/15/2014</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E677721-3E74-4245-A35F-D00A4BA45818}"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iming>
    <p:tnLst>
      <p:par>
        <p:cTn id="1" dur="indefinite" restart="never" nodeType="tmRoot"/>
      </p:par>
    </p:tnLst>
  </p:timing>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10.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hyperlink" Target="mailto:marshahovey@mac.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hyperlink" Target="http://em-issues.org/"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transweb.sjsu.edu/project/1103.html"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hyperlink" Target="http://www.training.fema.gov/is/courseoverview.aspx?code=IS-139" TargetMode="External"/><Relationship Id="rId4" Type="http://schemas.openxmlformats.org/officeDocument/2006/relationships/hyperlink" Target="http://www.training.fema.gov/is/courseoverview.aspx?code=IS-130"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www.fema.gov/media-library-data/20130726-1914-25045-8890/hseep_apr13_.pdf"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fema.gov/media-library-data/20130726-1842-25045-8735/nic_faqs_thira_final.pdf"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hyperlink" Target="https://www.fema.gov/core-capabilities"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752600" y="3352800"/>
            <a:ext cx="6705600" cy="1470025"/>
          </a:xfrm>
        </p:spPr>
        <p:txBody>
          <a:bodyPr>
            <a:normAutofit fontScale="90000"/>
          </a:bodyPr>
          <a:lstStyle/>
          <a:p>
            <a:pPr lvl="0">
              <a:spcBef>
                <a:spcPct val="20000"/>
              </a:spcBef>
            </a:pPr>
            <a:r>
              <a:rPr lang="en-US" dirty="0" smtClean="0">
                <a:solidFill>
                  <a:srgbClr val="FF0000"/>
                </a:solidFill>
              </a:rPr>
              <a:t/>
            </a:r>
            <a:br>
              <a:rPr lang="en-US" dirty="0" smtClean="0">
                <a:solidFill>
                  <a:srgbClr val="FF0000"/>
                </a:solidFill>
              </a:rPr>
            </a:br>
            <a:r>
              <a:rPr lang="en-US" dirty="0">
                <a:solidFill>
                  <a:srgbClr val="FF0000"/>
                </a:solidFill>
              </a:rPr>
              <a:t/>
            </a:r>
            <a:br>
              <a:rPr lang="en-US" dirty="0">
                <a:solidFill>
                  <a:srgbClr val="FF0000"/>
                </a:solidFill>
              </a:rPr>
            </a:br>
            <a:r>
              <a:rPr lang="en-US" dirty="0" smtClean="0">
                <a:solidFill>
                  <a:srgbClr val="FF0000"/>
                </a:solidFill>
              </a:rPr>
              <a:t>Developing Exercises</a:t>
            </a:r>
            <a:br>
              <a:rPr lang="en-US" dirty="0" smtClean="0">
                <a:solidFill>
                  <a:srgbClr val="FF0000"/>
                </a:solidFill>
              </a:rPr>
            </a:br>
            <a:r>
              <a:rPr lang="en-US" sz="3200" dirty="0">
                <a:solidFill>
                  <a:prstClr val="black">
                    <a:tint val="75000"/>
                  </a:prstClr>
                </a:solidFill>
              </a:rPr>
              <a:t>An outcome and task-oriented training </a:t>
            </a:r>
            <a:r>
              <a:rPr lang="en-US" sz="3200" dirty="0" smtClean="0">
                <a:solidFill>
                  <a:prstClr val="black">
                    <a:tint val="75000"/>
                  </a:prstClr>
                </a:solidFill>
              </a:rPr>
              <a:t>webinar</a:t>
            </a:r>
            <a:r>
              <a:rPr lang="en-US" dirty="0" smtClean="0">
                <a:solidFill>
                  <a:srgbClr val="FF0000"/>
                </a:solidFill>
              </a:rPr>
              <a:t/>
            </a:r>
            <a:br>
              <a:rPr lang="en-US" dirty="0" smtClean="0">
                <a:solidFill>
                  <a:srgbClr val="FF0000"/>
                </a:solidFill>
              </a:rPr>
            </a:br>
            <a:endParaRPr lang="en-US" sz="3600" dirty="0">
              <a:solidFill>
                <a:srgbClr val="FF0000"/>
              </a:solidFill>
            </a:endParaRPr>
          </a:p>
        </p:txBody>
      </p:sp>
      <p:sp>
        <p:nvSpPr>
          <p:cNvPr id="5" name="Subtitle 4"/>
          <p:cNvSpPr>
            <a:spLocks noGrp="1"/>
          </p:cNvSpPr>
          <p:nvPr>
            <p:ph type="subTitle" idx="1"/>
          </p:nvPr>
        </p:nvSpPr>
        <p:spPr>
          <a:xfrm>
            <a:off x="838200" y="5791200"/>
            <a:ext cx="8305800" cy="1066800"/>
          </a:xfrm>
        </p:spPr>
        <p:txBody>
          <a:bodyPr>
            <a:normAutofit fontScale="85000" lnSpcReduction="20000"/>
          </a:bodyPr>
          <a:lstStyle/>
          <a:p>
            <a:r>
              <a:rPr lang="en-US" sz="2800" dirty="0" smtClean="0">
                <a:solidFill>
                  <a:srgbClr val="FF0000"/>
                </a:solidFill>
              </a:rPr>
              <a:t>December 17, 2014</a:t>
            </a:r>
          </a:p>
          <a:p>
            <a:r>
              <a:rPr lang="en-US" dirty="0" smtClean="0">
                <a:solidFill>
                  <a:schemeClr val="tx1"/>
                </a:solidFill>
              </a:rPr>
              <a:t>Presented by: </a:t>
            </a:r>
            <a:r>
              <a:rPr lang="en-US" dirty="0" err="1" smtClean="0">
                <a:solidFill>
                  <a:srgbClr val="FF0000"/>
                </a:solidFill>
              </a:rPr>
              <a:t>Frannie</a:t>
            </a:r>
            <a:r>
              <a:rPr lang="en-US" dirty="0" smtClean="0">
                <a:solidFill>
                  <a:srgbClr val="FF0000"/>
                </a:solidFill>
              </a:rPr>
              <a:t> Edwards &amp; Dan Goodrich</a:t>
            </a:r>
          </a:p>
          <a:p>
            <a:r>
              <a:rPr lang="en-US" sz="2800" dirty="0" err="1" smtClean="0">
                <a:solidFill>
                  <a:srgbClr val="FF0000"/>
                </a:solidFill>
              </a:rPr>
              <a:t>Mineta</a:t>
            </a:r>
            <a:r>
              <a:rPr lang="en-US" sz="2800" dirty="0" smtClean="0">
                <a:solidFill>
                  <a:srgbClr val="FF0000"/>
                </a:solidFill>
              </a:rPr>
              <a:t> Transportation Institute</a:t>
            </a:r>
            <a:endParaRPr lang="en-US" sz="2800" dirty="0">
              <a:solidFill>
                <a:srgbClr val="FF0000"/>
              </a:solidFill>
            </a:endParaRPr>
          </a:p>
        </p:txBody>
      </p:sp>
    </p:spTree>
    <p:extLst>
      <p:ext uri="{BB962C8B-B14F-4D97-AF65-F5344CB8AC3E}">
        <p14:creationId xmlns:p14="http://schemas.microsoft.com/office/powerpoint/2010/main" val="6808346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4407091"/>
          </a:xfrm>
        </p:spPr>
        <p:txBody>
          <a:bodyPr>
            <a:normAutofit lnSpcReduction="10000"/>
          </a:bodyPr>
          <a:lstStyle/>
          <a:p>
            <a:pPr>
              <a:spcBef>
                <a:spcPts val="600"/>
              </a:spcBef>
              <a:spcAft>
                <a:spcPts val="600"/>
              </a:spcAft>
            </a:pPr>
            <a:r>
              <a:rPr lang="en-US" sz="2800" dirty="0" smtClean="0"/>
              <a:t>Rod </a:t>
            </a:r>
            <a:r>
              <a:rPr lang="en-US" sz="2800" dirty="0" err="1" smtClean="0"/>
              <a:t>Diridon</a:t>
            </a:r>
            <a:r>
              <a:rPr lang="en-US" sz="2800" dirty="0" smtClean="0"/>
              <a:t>, Sr. and Dr. Karen </a:t>
            </a:r>
            <a:r>
              <a:rPr lang="en-US" sz="2800" dirty="0" err="1" smtClean="0"/>
              <a:t>Philbrick</a:t>
            </a:r>
            <a:r>
              <a:rPr lang="en-US" sz="2800" dirty="0" smtClean="0"/>
              <a:t> for their support of the development of the US DOT </a:t>
            </a:r>
            <a:r>
              <a:rPr lang="en-US" sz="2800" i="1" dirty="0" smtClean="0"/>
              <a:t>Exercise Handbook</a:t>
            </a:r>
          </a:p>
          <a:p>
            <a:pPr>
              <a:spcBef>
                <a:spcPts val="600"/>
              </a:spcBef>
              <a:spcAft>
                <a:spcPts val="600"/>
              </a:spcAft>
            </a:pPr>
            <a:r>
              <a:rPr lang="en-US" sz="2800" dirty="0" smtClean="0"/>
              <a:t>San Jose State University Police Department, San Jose Fire Department, San Jose Police Department and Caltrans, our exercise partners</a:t>
            </a:r>
          </a:p>
          <a:p>
            <a:pPr>
              <a:spcBef>
                <a:spcPts val="600"/>
              </a:spcBef>
              <a:spcAft>
                <a:spcPts val="600"/>
              </a:spcAft>
            </a:pPr>
            <a:r>
              <a:rPr lang="en-US" sz="2800" dirty="0" smtClean="0"/>
              <a:t>CESA Training Committee, including Masha Hovey, Jerry Quinn, George Whitney, Bob </a:t>
            </a:r>
            <a:r>
              <a:rPr lang="en-US" sz="2800" dirty="0" err="1" smtClean="0"/>
              <a:t>Cascone</a:t>
            </a:r>
            <a:r>
              <a:rPr lang="en-US" sz="2800" dirty="0" smtClean="0"/>
              <a:t>, Ray Riordan, Keith… [add]</a:t>
            </a:r>
          </a:p>
          <a:p>
            <a:endParaRPr lang="en-US" dirty="0"/>
          </a:p>
        </p:txBody>
      </p:sp>
      <p:sp>
        <p:nvSpPr>
          <p:cNvPr id="3" name="Title 2"/>
          <p:cNvSpPr>
            <a:spLocks noGrp="1"/>
          </p:cNvSpPr>
          <p:nvPr>
            <p:ph type="title"/>
          </p:nvPr>
        </p:nvSpPr>
        <p:spPr/>
        <p:txBody>
          <a:bodyPr/>
          <a:lstStyle/>
          <a:p>
            <a:r>
              <a:rPr lang="en-US" dirty="0" smtClean="0"/>
              <a:t>Acknowledgements</a:t>
            </a:r>
            <a:endParaRPr lang="en-US" dirty="0"/>
          </a:p>
        </p:txBody>
      </p:sp>
    </p:spTree>
    <p:extLst>
      <p:ext uri="{BB962C8B-B14F-4D97-AF65-F5344CB8AC3E}">
        <p14:creationId xmlns:p14="http://schemas.microsoft.com/office/powerpoint/2010/main" val="23886985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smtClean="0">
                <a:solidFill>
                  <a:srgbClr val="002060"/>
                </a:solidFill>
                <a:effectLst>
                  <a:outerShdw blurRad="38100" dist="38100" dir="2700000" algn="tl">
                    <a:srgbClr val="000000">
                      <a:alpha val="43137"/>
                    </a:srgbClr>
                  </a:outerShdw>
                </a:effectLst>
              </a:rPr>
              <a:t>PPD-8 Changes</a:t>
            </a:r>
            <a:endParaRPr lang="en-US" b="1" dirty="0">
              <a:solidFill>
                <a:srgbClr val="00206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219200"/>
            <a:ext cx="8382000" cy="5181600"/>
          </a:xfrm>
        </p:spPr>
        <p:txBody>
          <a:bodyPr>
            <a:normAutofit fontScale="77500" lnSpcReduction="20000"/>
          </a:bodyPr>
          <a:lstStyle/>
          <a:p>
            <a:r>
              <a:rPr lang="en-US" b="1" dirty="0" smtClean="0">
                <a:solidFill>
                  <a:schemeClr val="tx2"/>
                </a:solidFill>
              </a:rPr>
              <a:t>PPD-8 (3/30/11)</a:t>
            </a:r>
          </a:p>
          <a:p>
            <a:pPr lvl="1"/>
            <a:r>
              <a:rPr lang="en-US" dirty="0" smtClean="0">
                <a:solidFill>
                  <a:schemeClr val="tx2"/>
                </a:solidFill>
              </a:rPr>
              <a:t>Replaces HSPD-8, locally </a:t>
            </a:r>
            <a:r>
              <a:rPr lang="en-US" dirty="0">
                <a:solidFill>
                  <a:schemeClr val="tx2"/>
                </a:solidFill>
              </a:rPr>
              <a:t>driven training and exercise programs and “whole community” involvement</a:t>
            </a:r>
            <a:r>
              <a:rPr lang="en-US" dirty="0" smtClean="0">
                <a:solidFill>
                  <a:schemeClr val="tx2"/>
                </a:solidFill>
              </a:rPr>
              <a:t>.</a:t>
            </a:r>
          </a:p>
          <a:p>
            <a:pPr lvl="1"/>
            <a:endParaRPr lang="en-US" dirty="0" smtClean="0">
              <a:solidFill>
                <a:schemeClr val="tx2"/>
              </a:solidFill>
            </a:endParaRPr>
          </a:p>
          <a:p>
            <a:r>
              <a:rPr lang="en-US" b="1" dirty="0" smtClean="0">
                <a:solidFill>
                  <a:schemeClr val="tx2"/>
                </a:solidFill>
              </a:rPr>
              <a:t>National Preparedness Goal (Sept., 2011)</a:t>
            </a:r>
          </a:p>
          <a:p>
            <a:pPr lvl="1"/>
            <a:r>
              <a:rPr lang="en-US" dirty="0" smtClean="0">
                <a:solidFill>
                  <a:schemeClr val="tx2"/>
                </a:solidFill>
              </a:rPr>
              <a:t>Removed color codes, replaced TCL with CC</a:t>
            </a:r>
          </a:p>
          <a:p>
            <a:pPr lvl="1"/>
            <a:r>
              <a:rPr lang="en-US" dirty="0" smtClean="0">
                <a:solidFill>
                  <a:schemeClr val="tx2"/>
                </a:solidFill>
              </a:rPr>
              <a:t>Focus on terrorist attack, cyber attack, pandemic and catastrophic natural disaster- no technological like power outage</a:t>
            </a:r>
          </a:p>
          <a:p>
            <a:pPr lvl="1"/>
            <a:r>
              <a:rPr lang="en-US" dirty="0" smtClean="0">
                <a:solidFill>
                  <a:schemeClr val="tx2"/>
                </a:solidFill>
              </a:rPr>
              <a:t>Whole Community involvement in emergency management</a:t>
            </a:r>
          </a:p>
          <a:p>
            <a:pPr lvl="1"/>
            <a:endParaRPr lang="en-US" dirty="0" smtClean="0">
              <a:solidFill>
                <a:schemeClr val="tx2"/>
              </a:solidFill>
            </a:endParaRPr>
          </a:p>
          <a:p>
            <a:r>
              <a:rPr lang="en-US" b="1" dirty="0" smtClean="0">
                <a:solidFill>
                  <a:schemeClr val="tx2"/>
                </a:solidFill>
              </a:rPr>
              <a:t>THIRA</a:t>
            </a:r>
            <a:r>
              <a:rPr lang="en-US" dirty="0" smtClean="0">
                <a:solidFill>
                  <a:schemeClr val="tx2"/>
                </a:solidFill>
              </a:rPr>
              <a:t> drives new capability targets</a:t>
            </a:r>
          </a:p>
          <a:p>
            <a:pPr lvl="1"/>
            <a:r>
              <a:rPr lang="en-US" dirty="0" smtClean="0">
                <a:solidFill>
                  <a:schemeClr val="tx2"/>
                </a:solidFill>
              </a:rPr>
              <a:t>Required at state level, generates threat list</a:t>
            </a:r>
          </a:p>
          <a:p>
            <a:pPr lvl="1"/>
            <a:r>
              <a:rPr lang="en-US" dirty="0" smtClean="0">
                <a:solidFill>
                  <a:schemeClr val="tx2"/>
                </a:solidFill>
              </a:rPr>
              <a:t>Local communities select planning/preparedness focus based on local threats – no longer “all terrorism all the time”</a:t>
            </a:r>
          </a:p>
          <a:p>
            <a:pPr lvl="1"/>
            <a:endParaRPr lang="en-US" dirty="0" smtClean="0">
              <a:solidFill>
                <a:schemeClr val="tx2"/>
              </a:solidFill>
            </a:endParaRPr>
          </a:p>
          <a:p>
            <a:r>
              <a:rPr lang="en-US" b="1" dirty="0">
                <a:solidFill>
                  <a:schemeClr val="tx2"/>
                </a:solidFill>
              </a:rPr>
              <a:t>Core Capability </a:t>
            </a:r>
            <a:r>
              <a:rPr lang="en-US" b="1" dirty="0" smtClean="0">
                <a:solidFill>
                  <a:schemeClr val="tx2"/>
                </a:solidFill>
              </a:rPr>
              <a:t>List</a:t>
            </a:r>
          </a:p>
          <a:p>
            <a:pPr lvl="1"/>
            <a:r>
              <a:rPr lang="en-US" dirty="0" smtClean="0">
                <a:solidFill>
                  <a:schemeClr val="tx2"/>
                </a:solidFill>
              </a:rPr>
              <a:t>Based on the community’s threats, it orients its investments to acquire the core capabilities needed</a:t>
            </a:r>
            <a:endParaRPr lang="en-US" dirty="0">
              <a:solidFill>
                <a:schemeClr val="tx2"/>
              </a:solidFill>
            </a:endParaRPr>
          </a:p>
        </p:txBody>
      </p:sp>
    </p:spTree>
    <p:extLst>
      <p:ext uri="{BB962C8B-B14F-4D97-AF65-F5344CB8AC3E}">
        <p14:creationId xmlns:p14="http://schemas.microsoft.com/office/powerpoint/2010/main" val="10574800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17638"/>
            <a:ext cx="8229600" cy="5211762"/>
          </a:xfrm>
        </p:spPr>
        <p:txBody>
          <a:bodyPr>
            <a:normAutofit/>
          </a:bodyPr>
          <a:lstStyle/>
          <a:p>
            <a:r>
              <a:rPr lang="en-US" dirty="0" smtClean="0"/>
              <a:t>Homeland Security Exercise and Evaluation Program</a:t>
            </a:r>
          </a:p>
          <a:p>
            <a:pPr lvl="1"/>
            <a:r>
              <a:rPr lang="en-US" dirty="0"/>
              <a:t>R</a:t>
            </a:r>
            <a:r>
              <a:rPr lang="en-US" dirty="0" smtClean="0"/>
              <a:t>evised 4/16/12 to align with PPD-8, National Preparedness Goal and National Preparedness System</a:t>
            </a:r>
          </a:p>
          <a:p>
            <a:pPr lvl="1"/>
            <a:r>
              <a:rPr lang="en-US" dirty="0" smtClean="0"/>
              <a:t>Reduced to 2 volume guidance- see fact sheet</a:t>
            </a:r>
          </a:p>
          <a:p>
            <a:pPr lvl="1"/>
            <a:r>
              <a:rPr lang="en-US" dirty="0" smtClean="0"/>
              <a:t>HSEEP System</a:t>
            </a:r>
          </a:p>
          <a:p>
            <a:pPr lvl="2"/>
            <a:r>
              <a:rPr lang="en-US" dirty="0" smtClean="0"/>
              <a:t>Discussion-based: Seminar, workshop, </a:t>
            </a:r>
            <a:r>
              <a:rPr lang="en-US" dirty="0" smtClean="0"/>
              <a:t>game, tabletop</a:t>
            </a:r>
            <a:r>
              <a:rPr lang="en-US" dirty="0" smtClean="0"/>
              <a:t>. </a:t>
            </a:r>
          </a:p>
          <a:p>
            <a:pPr lvl="2"/>
            <a:r>
              <a:rPr lang="en-US" dirty="0" smtClean="0"/>
              <a:t>Action-based: </a:t>
            </a:r>
            <a:r>
              <a:rPr lang="en-US" dirty="0" smtClean="0"/>
              <a:t>drill, </a:t>
            </a:r>
            <a:r>
              <a:rPr lang="en-US" dirty="0" smtClean="0"/>
              <a:t>functional, full-scale</a:t>
            </a:r>
          </a:p>
          <a:p>
            <a:pPr lvl="2"/>
            <a:r>
              <a:rPr lang="en-US" dirty="0" smtClean="0"/>
              <a:t>Others as designed locally such as facilitated – see </a:t>
            </a:r>
            <a:r>
              <a:rPr lang="en-US" i="1" dirty="0" smtClean="0"/>
              <a:t>Exercise Handbook</a:t>
            </a:r>
            <a:endParaRPr lang="en-US" dirty="0" smtClean="0"/>
          </a:p>
          <a:p>
            <a:pPr lvl="1"/>
            <a:endParaRPr lang="en-US" dirty="0"/>
          </a:p>
        </p:txBody>
      </p:sp>
      <p:sp>
        <p:nvSpPr>
          <p:cNvPr id="3" name="Title 2"/>
          <p:cNvSpPr>
            <a:spLocks noGrp="1"/>
          </p:cNvSpPr>
          <p:nvPr>
            <p:ph type="title"/>
          </p:nvPr>
        </p:nvSpPr>
        <p:spPr/>
        <p:txBody>
          <a:bodyPr/>
          <a:lstStyle/>
          <a:p>
            <a:r>
              <a:rPr lang="en-US" dirty="0" smtClean="0"/>
              <a:t>What is HSEEP?</a:t>
            </a:r>
            <a:endParaRPr lang="en-US" dirty="0"/>
          </a:p>
        </p:txBody>
      </p:sp>
    </p:spTree>
    <p:extLst>
      <p:ext uri="{BB962C8B-B14F-4D97-AF65-F5344CB8AC3E}">
        <p14:creationId xmlns:p14="http://schemas.microsoft.com/office/powerpoint/2010/main" val="23914538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5029200"/>
          </a:xfrm>
        </p:spPr>
        <p:txBody>
          <a:bodyPr>
            <a:normAutofit fontScale="92500" lnSpcReduction="20000"/>
          </a:bodyPr>
          <a:lstStyle/>
          <a:p>
            <a:r>
              <a:rPr lang="en-US" dirty="0" smtClean="0"/>
              <a:t>Select an exercise committee that is representative of each department within the organization and each outside agency participating in the exercise</a:t>
            </a:r>
          </a:p>
          <a:p>
            <a:r>
              <a:rPr lang="en-US" dirty="0" smtClean="0"/>
              <a:t>Select an element of a plan or a process to evaluate</a:t>
            </a:r>
          </a:p>
          <a:p>
            <a:r>
              <a:rPr lang="en-US" dirty="0" smtClean="0"/>
              <a:t>Obtain the participation of the appropriate “players” from within the organization and its supporting elements</a:t>
            </a:r>
          </a:p>
          <a:p>
            <a:r>
              <a:rPr lang="en-US" dirty="0" smtClean="0"/>
              <a:t>Select an exercise type that is appropriate to your level of training</a:t>
            </a:r>
          </a:p>
          <a:p>
            <a:r>
              <a:rPr lang="en-US" dirty="0" smtClean="0"/>
              <a:t>Create meaningful exercise goals</a:t>
            </a:r>
          </a:p>
          <a:p>
            <a:r>
              <a:rPr lang="en-US" dirty="0" smtClean="0"/>
              <a:t>Select a scenario last, so that it will appropriately exercise the plan, so that it can be evaluated against the goals</a:t>
            </a:r>
          </a:p>
          <a:p>
            <a:endParaRPr lang="en-US" dirty="0" smtClean="0"/>
          </a:p>
          <a:p>
            <a:endParaRPr lang="en-US" dirty="0" smtClean="0"/>
          </a:p>
          <a:p>
            <a:endParaRPr lang="en-US" dirty="0"/>
          </a:p>
        </p:txBody>
      </p:sp>
      <p:sp>
        <p:nvSpPr>
          <p:cNvPr id="2" name="Title 1"/>
          <p:cNvSpPr>
            <a:spLocks noGrp="1"/>
          </p:cNvSpPr>
          <p:nvPr>
            <p:ph type="title"/>
          </p:nvPr>
        </p:nvSpPr>
        <p:spPr/>
        <p:txBody>
          <a:bodyPr/>
          <a:lstStyle/>
          <a:p>
            <a:r>
              <a:rPr lang="en-US" dirty="0" smtClean="0"/>
              <a:t>Key tasks…</a:t>
            </a:r>
            <a:endParaRPr lang="en-US" dirty="0"/>
          </a:p>
        </p:txBody>
      </p:sp>
    </p:spTree>
    <p:extLst>
      <p:ext uri="{BB962C8B-B14F-4D97-AF65-F5344CB8AC3E}">
        <p14:creationId xmlns:p14="http://schemas.microsoft.com/office/powerpoint/2010/main" val="24885897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Boss is suddenly interested in disasters</a:t>
            </a:r>
          </a:p>
          <a:p>
            <a:r>
              <a:rPr lang="en-US" dirty="0" smtClean="0"/>
              <a:t>Political interest in photo op, participation</a:t>
            </a:r>
          </a:p>
          <a:p>
            <a:r>
              <a:rPr lang="en-US" dirty="0"/>
              <a:t>Contractual or grant </a:t>
            </a:r>
            <a:r>
              <a:rPr lang="en-US" dirty="0" smtClean="0"/>
              <a:t>mandate</a:t>
            </a:r>
          </a:p>
          <a:p>
            <a:r>
              <a:rPr lang="en-US" dirty="0" smtClean="0"/>
              <a:t>Needs driven: agency reorganization, personal estimate of need to prepare, new partners</a:t>
            </a:r>
          </a:p>
          <a:p>
            <a:r>
              <a:rPr lang="en-US" dirty="0" smtClean="0"/>
              <a:t>Plan driven: new plan, updated plan</a:t>
            </a:r>
          </a:p>
          <a:p>
            <a:r>
              <a:rPr lang="en-US" dirty="0" smtClean="0"/>
              <a:t>Training driven: validate training levels, find gaps</a:t>
            </a:r>
            <a:endParaRPr lang="en-US" dirty="0"/>
          </a:p>
        </p:txBody>
      </p:sp>
      <p:sp>
        <p:nvSpPr>
          <p:cNvPr id="3" name="Title 2"/>
          <p:cNvSpPr>
            <a:spLocks noGrp="1"/>
          </p:cNvSpPr>
          <p:nvPr>
            <p:ph type="title"/>
          </p:nvPr>
        </p:nvSpPr>
        <p:spPr/>
        <p:txBody>
          <a:bodyPr/>
          <a:lstStyle/>
          <a:p>
            <a:r>
              <a:rPr lang="en-US" dirty="0" smtClean="0"/>
              <a:t>What is driving this exercise?</a:t>
            </a:r>
            <a:endParaRPr lang="en-US" dirty="0"/>
          </a:p>
        </p:txBody>
      </p:sp>
    </p:spTree>
    <p:extLst>
      <p:ext uri="{BB962C8B-B14F-4D97-AF65-F5344CB8AC3E}">
        <p14:creationId xmlns:p14="http://schemas.microsoft.com/office/powerpoint/2010/main" val="31686408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Executive Buy-In</a:t>
            </a:r>
            <a:endParaRPr lang="en-US" dirty="0"/>
          </a:p>
        </p:txBody>
      </p:sp>
      <p:pic>
        <p:nvPicPr>
          <p:cNvPr id="7" name="Content Placeholder 6"/>
          <p:cNvPicPr>
            <a:picLocks noGrp="1" noChangeAspect="1"/>
          </p:cNvPicPr>
          <p:nvPr>
            <p:ph sz="quarter" idx="2"/>
          </p:nvPr>
        </p:nvPicPr>
        <p:blipFill>
          <a:blip r:embed="rId3" cstate="print">
            <a:extLst>
              <a:ext uri="{28A0092B-C50C-407E-A947-70E740481C1C}">
                <a14:useLocalDpi xmlns:a14="http://schemas.microsoft.com/office/drawing/2010/main" val="0"/>
              </a:ext>
            </a:extLst>
          </a:blip>
          <a:stretch>
            <a:fillRect/>
          </a:stretch>
        </p:blipFill>
        <p:spPr>
          <a:xfrm>
            <a:off x="459379" y="1902590"/>
            <a:ext cx="4035829" cy="3025833"/>
          </a:xfrm>
        </p:spPr>
      </p:pic>
      <p:sp>
        <p:nvSpPr>
          <p:cNvPr id="10" name="Content Placeholder 9"/>
          <p:cNvSpPr>
            <a:spLocks noGrp="1"/>
          </p:cNvSpPr>
          <p:nvPr>
            <p:ph sz="quarter" idx="4"/>
          </p:nvPr>
        </p:nvSpPr>
        <p:spPr>
          <a:xfrm>
            <a:off x="4645025" y="1524000"/>
            <a:ext cx="4041775" cy="4319257"/>
          </a:xfrm>
        </p:spPr>
        <p:txBody>
          <a:bodyPr>
            <a:normAutofit lnSpcReduction="10000"/>
          </a:bodyPr>
          <a:lstStyle/>
          <a:p>
            <a:r>
              <a:rPr lang="en-US" dirty="0" smtClean="0"/>
              <a:t>Executive support for the exercise</a:t>
            </a:r>
          </a:p>
          <a:p>
            <a:pPr lvl="1"/>
            <a:r>
              <a:rPr lang="en-US" dirty="0" smtClean="0"/>
              <a:t>Understand how the organization will benefit from the exercise</a:t>
            </a:r>
          </a:p>
          <a:p>
            <a:r>
              <a:rPr lang="en-US" dirty="0" smtClean="0"/>
              <a:t>Executive resource commitment to the exercise</a:t>
            </a:r>
          </a:p>
          <a:p>
            <a:pPr lvl="1"/>
            <a:r>
              <a:rPr lang="en-US" dirty="0" smtClean="0"/>
              <a:t>Memo to department heads and players</a:t>
            </a:r>
          </a:p>
          <a:p>
            <a:pPr lvl="1"/>
            <a:r>
              <a:rPr lang="en-US" dirty="0" smtClean="0"/>
              <a:t>Funding for overtime</a:t>
            </a:r>
          </a:p>
          <a:p>
            <a:pPr lvl="1"/>
            <a:r>
              <a:rPr lang="en-US" dirty="0" smtClean="0"/>
              <a:t>Funding for exercise materials</a:t>
            </a:r>
            <a:endParaRPr lang="en-US" dirty="0"/>
          </a:p>
        </p:txBody>
      </p:sp>
    </p:spTree>
    <p:extLst>
      <p:ext uri="{BB962C8B-B14F-4D97-AF65-F5344CB8AC3E}">
        <p14:creationId xmlns:p14="http://schemas.microsoft.com/office/powerpoint/2010/main" val="23144537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0" y="152400"/>
            <a:ext cx="8839200" cy="1066800"/>
          </a:xfrm>
        </p:spPr>
        <p:txBody>
          <a:bodyPr>
            <a:noAutofit/>
          </a:bodyPr>
          <a:lstStyle/>
          <a:p>
            <a:pPr marL="109728" indent="0" algn="ctr">
              <a:buNone/>
            </a:pPr>
            <a:r>
              <a:rPr lang="en-US" sz="3200" b="1" dirty="0" smtClean="0">
                <a:solidFill>
                  <a:schemeClr val="tx2"/>
                </a:solidFill>
                <a:effectLst>
                  <a:outerShdw blurRad="38100" dist="38100" dir="2700000" algn="tl">
                    <a:srgbClr val="000000">
                      <a:alpha val="43137"/>
                    </a:srgbClr>
                  </a:outerShdw>
                </a:effectLst>
              </a:rPr>
              <a:t>Things to consider when </a:t>
            </a:r>
          </a:p>
          <a:p>
            <a:pPr marL="109728" indent="0" algn="ctr">
              <a:buNone/>
            </a:pPr>
            <a:r>
              <a:rPr lang="en-US" sz="3200" b="1" dirty="0" smtClean="0">
                <a:solidFill>
                  <a:schemeClr val="tx2"/>
                </a:solidFill>
                <a:effectLst>
                  <a:outerShdw blurRad="38100" dist="38100" dir="2700000" algn="tl">
                    <a:srgbClr val="000000">
                      <a:alpha val="43137"/>
                    </a:srgbClr>
                  </a:outerShdw>
                </a:effectLst>
              </a:rPr>
              <a:t>putting an exercise together.      </a:t>
            </a:r>
            <a:endParaRPr lang="en-US" sz="3200" b="1" dirty="0">
              <a:solidFill>
                <a:schemeClr val="tx2"/>
              </a:solidFill>
              <a:effectLst>
                <a:outerShdw blurRad="38100" dist="38100" dir="2700000" algn="tl">
                  <a:srgbClr val="000000">
                    <a:alpha val="43137"/>
                  </a:srgbClr>
                </a:outerShdw>
              </a:effectLst>
            </a:endParaRPr>
          </a:p>
        </p:txBody>
      </p:sp>
      <p:sp>
        <p:nvSpPr>
          <p:cNvPr id="6" name="TextBox 5"/>
          <p:cNvSpPr txBox="1"/>
          <p:nvPr/>
        </p:nvSpPr>
        <p:spPr>
          <a:xfrm>
            <a:off x="228600" y="4953000"/>
            <a:ext cx="8534400" cy="954107"/>
          </a:xfrm>
          <a:prstGeom prst="rect">
            <a:avLst/>
          </a:prstGeom>
          <a:noFill/>
        </p:spPr>
        <p:txBody>
          <a:bodyPr wrap="square" rtlCol="0">
            <a:spAutoFit/>
          </a:bodyPr>
          <a:lstStyle/>
          <a:p>
            <a:pPr algn="ctr"/>
            <a:r>
              <a:rPr lang="en-US" sz="2800" dirty="0" smtClean="0"/>
              <a:t>Each exercise has its own peculiarities.  </a:t>
            </a:r>
          </a:p>
          <a:p>
            <a:pPr algn="ctr"/>
            <a:r>
              <a:rPr lang="en-US" sz="2800" b="1" dirty="0" smtClean="0"/>
              <a:t>As with ICS, use only what you need.</a:t>
            </a:r>
            <a:endParaRPr lang="en-US" sz="2800" b="1" dirty="0"/>
          </a:p>
        </p:txBody>
      </p:sp>
      <p:graphicFrame>
        <p:nvGraphicFramePr>
          <p:cNvPr id="7" name="Table 6"/>
          <p:cNvGraphicFramePr>
            <a:graphicFrameLocks noGrp="1"/>
          </p:cNvGraphicFramePr>
          <p:nvPr>
            <p:extLst/>
          </p:nvPr>
        </p:nvGraphicFramePr>
        <p:xfrm>
          <a:off x="128156" y="1828800"/>
          <a:ext cx="8991599" cy="2854264"/>
        </p:xfrm>
        <a:graphic>
          <a:graphicData uri="http://schemas.openxmlformats.org/drawingml/2006/table">
            <a:tbl>
              <a:tblPr/>
              <a:tblGrid>
                <a:gridCol w="2247900"/>
                <a:gridCol w="2295561"/>
                <a:gridCol w="1218702"/>
                <a:gridCol w="1655597"/>
                <a:gridCol w="1573839"/>
              </a:tblGrid>
              <a:tr h="299414">
                <a:tc>
                  <a:txBody>
                    <a:bodyPr/>
                    <a:lstStyle/>
                    <a:p>
                      <a:pPr algn="l" fontAlgn="b"/>
                      <a:r>
                        <a:rPr lang="en-US" sz="1300" b="1" i="0" u="none" strike="noStrike" dirty="0">
                          <a:solidFill>
                            <a:srgbClr val="000000"/>
                          </a:solidFill>
                          <a:effectLst/>
                          <a:latin typeface="Calibri"/>
                        </a:rPr>
                        <a:t>Initiate</a:t>
                      </a:r>
                    </a:p>
                  </a:txBody>
                  <a:tcPr marL="6775" marR="6775" marT="6775" marB="0" anchor="b">
                    <a:lnL>
                      <a:noFill/>
                    </a:lnL>
                    <a:lnR>
                      <a:noFill/>
                    </a:lnR>
                    <a:lnT>
                      <a:noFill/>
                    </a:lnT>
                    <a:lnB>
                      <a:noFill/>
                    </a:lnB>
                  </a:tcPr>
                </a:tc>
                <a:tc>
                  <a:txBody>
                    <a:bodyPr/>
                    <a:lstStyle/>
                    <a:p>
                      <a:pPr algn="l" fontAlgn="b"/>
                      <a:r>
                        <a:rPr lang="en-US" sz="1300" b="1" i="0" u="none" strike="noStrike" dirty="0">
                          <a:solidFill>
                            <a:srgbClr val="000000"/>
                          </a:solidFill>
                          <a:effectLst/>
                          <a:latin typeface="Calibri"/>
                        </a:rPr>
                        <a:t>Plan</a:t>
                      </a:r>
                    </a:p>
                  </a:txBody>
                  <a:tcPr marL="6775" marR="6775" marT="6775" marB="0" anchor="b">
                    <a:lnL>
                      <a:noFill/>
                    </a:lnL>
                    <a:lnR>
                      <a:noFill/>
                    </a:lnR>
                    <a:lnT>
                      <a:noFill/>
                    </a:lnT>
                    <a:lnB>
                      <a:noFill/>
                    </a:lnB>
                  </a:tcPr>
                </a:tc>
                <a:tc>
                  <a:txBody>
                    <a:bodyPr/>
                    <a:lstStyle/>
                    <a:p>
                      <a:pPr algn="l" fontAlgn="b"/>
                      <a:r>
                        <a:rPr lang="en-US" sz="1300" b="1" i="0" u="none" strike="noStrike">
                          <a:solidFill>
                            <a:srgbClr val="000000"/>
                          </a:solidFill>
                          <a:effectLst/>
                          <a:latin typeface="Calibri"/>
                        </a:rPr>
                        <a:t>Execute</a:t>
                      </a:r>
                    </a:p>
                  </a:txBody>
                  <a:tcPr marL="6775" marR="6775" marT="6775" marB="0" anchor="b">
                    <a:lnL>
                      <a:noFill/>
                    </a:lnL>
                    <a:lnR>
                      <a:noFill/>
                    </a:lnR>
                    <a:lnT>
                      <a:noFill/>
                    </a:lnT>
                    <a:lnB>
                      <a:noFill/>
                    </a:lnB>
                  </a:tcPr>
                </a:tc>
                <a:tc>
                  <a:txBody>
                    <a:bodyPr/>
                    <a:lstStyle/>
                    <a:p>
                      <a:pPr algn="l" fontAlgn="b"/>
                      <a:r>
                        <a:rPr lang="en-US" sz="1300" b="1" i="0" u="none" strike="noStrike">
                          <a:solidFill>
                            <a:srgbClr val="000000"/>
                          </a:solidFill>
                          <a:effectLst/>
                          <a:latin typeface="Calibri"/>
                        </a:rPr>
                        <a:t>Monitor/Control</a:t>
                      </a:r>
                    </a:p>
                  </a:txBody>
                  <a:tcPr marL="6775" marR="6775" marT="6775" marB="0" anchor="b">
                    <a:lnL>
                      <a:noFill/>
                    </a:lnL>
                    <a:lnR>
                      <a:noFill/>
                    </a:lnR>
                    <a:lnT>
                      <a:noFill/>
                    </a:lnT>
                    <a:lnB>
                      <a:noFill/>
                    </a:lnB>
                  </a:tcPr>
                </a:tc>
                <a:tc>
                  <a:txBody>
                    <a:bodyPr/>
                    <a:lstStyle/>
                    <a:p>
                      <a:pPr algn="l" fontAlgn="b"/>
                      <a:r>
                        <a:rPr lang="en-US" sz="1300" b="1" i="0" u="none" strike="noStrike">
                          <a:solidFill>
                            <a:srgbClr val="000000"/>
                          </a:solidFill>
                          <a:effectLst/>
                          <a:latin typeface="Calibri"/>
                        </a:rPr>
                        <a:t>Close</a:t>
                      </a:r>
                    </a:p>
                  </a:txBody>
                  <a:tcPr marL="6775" marR="6775" marT="6775" marB="0" anchor="b">
                    <a:lnL>
                      <a:noFill/>
                    </a:lnL>
                    <a:lnR>
                      <a:noFill/>
                    </a:lnR>
                    <a:lnT>
                      <a:noFill/>
                    </a:lnT>
                    <a:lnB>
                      <a:noFill/>
                    </a:lnB>
                  </a:tcPr>
                </a:tc>
              </a:tr>
              <a:tr h="193170">
                <a:tc>
                  <a:txBody>
                    <a:bodyPr/>
                    <a:lstStyle/>
                    <a:p>
                      <a:pPr algn="l" fontAlgn="b"/>
                      <a:r>
                        <a:rPr lang="en-US" sz="800" b="0" i="0" u="none" strike="noStrike">
                          <a:solidFill>
                            <a:srgbClr val="000000"/>
                          </a:solidFill>
                          <a:effectLst/>
                          <a:latin typeface="Calibri"/>
                        </a:rPr>
                        <a:t>What is driving this?</a:t>
                      </a:r>
                    </a:p>
                  </a:txBody>
                  <a:tcPr marL="6775" marR="6775" marT="6775" marB="0" anchor="b">
                    <a:lnL>
                      <a:noFill/>
                    </a:lnL>
                    <a:lnR>
                      <a:noFill/>
                    </a:lnR>
                    <a:lnT>
                      <a:noFill/>
                    </a:lnT>
                    <a:lnB>
                      <a:noFill/>
                    </a:lnB>
                  </a:tcPr>
                </a:tc>
                <a:tc>
                  <a:txBody>
                    <a:bodyPr/>
                    <a:lstStyle/>
                    <a:p>
                      <a:pPr algn="l" fontAlgn="b"/>
                      <a:r>
                        <a:rPr lang="en-US" sz="1000" b="1" i="0" u="none" strike="noStrike" dirty="0">
                          <a:solidFill>
                            <a:srgbClr val="000000"/>
                          </a:solidFill>
                          <a:effectLst/>
                          <a:latin typeface="Calibri"/>
                        </a:rPr>
                        <a:t>Exercise Committee creation</a:t>
                      </a:r>
                    </a:p>
                  </a:txBody>
                  <a:tcPr marL="6775" marR="6775" marT="6775" marB="0" anchor="b">
                    <a:lnL>
                      <a:noFill/>
                    </a:lnL>
                    <a:lnR>
                      <a:noFill/>
                    </a:lnR>
                    <a:lnT>
                      <a:noFill/>
                    </a:lnT>
                    <a:lnB>
                      <a:noFill/>
                    </a:lnB>
                  </a:tcPr>
                </a:tc>
                <a:tc>
                  <a:txBody>
                    <a:bodyPr/>
                    <a:lstStyle/>
                    <a:p>
                      <a:pPr algn="l" fontAlgn="b"/>
                      <a:r>
                        <a:rPr lang="en-US" sz="800" b="0" i="0" u="none" strike="noStrike">
                          <a:solidFill>
                            <a:srgbClr val="000000"/>
                          </a:solidFill>
                          <a:effectLst/>
                          <a:latin typeface="Calibri"/>
                        </a:rPr>
                        <a:t>Cold start or pre-stage</a:t>
                      </a:r>
                    </a:p>
                  </a:txBody>
                  <a:tcPr marL="6775" marR="6775" marT="6775" marB="0" anchor="b">
                    <a:lnL>
                      <a:noFill/>
                    </a:lnL>
                    <a:lnR>
                      <a:noFill/>
                    </a:lnR>
                    <a:lnT>
                      <a:noFill/>
                    </a:lnT>
                    <a:lnB>
                      <a:noFill/>
                    </a:lnB>
                  </a:tcPr>
                </a:tc>
                <a:tc>
                  <a:txBody>
                    <a:bodyPr/>
                    <a:lstStyle/>
                    <a:p>
                      <a:pPr algn="l" fontAlgn="b"/>
                      <a:r>
                        <a:rPr lang="en-US" sz="800" b="0" i="0" u="none" strike="noStrike">
                          <a:solidFill>
                            <a:srgbClr val="000000"/>
                          </a:solidFill>
                          <a:effectLst/>
                          <a:latin typeface="Calibri"/>
                        </a:rPr>
                        <a:t>C&amp;E comm plan</a:t>
                      </a:r>
                    </a:p>
                  </a:txBody>
                  <a:tcPr marL="6775" marR="6775" marT="6775" marB="0" anchor="b">
                    <a:lnL>
                      <a:noFill/>
                    </a:lnL>
                    <a:lnR>
                      <a:noFill/>
                    </a:lnR>
                    <a:lnT>
                      <a:noFill/>
                    </a:lnT>
                    <a:lnB>
                      <a:noFill/>
                    </a:lnB>
                  </a:tcPr>
                </a:tc>
                <a:tc>
                  <a:txBody>
                    <a:bodyPr/>
                    <a:lstStyle/>
                    <a:p>
                      <a:pPr algn="l" fontAlgn="b"/>
                      <a:r>
                        <a:rPr lang="en-US" sz="800" b="0" i="0" u="none" strike="noStrike">
                          <a:solidFill>
                            <a:srgbClr val="000000"/>
                          </a:solidFill>
                          <a:effectLst/>
                          <a:latin typeface="Calibri"/>
                        </a:rPr>
                        <a:t>Hot Wash</a:t>
                      </a:r>
                    </a:p>
                  </a:txBody>
                  <a:tcPr marL="6775" marR="6775" marT="6775" marB="0" anchor="b">
                    <a:lnL>
                      <a:noFill/>
                    </a:lnL>
                    <a:lnR>
                      <a:noFill/>
                    </a:lnR>
                    <a:lnT>
                      <a:noFill/>
                    </a:lnT>
                    <a:lnB>
                      <a:noFill/>
                    </a:lnB>
                  </a:tcPr>
                </a:tc>
              </a:tr>
              <a:tr h="193170">
                <a:tc>
                  <a:txBody>
                    <a:bodyPr/>
                    <a:lstStyle/>
                    <a:p>
                      <a:pPr algn="l" fontAlgn="b"/>
                      <a:r>
                        <a:rPr lang="en-US" sz="800" b="0" i="0" u="none" strike="noStrike">
                          <a:solidFill>
                            <a:srgbClr val="000000"/>
                          </a:solidFill>
                          <a:effectLst/>
                          <a:latin typeface="Calibri"/>
                        </a:rPr>
                        <a:t>What is the funding source?</a:t>
                      </a:r>
                    </a:p>
                  </a:txBody>
                  <a:tcPr marL="6775" marR="6775" marT="6775" marB="0" anchor="b">
                    <a:lnL>
                      <a:noFill/>
                    </a:lnL>
                    <a:lnR>
                      <a:noFill/>
                    </a:lnR>
                    <a:lnT>
                      <a:noFill/>
                    </a:lnT>
                    <a:lnB>
                      <a:noFill/>
                    </a:lnB>
                  </a:tcPr>
                </a:tc>
                <a:tc>
                  <a:txBody>
                    <a:bodyPr/>
                    <a:lstStyle/>
                    <a:p>
                      <a:pPr algn="l" fontAlgn="b"/>
                      <a:r>
                        <a:rPr lang="en-US" sz="1000" b="1" i="0" u="none" strike="noStrike" dirty="0">
                          <a:solidFill>
                            <a:srgbClr val="000000"/>
                          </a:solidFill>
                          <a:effectLst/>
                          <a:latin typeface="Calibri"/>
                        </a:rPr>
                        <a:t>Goals </a:t>
                      </a:r>
                    </a:p>
                  </a:txBody>
                  <a:tcPr marL="6775" marR="6775" marT="6775" marB="0" anchor="b">
                    <a:lnL>
                      <a:noFill/>
                    </a:lnL>
                    <a:lnR>
                      <a:noFill/>
                    </a:lnR>
                    <a:lnT>
                      <a:noFill/>
                    </a:lnT>
                    <a:lnB>
                      <a:noFill/>
                    </a:lnB>
                  </a:tcPr>
                </a:tc>
                <a:tc>
                  <a:txBody>
                    <a:bodyPr/>
                    <a:lstStyle/>
                    <a:p>
                      <a:pPr algn="l" fontAlgn="b"/>
                      <a:r>
                        <a:rPr lang="en-US" sz="800" b="0" i="0" u="none" strike="noStrike">
                          <a:solidFill>
                            <a:srgbClr val="000000"/>
                          </a:solidFill>
                          <a:effectLst/>
                          <a:latin typeface="Calibri"/>
                        </a:rPr>
                        <a:t>Positioning of C&amp;E's</a:t>
                      </a:r>
                    </a:p>
                  </a:txBody>
                  <a:tcPr marL="6775" marR="6775" marT="6775" marB="0" anchor="b">
                    <a:lnL>
                      <a:noFill/>
                    </a:lnL>
                    <a:lnR>
                      <a:noFill/>
                    </a:lnR>
                    <a:lnT>
                      <a:noFill/>
                    </a:lnT>
                    <a:lnB>
                      <a:noFill/>
                    </a:lnB>
                  </a:tcPr>
                </a:tc>
                <a:tc>
                  <a:txBody>
                    <a:bodyPr/>
                    <a:lstStyle/>
                    <a:p>
                      <a:pPr algn="l" fontAlgn="b"/>
                      <a:r>
                        <a:rPr lang="en-US" sz="800" b="0" i="0" u="none" strike="noStrike">
                          <a:solidFill>
                            <a:srgbClr val="000000"/>
                          </a:solidFill>
                          <a:effectLst/>
                          <a:latin typeface="Calibri"/>
                        </a:rPr>
                        <a:t>Authority to change MSEL</a:t>
                      </a:r>
                    </a:p>
                  </a:txBody>
                  <a:tcPr marL="6775" marR="6775" marT="6775" marB="0" anchor="b">
                    <a:lnL>
                      <a:noFill/>
                    </a:lnL>
                    <a:lnR>
                      <a:noFill/>
                    </a:lnR>
                    <a:lnT>
                      <a:noFill/>
                    </a:lnT>
                    <a:lnB>
                      <a:noFill/>
                    </a:lnB>
                  </a:tcPr>
                </a:tc>
                <a:tc>
                  <a:txBody>
                    <a:bodyPr/>
                    <a:lstStyle/>
                    <a:p>
                      <a:pPr algn="l" fontAlgn="b"/>
                      <a:r>
                        <a:rPr lang="en-US" sz="800" b="0" i="0" u="none" strike="noStrike">
                          <a:solidFill>
                            <a:srgbClr val="000000"/>
                          </a:solidFill>
                          <a:effectLst/>
                          <a:latin typeface="Calibri"/>
                        </a:rPr>
                        <a:t>C&amp;E debrief</a:t>
                      </a:r>
                    </a:p>
                  </a:txBody>
                  <a:tcPr marL="6775" marR="6775" marT="6775" marB="0" anchor="b">
                    <a:lnL>
                      <a:noFill/>
                    </a:lnL>
                    <a:lnR>
                      <a:noFill/>
                    </a:lnR>
                    <a:lnT>
                      <a:noFill/>
                    </a:lnT>
                    <a:lnB>
                      <a:noFill/>
                    </a:lnB>
                  </a:tcPr>
                </a:tc>
              </a:tr>
              <a:tr h="193170">
                <a:tc>
                  <a:txBody>
                    <a:bodyPr/>
                    <a:lstStyle/>
                    <a:p>
                      <a:pPr algn="l" fontAlgn="b"/>
                      <a:r>
                        <a:rPr lang="en-US" sz="1000" b="1" i="0" u="none" strike="noStrike" dirty="0">
                          <a:solidFill>
                            <a:srgbClr val="000000"/>
                          </a:solidFill>
                          <a:effectLst/>
                          <a:latin typeface="Calibri"/>
                        </a:rPr>
                        <a:t>Is there a commitment to a certain exercise type?</a:t>
                      </a:r>
                    </a:p>
                  </a:txBody>
                  <a:tcPr marL="6775" marR="6775" marT="6775" marB="0" anchor="b">
                    <a:lnL>
                      <a:noFill/>
                    </a:lnL>
                    <a:lnR>
                      <a:noFill/>
                    </a:lnR>
                    <a:lnT>
                      <a:noFill/>
                    </a:lnT>
                    <a:lnB>
                      <a:noFill/>
                    </a:lnB>
                  </a:tcPr>
                </a:tc>
                <a:tc>
                  <a:txBody>
                    <a:bodyPr/>
                    <a:lstStyle/>
                    <a:p>
                      <a:pPr algn="l" fontAlgn="b"/>
                      <a:r>
                        <a:rPr lang="en-US" sz="1000" b="1" i="0" u="none" strike="noStrike" dirty="0">
                          <a:solidFill>
                            <a:srgbClr val="000000"/>
                          </a:solidFill>
                          <a:effectLst/>
                          <a:latin typeface="Calibri"/>
                        </a:rPr>
                        <a:t>What </a:t>
                      </a:r>
                      <a:r>
                        <a:rPr lang="en-US" sz="1000" b="1" i="0" u="none" strike="noStrike" dirty="0" smtClean="0">
                          <a:solidFill>
                            <a:srgbClr val="000000"/>
                          </a:solidFill>
                          <a:effectLst/>
                          <a:latin typeface="Calibri"/>
                        </a:rPr>
                        <a:t>plan / procedure </a:t>
                      </a:r>
                      <a:r>
                        <a:rPr lang="en-US" sz="1000" b="1" i="0" u="none" strike="noStrike" dirty="0">
                          <a:solidFill>
                            <a:srgbClr val="000000"/>
                          </a:solidFill>
                          <a:effectLst/>
                          <a:latin typeface="Calibri"/>
                        </a:rPr>
                        <a:t>is being evaluated?</a:t>
                      </a:r>
                      <a:r>
                        <a:rPr lang="en-US" sz="1000" b="0" i="0" u="none" strike="noStrike" dirty="0">
                          <a:solidFill>
                            <a:srgbClr val="000000"/>
                          </a:solidFill>
                          <a:effectLst/>
                          <a:latin typeface="Calibri"/>
                        </a:rPr>
                        <a:t>  </a:t>
                      </a:r>
                      <a:r>
                        <a:rPr lang="en-US" sz="800" b="0" i="0" u="none" strike="noStrike" dirty="0">
                          <a:solidFill>
                            <a:srgbClr val="000000"/>
                          </a:solidFill>
                          <a:effectLst/>
                          <a:latin typeface="Calibri"/>
                        </a:rPr>
                        <a:t>OR</a:t>
                      </a:r>
                    </a:p>
                  </a:txBody>
                  <a:tcPr marL="6775" marR="6775" marT="6775" marB="0" anchor="b">
                    <a:lnL>
                      <a:noFill/>
                    </a:lnL>
                    <a:lnR>
                      <a:noFill/>
                    </a:lnR>
                    <a:lnT>
                      <a:noFill/>
                    </a:lnT>
                    <a:lnB>
                      <a:noFill/>
                    </a:lnB>
                  </a:tcPr>
                </a:tc>
                <a:tc>
                  <a:txBody>
                    <a:bodyPr/>
                    <a:lstStyle/>
                    <a:p>
                      <a:pPr algn="l" fontAlgn="b"/>
                      <a:r>
                        <a:rPr lang="en-US" sz="800" b="0" i="0" u="none" strike="noStrike">
                          <a:solidFill>
                            <a:srgbClr val="000000"/>
                          </a:solidFill>
                          <a:effectLst/>
                          <a:latin typeface="Calibri"/>
                        </a:rPr>
                        <a:t>Document start and end</a:t>
                      </a:r>
                    </a:p>
                  </a:txBody>
                  <a:tcPr marL="6775" marR="6775" marT="6775" marB="0" anchor="b">
                    <a:lnL>
                      <a:noFill/>
                    </a:lnL>
                    <a:lnR>
                      <a:noFill/>
                    </a:lnR>
                    <a:lnT>
                      <a:noFill/>
                    </a:lnT>
                    <a:lnB>
                      <a:noFill/>
                    </a:lnB>
                  </a:tcPr>
                </a:tc>
                <a:tc>
                  <a:txBody>
                    <a:bodyPr/>
                    <a:lstStyle/>
                    <a:p>
                      <a:pPr algn="l" fontAlgn="b"/>
                      <a:r>
                        <a:rPr lang="en-US" sz="800" b="0" i="0" u="none" strike="noStrike">
                          <a:solidFill>
                            <a:srgbClr val="000000"/>
                          </a:solidFill>
                          <a:effectLst/>
                          <a:latin typeface="Calibri"/>
                        </a:rPr>
                        <a:t>Adding/subtracting injects</a:t>
                      </a:r>
                    </a:p>
                  </a:txBody>
                  <a:tcPr marL="6775" marR="6775" marT="6775" marB="0" anchor="b">
                    <a:lnL>
                      <a:noFill/>
                    </a:lnL>
                    <a:lnR>
                      <a:noFill/>
                    </a:lnR>
                    <a:lnT>
                      <a:noFill/>
                    </a:lnT>
                    <a:lnB>
                      <a:noFill/>
                    </a:lnB>
                  </a:tcPr>
                </a:tc>
                <a:tc>
                  <a:txBody>
                    <a:bodyPr/>
                    <a:lstStyle/>
                    <a:p>
                      <a:pPr algn="l" fontAlgn="b"/>
                      <a:r>
                        <a:rPr lang="en-US" sz="800" b="0" i="0" u="none" strike="noStrike">
                          <a:solidFill>
                            <a:srgbClr val="000000"/>
                          </a:solidFill>
                          <a:effectLst/>
                          <a:latin typeface="Calibri"/>
                        </a:rPr>
                        <a:t>After Action Report</a:t>
                      </a:r>
                    </a:p>
                  </a:txBody>
                  <a:tcPr marL="6775" marR="6775" marT="6775" marB="0" anchor="b">
                    <a:lnL>
                      <a:noFill/>
                    </a:lnL>
                    <a:lnR>
                      <a:noFill/>
                    </a:lnR>
                    <a:lnT>
                      <a:noFill/>
                    </a:lnT>
                    <a:lnB>
                      <a:noFill/>
                    </a:lnB>
                  </a:tcPr>
                </a:tc>
              </a:tr>
              <a:tr h="193170">
                <a:tc>
                  <a:txBody>
                    <a:bodyPr/>
                    <a:lstStyle/>
                    <a:p>
                      <a:pPr algn="l" fontAlgn="b"/>
                      <a:r>
                        <a:rPr lang="en-US" sz="1000" b="1" i="0" u="none" strike="noStrike" dirty="0">
                          <a:solidFill>
                            <a:srgbClr val="000000"/>
                          </a:solidFill>
                          <a:effectLst/>
                          <a:latin typeface="Calibri"/>
                        </a:rPr>
                        <a:t>Is everyone using the same definitions?</a:t>
                      </a:r>
                    </a:p>
                  </a:txBody>
                  <a:tcPr marL="6775" marR="6775" marT="6775" marB="0" anchor="b">
                    <a:lnL>
                      <a:noFill/>
                    </a:lnL>
                    <a:lnR>
                      <a:noFill/>
                    </a:lnR>
                    <a:lnT>
                      <a:noFill/>
                    </a:lnT>
                    <a:lnB>
                      <a:noFill/>
                    </a:lnB>
                  </a:tcPr>
                </a:tc>
                <a:tc>
                  <a:txBody>
                    <a:bodyPr/>
                    <a:lstStyle/>
                    <a:p>
                      <a:pPr algn="l" fontAlgn="b"/>
                      <a:r>
                        <a:rPr lang="en-US" sz="800" b="0" i="0" u="none" strike="noStrike">
                          <a:solidFill>
                            <a:srgbClr val="000000"/>
                          </a:solidFill>
                          <a:effectLst/>
                          <a:latin typeface="Calibri"/>
                        </a:rPr>
                        <a:t>Is this experimentation/learning opportunity?</a:t>
                      </a:r>
                    </a:p>
                  </a:txBody>
                  <a:tcPr marL="6775" marR="6775" marT="677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6775" marR="6775" marT="677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6775" marR="6775" marT="6775" marB="0" anchor="b">
                    <a:lnL>
                      <a:noFill/>
                    </a:lnL>
                    <a:lnR>
                      <a:noFill/>
                    </a:lnR>
                    <a:lnT>
                      <a:noFill/>
                    </a:lnT>
                    <a:lnB>
                      <a:noFill/>
                    </a:lnB>
                  </a:tcPr>
                </a:tc>
                <a:tc>
                  <a:txBody>
                    <a:bodyPr/>
                    <a:lstStyle/>
                    <a:p>
                      <a:pPr algn="l" fontAlgn="b"/>
                      <a:r>
                        <a:rPr lang="en-US" sz="800" b="0" i="0" u="none" strike="noStrike" dirty="0">
                          <a:solidFill>
                            <a:srgbClr val="000000"/>
                          </a:solidFill>
                          <a:effectLst/>
                          <a:latin typeface="Calibri"/>
                        </a:rPr>
                        <a:t>Improvement Plan</a:t>
                      </a:r>
                    </a:p>
                  </a:txBody>
                  <a:tcPr marL="6775" marR="6775" marT="6775" marB="0" anchor="b">
                    <a:lnL>
                      <a:noFill/>
                    </a:lnL>
                    <a:lnR>
                      <a:noFill/>
                    </a:lnR>
                    <a:lnT>
                      <a:noFill/>
                    </a:lnT>
                    <a:lnB>
                      <a:noFill/>
                    </a:lnB>
                  </a:tcPr>
                </a:tc>
              </a:tr>
              <a:tr h="193170">
                <a:tc>
                  <a:txBody>
                    <a:bodyPr/>
                    <a:lstStyle/>
                    <a:p>
                      <a:pPr algn="l" fontAlgn="b"/>
                      <a:r>
                        <a:rPr lang="en-US" sz="800" b="0" i="0" u="none" strike="noStrike">
                          <a:solidFill>
                            <a:srgbClr val="000000"/>
                          </a:solidFill>
                          <a:effectLst/>
                          <a:latin typeface="Calibri"/>
                        </a:rPr>
                        <a:t>Where is the organization in its training &amp; planning? </a:t>
                      </a:r>
                    </a:p>
                  </a:txBody>
                  <a:tcPr marL="6775" marR="6775" marT="6775" marB="0" anchor="b">
                    <a:lnL>
                      <a:noFill/>
                    </a:lnL>
                    <a:lnR>
                      <a:noFill/>
                    </a:lnR>
                    <a:lnT>
                      <a:noFill/>
                    </a:lnT>
                    <a:lnB>
                      <a:noFill/>
                    </a:lnB>
                  </a:tcPr>
                </a:tc>
                <a:tc>
                  <a:txBody>
                    <a:bodyPr/>
                    <a:lstStyle/>
                    <a:p>
                      <a:pPr algn="l" fontAlgn="b"/>
                      <a:r>
                        <a:rPr lang="en-US" sz="800" b="0" i="0" u="none" strike="noStrike">
                          <a:solidFill>
                            <a:srgbClr val="000000"/>
                          </a:solidFill>
                          <a:effectLst/>
                          <a:latin typeface="Calibri"/>
                        </a:rPr>
                        <a:t>Location for exercise (inc. ingress &amp; egress)</a:t>
                      </a:r>
                    </a:p>
                  </a:txBody>
                  <a:tcPr marL="6775" marR="6775" marT="677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6775" marR="6775" marT="677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6775" marR="6775" marT="6775" marB="0" anchor="b">
                    <a:lnL>
                      <a:noFill/>
                    </a:lnL>
                    <a:lnR>
                      <a:noFill/>
                    </a:lnR>
                    <a:lnT>
                      <a:noFill/>
                    </a:lnT>
                    <a:lnB>
                      <a:noFill/>
                    </a:lnB>
                  </a:tcPr>
                </a:tc>
                <a:tc>
                  <a:txBody>
                    <a:bodyPr/>
                    <a:lstStyle/>
                    <a:p>
                      <a:pPr algn="l" fontAlgn="b"/>
                      <a:r>
                        <a:rPr lang="en-US" sz="800" b="0" i="0" u="none" strike="noStrike" dirty="0">
                          <a:solidFill>
                            <a:srgbClr val="000000"/>
                          </a:solidFill>
                          <a:effectLst/>
                          <a:latin typeface="Calibri"/>
                        </a:rPr>
                        <a:t>Memorialize Documentation</a:t>
                      </a:r>
                    </a:p>
                  </a:txBody>
                  <a:tcPr marL="6775" marR="6775" marT="6775" marB="0" anchor="b">
                    <a:lnL>
                      <a:noFill/>
                    </a:lnL>
                    <a:lnR>
                      <a:noFill/>
                    </a:lnR>
                    <a:lnT>
                      <a:noFill/>
                    </a:lnT>
                    <a:lnB>
                      <a:noFill/>
                    </a:lnB>
                  </a:tcPr>
                </a:tc>
              </a:tr>
              <a:tr h="193170">
                <a:tc>
                  <a:txBody>
                    <a:bodyPr/>
                    <a:lstStyle/>
                    <a:p>
                      <a:pPr algn="l" fontAlgn="b"/>
                      <a:r>
                        <a:rPr lang="en-US" sz="1000" b="1" i="0" u="none" strike="noStrike" dirty="0">
                          <a:solidFill>
                            <a:srgbClr val="000000"/>
                          </a:solidFill>
                          <a:effectLst/>
                          <a:latin typeface="Calibri"/>
                        </a:rPr>
                        <a:t>Who inside/outside the organization is participating? </a:t>
                      </a:r>
                    </a:p>
                  </a:txBody>
                  <a:tcPr marL="6775" marR="6775" marT="6775" marB="0" anchor="b">
                    <a:lnL>
                      <a:noFill/>
                    </a:lnL>
                    <a:lnR>
                      <a:noFill/>
                    </a:lnR>
                    <a:lnT>
                      <a:noFill/>
                    </a:lnT>
                    <a:lnB>
                      <a:noFill/>
                    </a:lnB>
                  </a:tcPr>
                </a:tc>
                <a:tc>
                  <a:txBody>
                    <a:bodyPr/>
                    <a:lstStyle/>
                    <a:p>
                      <a:pPr algn="l" fontAlgn="b"/>
                      <a:r>
                        <a:rPr lang="en-US" sz="800" b="0" i="0" u="none" strike="noStrike">
                          <a:solidFill>
                            <a:srgbClr val="000000"/>
                          </a:solidFill>
                          <a:effectLst/>
                          <a:latin typeface="Calibri"/>
                        </a:rPr>
                        <a:t>Logistical support (food, trash, signage)</a:t>
                      </a:r>
                    </a:p>
                  </a:txBody>
                  <a:tcPr marL="6775" marR="6775" marT="677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6775" marR="6775" marT="677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6775" marR="6775" marT="677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6775" marR="6775" marT="6775" marB="0" anchor="b">
                    <a:lnL>
                      <a:noFill/>
                    </a:lnL>
                    <a:lnR>
                      <a:noFill/>
                    </a:lnR>
                    <a:lnT>
                      <a:noFill/>
                    </a:lnT>
                    <a:lnB>
                      <a:noFill/>
                    </a:lnB>
                  </a:tcPr>
                </a:tc>
              </a:tr>
              <a:tr h="193170">
                <a:tc>
                  <a:txBody>
                    <a:bodyPr/>
                    <a:lstStyle/>
                    <a:p>
                      <a:pPr algn="l" fontAlgn="b"/>
                      <a:r>
                        <a:rPr lang="en-US" sz="800" b="0" i="0" u="none" strike="noStrike">
                          <a:solidFill>
                            <a:srgbClr val="000000"/>
                          </a:solidFill>
                          <a:effectLst/>
                          <a:latin typeface="Calibri"/>
                        </a:rPr>
                        <a:t>Who are the Controllers and Evaluators (C&amp;E)?</a:t>
                      </a:r>
                    </a:p>
                  </a:txBody>
                  <a:tcPr marL="6775" marR="6775" marT="6775" marB="0" anchor="b">
                    <a:lnL>
                      <a:noFill/>
                    </a:lnL>
                    <a:lnR>
                      <a:noFill/>
                    </a:lnR>
                    <a:lnT>
                      <a:noFill/>
                    </a:lnT>
                    <a:lnB>
                      <a:noFill/>
                    </a:lnB>
                  </a:tcPr>
                </a:tc>
                <a:tc>
                  <a:txBody>
                    <a:bodyPr/>
                    <a:lstStyle/>
                    <a:p>
                      <a:pPr algn="l" fontAlgn="b"/>
                      <a:r>
                        <a:rPr lang="en-US" sz="800" b="0" i="0" u="none" strike="noStrike">
                          <a:solidFill>
                            <a:srgbClr val="000000"/>
                          </a:solidFill>
                          <a:effectLst/>
                          <a:latin typeface="Calibri"/>
                        </a:rPr>
                        <a:t>Meetings (C&amp;E min.) </a:t>
                      </a:r>
                    </a:p>
                  </a:txBody>
                  <a:tcPr marL="6775" marR="6775" marT="677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6775" marR="6775" marT="677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6775" marR="6775" marT="677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6775" marR="6775" marT="6775" marB="0" anchor="b">
                    <a:lnL>
                      <a:noFill/>
                    </a:lnL>
                    <a:lnR>
                      <a:noFill/>
                    </a:lnR>
                    <a:lnT>
                      <a:noFill/>
                    </a:lnT>
                    <a:lnB>
                      <a:noFill/>
                    </a:lnB>
                  </a:tcPr>
                </a:tc>
              </a:tr>
              <a:tr h="193170">
                <a:tc>
                  <a:txBody>
                    <a:bodyPr/>
                    <a:lstStyle/>
                    <a:p>
                      <a:pPr algn="l" fontAlgn="b"/>
                      <a:r>
                        <a:rPr lang="en-US" sz="800" b="0" i="0" u="none" strike="noStrike">
                          <a:solidFill>
                            <a:srgbClr val="000000"/>
                          </a:solidFill>
                          <a:effectLst/>
                          <a:latin typeface="Calibri"/>
                        </a:rPr>
                        <a:t>What does "success" look like?</a:t>
                      </a:r>
                    </a:p>
                  </a:txBody>
                  <a:tcPr marL="6775" marR="6775" marT="6775" marB="0" anchor="b">
                    <a:lnL>
                      <a:noFill/>
                    </a:lnL>
                    <a:lnR>
                      <a:noFill/>
                    </a:lnR>
                    <a:lnT>
                      <a:noFill/>
                    </a:lnT>
                    <a:lnB>
                      <a:noFill/>
                    </a:lnB>
                  </a:tcPr>
                </a:tc>
                <a:tc>
                  <a:txBody>
                    <a:bodyPr/>
                    <a:lstStyle/>
                    <a:p>
                      <a:pPr algn="l" fontAlgn="b"/>
                      <a:r>
                        <a:rPr lang="en-US" sz="800" b="0" i="0" u="none" strike="noStrike">
                          <a:solidFill>
                            <a:srgbClr val="000000"/>
                          </a:solidFill>
                          <a:effectLst/>
                          <a:latin typeface="Calibri"/>
                        </a:rPr>
                        <a:t>Unavoidable artificialities</a:t>
                      </a:r>
                    </a:p>
                  </a:txBody>
                  <a:tcPr marL="6775" marR="6775" marT="6775"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6775" marR="6775" marT="677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6775" marR="6775" marT="677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6775" marR="6775" marT="6775" marB="0" anchor="b">
                    <a:lnL>
                      <a:noFill/>
                    </a:lnL>
                    <a:lnR>
                      <a:noFill/>
                    </a:lnR>
                    <a:lnT>
                      <a:noFill/>
                    </a:lnT>
                    <a:lnB>
                      <a:noFill/>
                    </a:lnB>
                  </a:tcPr>
                </a:tc>
              </a:tr>
              <a:tr h="193170">
                <a:tc>
                  <a:txBody>
                    <a:bodyPr/>
                    <a:lstStyle/>
                    <a:p>
                      <a:pPr algn="l" fontAlgn="b"/>
                      <a:r>
                        <a:rPr lang="en-US" sz="800" b="0" i="0" u="none" strike="noStrike">
                          <a:solidFill>
                            <a:srgbClr val="000000"/>
                          </a:solidFill>
                          <a:effectLst/>
                          <a:latin typeface="Calibri"/>
                        </a:rPr>
                        <a:t>Objective</a:t>
                      </a:r>
                    </a:p>
                  </a:txBody>
                  <a:tcPr marL="6775" marR="6775" marT="6775" marB="0" anchor="b">
                    <a:lnL>
                      <a:noFill/>
                    </a:lnL>
                    <a:lnR>
                      <a:noFill/>
                    </a:lnR>
                    <a:lnT>
                      <a:noFill/>
                    </a:lnT>
                    <a:lnB>
                      <a:noFill/>
                    </a:lnB>
                  </a:tcPr>
                </a:tc>
                <a:tc>
                  <a:txBody>
                    <a:bodyPr/>
                    <a:lstStyle/>
                    <a:p>
                      <a:pPr algn="l" fontAlgn="b"/>
                      <a:r>
                        <a:rPr lang="en-US" sz="800" b="0" i="0" u="none" strike="noStrike">
                          <a:solidFill>
                            <a:srgbClr val="000000"/>
                          </a:solidFill>
                          <a:effectLst/>
                          <a:latin typeface="Calibri"/>
                        </a:rPr>
                        <a:t>Timeline for exercise incl. setup &amp; teardown</a:t>
                      </a:r>
                    </a:p>
                  </a:txBody>
                  <a:tcPr marL="6775" marR="6775" marT="677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6775" marR="6775" marT="6775"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6775" marR="6775" marT="6775"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6775" marR="6775" marT="6775" marB="0" anchor="b">
                    <a:lnL>
                      <a:noFill/>
                    </a:lnL>
                    <a:lnR>
                      <a:noFill/>
                    </a:lnR>
                    <a:lnT>
                      <a:noFill/>
                    </a:lnT>
                    <a:lnB>
                      <a:noFill/>
                    </a:lnB>
                  </a:tcPr>
                </a:tc>
              </a:tr>
              <a:tr h="193170">
                <a:tc>
                  <a:txBody>
                    <a:bodyPr/>
                    <a:lstStyle/>
                    <a:p>
                      <a:pPr algn="l" fontAlgn="b"/>
                      <a:endParaRPr lang="en-US" sz="800" b="0" i="0" u="none" strike="noStrike">
                        <a:solidFill>
                          <a:srgbClr val="000000"/>
                        </a:solidFill>
                        <a:effectLst/>
                        <a:latin typeface="Calibri"/>
                      </a:endParaRPr>
                    </a:p>
                  </a:txBody>
                  <a:tcPr marL="6775" marR="6775" marT="6775" marB="0" anchor="b">
                    <a:lnL>
                      <a:noFill/>
                    </a:lnL>
                    <a:lnR>
                      <a:noFill/>
                    </a:lnR>
                    <a:lnT>
                      <a:noFill/>
                    </a:lnT>
                    <a:lnB>
                      <a:noFill/>
                    </a:lnB>
                  </a:tcPr>
                </a:tc>
                <a:tc>
                  <a:txBody>
                    <a:bodyPr/>
                    <a:lstStyle/>
                    <a:p>
                      <a:pPr algn="l" fontAlgn="b"/>
                      <a:r>
                        <a:rPr lang="en-US" sz="800" b="0" i="0" u="none" strike="noStrike">
                          <a:solidFill>
                            <a:srgbClr val="000000"/>
                          </a:solidFill>
                          <a:effectLst/>
                          <a:latin typeface="Calibri"/>
                        </a:rPr>
                        <a:t>Injects and contengency messages/situations</a:t>
                      </a:r>
                    </a:p>
                  </a:txBody>
                  <a:tcPr marL="6775" marR="6775" marT="677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6775" marR="6775" marT="677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6775" marR="6775" marT="677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6775" marR="6775" marT="6775" marB="0" anchor="b">
                    <a:lnL>
                      <a:noFill/>
                    </a:lnL>
                    <a:lnR>
                      <a:noFill/>
                    </a:lnR>
                    <a:lnT>
                      <a:noFill/>
                    </a:lnT>
                    <a:lnB>
                      <a:noFill/>
                    </a:lnB>
                  </a:tcPr>
                </a:tc>
              </a:tr>
              <a:tr h="193170">
                <a:tc>
                  <a:txBody>
                    <a:bodyPr/>
                    <a:lstStyle/>
                    <a:p>
                      <a:pPr algn="l" fontAlgn="b"/>
                      <a:endParaRPr lang="en-US" sz="800" b="0" i="0" u="none" strike="noStrike" dirty="0">
                        <a:solidFill>
                          <a:srgbClr val="000000"/>
                        </a:solidFill>
                        <a:effectLst/>
                        <a:latin typeface="Calibri"/>
                      </a:endParaRPr>
                    </a:p>
                  </a:txBody>
                  <a:tcPr marL="6775" marR="6775" marT="6775" marB="0" anchor="b">
                    <a:lnL>
                      <a:noFill/>
                    </a:lnL>
                    <a:lnR>
                      <a:noFill/>
                    </a:lnR>
                    <a:lnT>
                      <a:noFill/>
                    </a:lnT>
                    <a:lnB>
                      <a:noFill/>
                    </a:lnB>
                  </a:tcPr>
                </a:tc>
                <a:tc>
                  <a:txBody>
                    <a:bodyPr/>
                    <a:lstStyle/>
                    <a:p>
                      <a:pPr algn="l" fontAlgn="b"/>
                      <a:r>
                        <a:rPr lang="en-US" sz="1000" b="1" i="0" u="none" strike="noStrike" dirty="0">
                          <a:solidFill>
                            <a:srgbClr val="000000"/>
                          </a:solidFill>
                          <a:effectLst/>
                          <a:latin typeface="Calibri"/>
                        </a:rPr>
                        <a:t>Scenario creation</a:t>
                      </a:r>
                    </a:p>
                  </a:txBody>
                  <a:tcPr marL="6775" marR="6775" marT="6775"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6775" marR="6775" marT="6775"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6775" marR="6775" marT="677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6775" marR="6775" marT="6775" marB="0" anchor="b">
                    <a:lnL>
                      <a:noFill/>
                    </a:lnL>
                    <a:lnR>
                      <a:noFill/>
                    </a:lnR>
                    <a:lnT>
                      <a:noFill/>
                    </a:lnT>
                    <a:lnB>
                      <a:noFill/>
                    </a:lnB>
                  </a:tcPr>
                </a:tc>
              </a:tr>
              <a:tr h="193170">
                <a:tc>
                  <a:txBody>
                    <a:bodyPr/>
                    <a:lstStyle/>
                    <a:p>
                      <a:pPr algn="l" fontAlgn="b"/>
                      <a:endParaRPr lang="en-US" sz="800" b="0" i="0" u="none" strike="noStrike">
                        <a:solidFill>
                          <a:srgbClr val="000000"/>
                        </a:solidFill>
                        <a:effectLst/>
                        <a:latin typeface="Calibri"/>
                      </a:endParaRPr>
                    </a:p>
                  </a:txBody>
                  <a:tcPr marL="6775" marR="6775" marT="6775" marB="0" anchor="b">
                    <a:lnL>
                      <a:noFill/>
                    </a:lnL>
                    <a:lnR>
                      <a:noFill/>
                    </a:lnR>
                    <a:lnT>
                      <a:noFill/>
                    </a:lnT>
                    <a:lnB>
                      <a:noFill/>
                    </a:lnB>
                  </a:tcPr>
                </a:tc>
                <a:tc>
                  <a:txBody>
                    <a:bodyPr/>
                    <a:lstStyle/>
                    <a:p>
                      <a:pPr algn="l" fontAlgn="b"/>
                      <a:r>
                        <a:rPr lang="fr-FR" sz="800" b="0" i="0" u="none" strike="noStrike" dirty="0">
                          <a:solidFill>
                            <a:srgbClr val="000000"/>
                          </a:solidFill>
                          <a:effectLst/>
                          <a:latin typeface="Calibri"/>
                        </a:rPr>
                        <a:t>Supporting documents (</a:t>
                      </a:r>
                      <a:r>
                        <a:rPr lang="fr-FR" sz="800" b="0" i="0" u="none" strike="noStrike" dirty="0" err="1">
                          <a:solidFill>
                            <a:srgbClr val="000000"/>
                          </a:solidFill>
                          <a:effectLst/>
                          <a:latin typeface="Calibri"/>
                        </a:rPr>
                        <a:t>Explan</a:t>
                      </a:r>
                      <a:r>
                        <a:rPr lang="fr-FR" sz="800" b="0" i="0" u="none" strike="noStrike" dirty="0">
                          <a:solidFill>
                            <a:srgbClr val="000000"/>
                          </a:solidFill>
                          <a:effectLst/>
                          <a:latin typeface="Calibri"/>
                        </a:rPr>
                        <a:t>, MSEL, etc.)</a:t>
                      </a:r>
                    </a:p>
                  </a:txBody>
                  <a:tcPr marL="6775" marR="6775" marT="677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6775" marR="6775" marT="677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6775" marR="6775" marT="6775"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6775" marR="6775" marT="6775" marB="0" anchor="b">
                    <a:lnL>
                      <a:noFill/>
                    </a:lnL>
                    <a:lnR>
                      <a:noFill/>
                    </a:lnR>
                    <a:lnT>
                      <a:noFill/>
                    </a:lnT>
                    <a:lnB>
                      <a:noFill/>
                    </a:lnB>
                  </a:tcPr>
                </a:tc>
              </a:tr>
            </a:tbl>
          </a:graphicData>
        </a:graphic>
      </p:graphicFrame>
    </p:spTree>
    <p:extLst>
      <p:ext uri="{BB962C8B-B14F-4D97-AF65-F5344CB8AC3E}">
        <p14:creationId xmlns:p14="http://schemas.microsoft.com/office/powerpoint/2010/main" val="8724686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Select an exercise </a:t>
            </a:r>
            <a:r>
              <a:rPr lang="en-US" dirty="0" smtClean="0"/>
              <a:t>committee</a:t>
            </a:r>
            <a:r>
              <a:rPr lang="en-US" dirty="0"/>
              <a:t/>
            </a:r>
            <a:br>
              <a:rPr lang="en-US" dirty="0"/>
            </a:br>
            <a:endParaRPr lang="en-US" dirty="0"/>
          </a:p>
        </p:txBody>
      </p:sp>
      <p:sp>
        <p:nvSpPr>
          <p:cNvPr id="6" name="Content Placeholder 5"/>
          <p:cNvSpPr>
            <a:spLocks noGrp="1"/>
          </p:cNvSpPr>
          <p:nvPr>
            <p:ph sz="quarter" idx="4"/>
          </p:nvPr>
        </p:nvSpPr>
        <p:spPr>
          <a:xfrm>
            <a:off x="4645025" y="990601"/>
            <a:ext cx="4041775" cy="3048000"/>
          </a:xfrm>
        </p:spPr>
        <p:txBody>
          <a:bodyPr/>
          <a:lstStyle/>
          <a:p>
            <a:r>
              <a:rPr lang="en-US" dirty="0" smtClean="0"/>
              <a:t>That </a:t>
            </a:r>
            <a:r>
              <a:rPr lang="en-US" dirty="0"/>
              <a:t>is representative of each department within the </a:t>
            </a:r>
            <a:r>
              <a:rPr lang="en-US" dirty="0" smtClean="0"/>
              <a:t>organization</a:t>
            </a:r>
          </a:p>
          <a:p>
            <a:r>
              <a:rPr lang="en-US" dirty="0" smtClean="0"/>
              <a:t>That includes each </a:t>
            </a:r>
            <a:r>
              <a:rPr lang="en-US" dirty="0"/>
              <a:t>outside agency participating in the exercise</a:t>
            </a:r>
          </a:p>
        </p:txBody>
      </p:sp>
      <p:pic>
        <p:nvPicPr>
          <p:cNvPr id="5" name="Content Placeholder 4"/>
          <p:cNvPicPr>
            <a:picLocks noGrp="1" noChangeAspect="1"/>
          </p:cNvPicPr>
          <p:nvPr>
            <p:ph sz="quarter" idx="2"/>
          </p:nvPr>
        </p:nvPicPr>
        <p:blipFill>
          <a:blip r:embed="rId3" cstate="print">
            <a:extLst>
              <a:ext uri="{28A0092B-C50C-407E-A947-70E740481C1C}">
                <a14:useLocalDpi xmlns:a14="http://schemas.microsoft.com/office/drawing/2010/main" val="0"/>
              </a:ext>
            </a:extLst>
          </a:blip>
          <a:stretch>
            <a:fillRect/>
          </a:stretch>
        </p:blipFill>
        <p:spPr>
          <a:xfrm>
            <a:off x="3581400" y="4038601"/>
            <a:ext cx="3201988" cy="2401491"/>
          </a:xfr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3717" y="1143000"/>
            <a:ext cx="3766105" cy="2514599"/>
          </a:xfrm>
          <a:prstGeom prst="rect">
            <a:avLst/>
          </a:prstGeom>
        </p:spPr>
      </p:pic>
    </p:spTree>
    <p:extLst>
      <p:ext uri="{BB962C8B-B14F-4D97-AF65-F5344CB8AC3E}">
        <p14:creationId xmlns:p14="http://schemas.microsoft.com/office/powerpoint/2010/main" val="41743670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54692" y="1481138"/>
            <a:ext cx="6034616" cy="4525962"/>
          </a:xfrm>
        </p:spPr>
      </p:pic>
      <p:sp>
        <p:nvSpPr>
          <p:cNvPr id="2" name="Title 1"/>
          <p:cNvSpPr>
            <a:spLocks noGrp="1"/>
          </p:cNvSpPr>
          <p:nvPr>
            <p:ph type="title"/>
          </p:nvPr>
        </p:nvSpPr>
        <p:spPr/>
        <p:txBody>
          <a:bodyPr>
            <a:normAutofit fontScale="90000"/>
          </a:bodyPr>
          <a:lstStyle/>
          <a:p>
            <a:r>
              <a:rPr lang="en-US" dirty="0" smtClean="0"/>
              <a:t>Select an Element of </a:t>
            </a:r>
            <a:r>
              <a:rPr lang="en-US" dirty="0"/>
              <a:t>a</a:t>
            </a:r>
            <a:r>
              <a:rPr lang="en-US" dirty="0" smtClean="0"/>
              <a:t> Plan, Training or Capability to Evaluate</a:t>
            </a:r>
            <a:endParaRPr lang="en-US" dirty="0"/>
          </a:p>
        </p:txBody>
      </p:sp>
    </p:spTree>
    <p:extLst>
      <p:ext uri="{BB962C8B-B14F-4D97-AF65-F5344CB8AC3E}">
        <p14:creationId xmlns:p14="http://schemas.microsoft.com/office/powerpoint/2010/main" val="21184118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257800" y="2754630"/>
            <a:ext cx="2641600" cy="1981200"/>
          </a:xfrm>
        </p:spPr>
      </p:pic>
      <p:sp>
        <p:nvSpPr>
          <p:cNvPr id="2" name="Title 1"/>
          <p:cNvSpPr>
            <a:spLocks noGrp="1"/>
          </p:cNvSpPr>
          <p:nvPr>
            <p:ph type="title"/>
          </p:nvPr>
        </p:nvSpPr>
        <p:spPr>
          <a:xfrm>
            <a:off x="304800" y="152400"/>
            <a:ext cx="8382000" cy="2590800"/>
          </a:xfrm>
        </p:spPr>
        <p:txBody>
          <a:bodyPr>
            <a:normAutofit/>
          </a:bodyPr>
          <a:lstStyle/>
          <a:p>
            <a:r>
              <a:rPr lang="en-US" dirty="0" smtClean="0"/>
              <a:t>Obtain the participation of the appropriate “players” from within the organization and its supporting elements</a:t>
            </a:r>
            <a:endParaRPr lang="en-US"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3000" y="3124200"/>
            <a:ext cx="3657600" cy="2743200"/>
          </a:xfrm>
          <a:prstGeom prst="rect">
            <a:avLst/>
          </a:prstGeom>
        </p:spPr>
      </p:pic>
    </p:spTree>
    <p:extLst>
      <p:ext uri="{BB962C8B-B14F-4D97-AF65-F5344CB8AC3E}">
        <p14:creationId xmlns:p14="http://schemas.microsoft.com/office/powerpoint/2010/main" val="4217479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Moderator</a:t>
            </a:r>
            <a:endParaRPr lang="en-US" dirty="0"/>
          </a:p>
        </p:txBody>
      </p:sp>
      <p:sp>
        <p:nvSpPr>
          <p:cNvPr id="4" name="Content Placeholder 2"/>
          <p:cNvSpPr txBox="1">
            <a:spLocks/>
          </p:cNvSpPr>
          <p:nvPr/>
        </p:nvSpPr>
        <p:spPr>
          <a:xfrm>
            <a:off x="457200" y="1524000"/>
            <a:ext cx="8229600" cy="4525963"/>
          </a:xfrm>
          <a:prstGeom prst="rect">
            <a:avLst/>
          </a:prstGeom>
          <a:ln>
            <a:noFill/>
          </a:ln>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0" indent="0">
              <a:spcBef>
                <a:spcPts val="600"/>
              </a:spcBef>
              <a:spcAft>
                <a:spcPts val="600"/>
              </a:spcAft>
              <a:buNone/>
            </a:pPr>
            <a:r>
              <a:rPr lang="en-US" dirty="0" smtClean="0"/>
              <a:t>George Whitney</a:t>
            </a:r>
          </a:p>
          <a:p>
            <a:pPr marL="285750" lvl="1" indent="-201613">
              <a:spcBef>
                <a:spcPts val="600"/>
              </a:spcBef>
              <a:spcAft>
                <a:spcPts val="600"/>
              </a:spcAft>
            </a:pPr>
            <a:r>
              <a:rPr lang="en-US" dirty="0" smtClean="0"/>
              <a:t>CESA member</a:t>
            </a:r>
          </a:p>
          <a:p>
            <a:pPr marL="285750" lvl="1" indent="-201613">
              <a:spcBef>
                <a:spcPts val="600"/>
              </a:spcBef>
              <a:spcAft>
                <a:spcPts val="600"/>
              </a:spcAft>
            </a:pPr>
            <a:r>
              <a:rPr lang="en-US" dirty="0" smtClean="0"/>
              <a:t>Former local, state and                                           federal EM</a:t>
            </a:r>
          </a:p>
          <a:p>
            <a:pPr marL="285750" lvl="1" indent="-201613">
              <a:spcBef>
                <a:spcPts val="600"/>
              </a:spcBef>
              <a:spcAft>
                <a:spcPts val="600"/>
              </a:spcAft>
            </a:pPr>
            <a:r>
              <a:rPr lang="en-US" dirty="0" smtClean="0"/>
              <a:t>Founder of Complete EM</a:t>
            </a:r>
          </a:p>
          <a:p>
            <a:pPr marL="285750" lvl="1" indent="-201613">
              <a:spcBef>
                <a:spcPts val="600"/>
              </a:spcBef>
              <a:spcAft>
                <a:spcPts val="600"/>
              </a:spcAft>
            </a:pPr>
            <a:r>
              <a:rPr lang="en-US" dirty="0" smtClean="0">
                <a:hlinkClick r:id="rId3"/>
              </a:rPr>
              <a:t>george@complete-em.com</a:t>
            </a:r>
            <a:endParaRPr lang="en-US" dirty="0" smtClean="0"/>
          </a:p>
          <a:p>
            <a:pPr marL="598932" lvl="1" indent="-342900"/>
            <a:endParaRPr lang="en-US" dirty="0" smtClean="0"/>
          </a:p>
        </p:txBody>
      </p:sp>
      <p:pic>
        <p:nvPicPr>
          <p:cNvPr id="5" name="Picture 2"/>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0000"/>
                    </a14:imgEffect>
                  </a14:imgLayer>
                </a14:imgProps>
              </a:ext>
              <a:ext uri="{28A0092B-C50C-407E-A947-70E740481C1C}">
                <a14:useLocalDpi xmlns:a14="http://schemas.microsoft.com/office/drawing/2010/main" val="0"/>
              </a:ext>
            </a:extLst>
          </a:blip>
          <a:srcRect/>
          <a:stretch>
            <a:fillRect/>
          </a:stretch>
        </p:blipFill>
        <p:spPr bwMode="auto">
          <a:xfrm>
            <a:off x="5048250" y="1600200"/>
            <a:ext cx="3524250" cy="3924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35521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1490472"/>
          </a:xfrm>
        </p:spPr>
        <p:txBody>
          <a:bodyPr>
            <a:normAutofit fontScale="92500" lnSpcReduction="20000"/>
          </a:bodyPr>
          <a:lstStyle/>
          <a:p>
            <a:r>
              <a:rPr lang="en-US" dirty="0" smtClean="0"/>
              <a:t>Each type of exercise supports a different focus, scope and outcome</a:t>
            </a:r>
          </a:p>
          <a:p>
            <a:r>
              <a:rPr lang="en-US" dirty="0" smtClean="0"/>
              <a:t>Each type of exercise requires different resource sets</a:t>
            </a:r>
          </a:p>
          <a:p>
            <a:endParaRPr lang="en-US" dirty="0"/>
          </a:p>
          <a:p>
            <a:endParaRPr lang="en-US" dirty="0" smtClean="0"/>
          </a:p>
        </p:txBody>
      </p:sp>
      <p:sp>
        <p:nvSpPr>
          <p:cNvPr id="3" name="Title 2"/>
          <p:cNvSpPr>
            <a:spLocks noGrp="1"/>
          </p:cNvSpPr>
          <p:nvPr>
            <p:ph type="title"/>
          </p:nvPr>
        </p:nvSpPr>
        <p:spPr/>
        <p:txBody>
          <a:bodyPr/>
          <a:lstStyle/>
          <a:p>
            <a:r>
              <a:rPr lang="en-US" dirty="0" smtClean="0"/>
              <a:t>Select the Exercise Type</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827725593"/>
              </p:ext>
            </p:extLst>
          </p:nvPr>
        </p:nvGraphicFramePr>
        <p:xfrm>
          <a:off x="1371600" y="2971800"/>
          <a:ext cx="6248400" cy="3048000"/>
        </p:xfrm>
        <a:graphic>
          <a:graphicData uri="http://schemas.openxmlformats.org/drawingml/2006/table">
            <a:tbl>
              <a:tblPr firstRow="1" bandRow="1">
                <a:tableStyleId>{5C22544A-7EE6-4342-B048-85BDC9FD1C3A}</a:tableStyleId>
              </a:tblPr>
              <a:tblGrid>
                <a:gridCol w="3124200"/>
                <a:gridCol w="3124200"/>
              </a:tblGrid>
              <a:tr h="609600">
                <a:tc>
                  <a:txBody>
                    <a:bodyPr/>
                    <a:lstStyle/>
                    <a:p>
                      <a:r>
                        <a:rPr lang="en-US" dirty="0" smtClean="0"/>
                        <a:t>Discussion-Based</a:t>
                      </a:r>
                      <a:endParaRPr lang="en-US" dirty="0"/>
                    </a:p>
                  </a:txBody>
                  <a:tcPr/>
                </a:tc>
                <a:tc>
                  <a:txBody>
                    <a:bodyPr/>
                    <a:lstStyle/>
                    <a:p>
                      <a:r>
                        <a:rPr lang="en-US" dirty="0" smtClean="0"/>
                        <a:t>Action-Based</a:t>
                      </a:r>
                      <a:endParaRPr lang="en-US" dirty="0"/>
                    </a:p>
                  </a:txBody>
                  <a:tcPr/>
                </a:tc>
              </a:tr>
              <a:tr h="609600">
                <a:tc>
                  <a:txBody>
                    <a:bodyPr/>
                    <a:lstStyle/>
                    <a:p>
                      <a:r>
                        <a:rPr lang="en-US" dirty="0" smtClean="0"/>
                        <a:t>Seminar</a:t>
                      </a:r>
                      <a:endParaRPr lang="en-US" dirty="0"/>
                    </a:p>
                  </a:txBody>
                  <a:tcPr/>
                </a:tc>
                <a:tc>
                  <a:txBody>
                    <a:bodyPr/>
                    <a:lstStyle/>
                    <a:p>
                      <a:r>
                        <a:rPr lang="en-US" dirty="0" smtClean="0"/>
                        <a:t>Drill</a:t>
                      </a:r>
                      <a:endParaRPr lang="en-US" dirty="0"/>
                    </a:p>
                  </a:txBody>
                  <a:tcPr/>
                </a:tc>
              </a:tr>
              <a:tr h="609600">
                <a:tc>
                  <a:txBody>
                    <a:bodyPr/>
                    <a:lstStyle/>
                    <a:p>
                      <a:r>
                        <a:rPr lang="en-US" dirty="0" smtClean="0"/>
                        <a:t>Workshop</a:t>
                      </a:r>
                      <a:endParaRPr lang="en-US" dirty="0"/>
                    </a:p>
                  </a:txBody>
                  <a:tcPr/>
                </a:tc>
                <a:tc>
                  <a:txBody>
                    <a:bodyPr/>
                    <a:lstStyle/>
                    <a:p>
                      <a:r>
                        <a:rPr lang="en-US" dirty="0" smtClean="0"/>
                        <a:t>Functional</a:t>
                      </a:r>
                      <a:endParaRPr lang="en-US" dirty="0"/>
                    </a:p>
                  </a:txBody>
                  <a:tcPr/>
                </a:tc>
              </a:tr>
              <a:tr h="609600">
                <a:tc>
                  <a:txBody>
                    <a:bodyPr/>
                    <a:lstStyle/>
                    <a:p>
                      <a:r>
                        <a:rPr lang="en-US" dirty="0" smtClean="0"/>
                        <a:t>Game</a:t>
                      </a:r>
                      <a:endParaRPr lang="en-US" dirty="0"/>
                    </a:p>
                  </a:txBody>
                  <a:tcPr/>
                </a:tc>
                <a:tc>
                  <a:txBody>
                    <a:bodyPr/>
                    <a:lstStyle/>
                    <a:p>
                      <a:r>
                        <a:rPr lang="en-US" dirty="0" smtClean="0"/>
                        <a:t>Full scale</a:t>
                      </a:r>
                      <a:endParaRPr lang="en-US" dirty="0"/>
                    </a:p>
                  </a:txBody>
                  <a:tcPr/>
                </a:tc>
              </a:tr>
              <a:tr h="609600">
                <a:tc>
                  <a:txBody>
                    <a:bodyPr/>
                    <a:lstStyle/>
                    <a:p>
                      <a:r>
                        <a:rPr lang="en-US" dirty="0" smtClean="0"/>
                        <a:t>Tabletop</a:t>
                      </a:r>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35771047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67200" y="1066801"/>
            <a:ext cx="4419600" cy="4800600"/>
          </a:xfrm>
        </p:spPr>
        <p:txBody>
          <a:bodyPr>
            <a:normAutofit/>
          </a:bodyPr>
          <a:lstStyle/>
          <a:p>
            <a:pPr marL="109728" indent="0">
              <a:buNone/>
            </a:pPr>
            <a:endParaRPr lang="en-US" dirty="0"/>
          </a:p>
          <a:p>
            <a:r>
              <a:rPr lang="en-US" b="1" dirty="0"/>
              <a:t> </a:t>
            </a:r>
            <a:endParaRPr lang="en-US" dirty="0"/>
          </a:p>
          <a:p>
            <a:pPr lvl="0"/>
            <a:endParaRPr lang="en-US" dirty="0"/>
          </a:p>
          <a:p>
            <a:endParaRPr lang="en-US" dirty="0"/>
          </a:p>
        </p:txBody>
      </p:sp>
      <p:sp>
        <p:nvSpPr>
          <p:cNvPr id="3" name="Title 2"/>
          <p:cNvSpPr>
            <a:spLocks noGrp="1"/>
          </p:cNvSpPr>
          <p:nvPr>
            <p:ph type="title"/>
          </p:nvPr>
        </p:nvSpPr>
        <p:spPr/>
        <p:txBody>
          <a:bodyPr>
            <a:normAutofit fontScale="90000"/>
          </a:bodyPr>
          <a:lstStyle/>
          <a:p>
            <a:r>
              <a:rPr lang="en-US" dirty="0" smtClean="0"/>
              <a:t>Create Meaningful Exercise Goals</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1981200"/>
            <a:ext cx="4038600" cy="3028950"/>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1748705155"/>
              </p:ext>
            </p:extLst>
          </p:nvPr>
        </p:nvGraphicFramePr>
        <p:xfrm>
          <a:off x="4495800" y="1219200"/>
          <a:ext cx="4343400" cy="4648201"/>
        </p:xfrm>
        <a:graphic>
          <a:graphicData uri="http://schemas.openxmlformats.org/drawingml/2006/table">
            <a:tbl>
              <a:tblPr firstRow="1" firstCol="1" bandRow="1">
                <a:tableStyleId>{5C22544A-7EE6-4342-B048-85BDC9FD1C3A}</a:tableStyleId>
              </a:tblPr>
              <a:tblGrid>
                <a:gridCol w="1219200"/>
                <a:gridCol w="3124200"/>
              </a:tblGrid>
              <a:tr h="1059996">
                <a:tc>
                  <a:txBody>
                    <a:bodyPr/>
                    <a:lstStyle/>
                    <a:p>
                      <a:pPr marL="0" marR="0">
                        <a:lnSpc>
                          <a:spcPct val="120000"/>
                        </a:lnSpc>
                        <a:spcBef>
                          <a:spcPts val="0"/>
                        </a:spcBef>
                        <a:spcAft>
                          <a:spcPts val="0"/>
                        </a:spcAft>
                        <a:tabLst>
                          <a:tab pos="228600" algn="l"/>
                        </a:tabLst>
                      </a:pPr>
                      <a:r>
                        <a:rPr lang="en-US" sz="900" dirty="0">
                          <a:effectLst/>
                        </a:rPr>
                        <a:t>Alert Notification</a:t>
                      </a:r>
                      <a:endParaRPr lang="en-US" sz="900" dirty="0">
                        <a:solidFill>
                          <a:srgbClr val="000000"/>
                        </a:solidFill>
                        <a:effectLst/>
                        <a:latin typeface="Arial" panose="020B0604020202020204" pitchFamily="34" charset="0"/>
                        <a:ea typeface="MS ??"/>
                        <a:cs typeface="ArialMT"/>
                      </a:endParaRPr>
                    </a:p>
                  </a:txBody>
                  <a:tcPr marL="73025" marR="73025" marT="0" marB="54610"/>
                </a:tc>
                <a:tc>
                  <a:txBody>
                    <a:bodyPr/>
                    <a:lstStyle/>
                    <a:p>
                      <a:pPr marL="0" marR="0">
                        <a:lnSpc>
                          <a:spcPct val="120000"/>
                        </a:lnSpc>
                        <a:spcBef>
                          <a:spcPts val="0"/>
                        </a:spcBef>
                        <a:spcAft>
                          <a:spcPts val="0"/>
                        </a:spcAft>
                        <a:tabLst>
                          <a:tab pos="228600" algn="l"/>
                        </a:tabLst>
                      </a:pPr>
                      <a:r>
                        <a:rPr lang="en-US" sz="900" dirty="0">
                          <a:effectLst/>
                        </a:rPr>
                        <a:t>To demonstrate the ability to alert, mobilize, and activate the personnel, facilities, and systems required for emergency response, and for subsequent staffing for the next shift to maintain 24-hour operations.</a:t>
                      </a:r>
                      <a:endParaRPr lang="en-US" sz="900" dirty="0">
                        <a:solidFill>
                          <a:srgbClr val="000000"/>
                        </a:solidFill>
                        <a:effectLst/>
                        <a:latin typeface="Arial" panose="020B0604020202020204" pitchFamily="34" charset="0"/>
                        <a:ea typeface="MS ??"/>
                        <a:cs typeface="ArialMT"/>
                      </a:endParaRPr>
                    </a:p>
                  </a:txBody>
                  <a:tcPr marL="73025" marR="73025" marT="0" marB="54610"/>
                </a:tc>
              </a:tr>
              <a:tr h="1304698">
                <a:tc>
                  <a:txBody>
                    <a:bodyPr/>
                    <a:lstStyle/>
                    <a:p>
                      <a:pPr marL="0" marR="0">
                        <a:lnSpc>
                          <a:spcPct val="120000"/>
                        </a:lnSpc>
                        <a:spcBef>
                          <a:spcPts val="0"/>
                        </a:spcBef>
                        <a:spcAft>
                          <a:spcPts val="0"/>
                        </a:spcAft>
                        <a:tabLst>
                          <a:tab pos="228600" algn="l"/>
                        </a:tabLst>
                      </a:pPr>
                      <a:r>
                        <a:rPr lang="en-US" sz="900">
                          <a:effectLst/>
                        </a:rPr>
                        <a:t>Communications</a:t>
                      </a:r>
                      <a:endParaRPr lang="en-US" sz="900">
                        <a:solidFill>
                          <a:srgbClr val="000000"/>
                        </a:solidFill>
                        <a:effectLst/>
                        <a:latin typeface="Arial" panose="020B0604020202020204" pitchFamily="34" charset="0"/>
                        <a:ea typeface="MS ??"/>
                        <a:cs typeface="ArialMT"/>
                      </a:endParaRPr>
                    </a:p>
                  </a:txBody>
                  <a:tcPr marL="73025" marR="73025" marT="0" marB="54610"/>
                </a:tc>
                <a:tc>
                  <a:txBody>
                    <a:bodyPr/>
                    <a:lstStyle/>
                    <a:p>
                      <a:pPr marL="0" marR="0">
                        <a:lnSpc>
                          <a:spcPct val="120000"/>
                        </a:lnSpc>
                        <a:spcBef>
                          <a:spcPts val="0"/>
                        </a:spcBef>
                        <a:spcAft>
                          <a:spcPts val="0"/>
                        </a:spcAft>
                        <a:tabLst>
                          <a:tab pos="228600" algn="l"/>
                        </a:tabLst>
                      </a:pPr>
                      <a:r>
                        <a:rPr lang="en-US" sz="900">
                          <a:effectLst/>
                        </a:rPr>
                        <a:t>To determine the ability to establish and maintain communications essential to support response to an incident/accident and the immediate recovery, including establishing interoperable communications with first responder agencies.</a:t>
                      </a:r>
                      <a:endParaRPr lang="en-US" sz="900">
                        <a:solidFill>
                          <a:srgbClr val="000000"/>
                        </a:solidFill>
                        <a:effectLst/>
                        <a:latin typeface="Arial" panose="020B0604020202020204" pitchFamily="34" charset="0"/>
                        <a:ea typeface="MS ??"/>
                        <a:cs typeface="ArialMT"/>
                      </a:endParaRPr>
                    </a:p>
                  </a:txBody>
                  <a:tcPr marL="73025" marR="73025" marT="0" marB="54610"/>
                </a:tc>
              </a:tr>
              <a:tr h="2283507">
                <a:tc>
                  <a:txBody>
                    <a:bodyPr/>
                    <a:lstStyle/>
                    <a:p>
                      <a:pPr marL="0" marR="0">
                        <a:lnSpc>
                          <a:spcPct val="120000"/>
                        </a:lnSpc>
                        <a:spcBef>
                          <a:spcPts val="0"/>
                        </a:spcBef>
                        <a:spcAft>
                          <a:spcPts val="0"/>
                        </a:spcAft>
                        <a:tabLst>
                          <a:tab pos="228600" algn="l"/>
                        </a:tabLst>
                      </a:pPr>
                      <a:r>
                        <a:rPr lang="en-US" sz="900">
                          <a:effectLst/>
                        </a:rPr>
                        <a:t>Emergency Public Information</a:t>
                      </a:r>
                      <a:endParaRPr lang="en-US" sz="900">
                        <a:solidFill>
                          <a:srgbClr val="000000"/>
                        </a:solidFill>
                        <a:effectLst/>
                        <a:latin typeface="Arial" panose="020B0604020202020204" pitchFamily="34" charset="0"/>
                        <a:ea typeface="MS ??"/>
                        <a:cs typeface="ArialMT"/>
                      </a:endParaRPr>
                    </a:p>
                  </a:txBody>
                  <a:tcPr marL="73025" marR="73025" marT="0" marB="54610"/>
                </a:tc>
                <a:tc>
                  <a:txBody>
                    <a:bodyPr/>
                    <a:lstStyle/>
                    <a:p>
                      <a:pPr marL="0" marR="0">
                        <a:lnSpc>
                          <a:spcPct val="120000"/>
                        </a:lnSpc>
                        <a:spcBef>
                          <a:spcPts val="0"/>
                        </a:spcBef>
                        <a:spcAft>
                          <a:spcPts val="0"/>
                        </a:spcAft>
                        <a:tabLst>
                          <a:tab pos="228600" algn="l"/>
                        </a:tabLst>
                      </a:pPr>
                      <a:r>
                        <a:rPr lang="en-US" sz="900" dirty="0">
                          <a:effectLst/>
                        </a:rPr>
                        <a:t>To determine the capability of the emergency public information system to disseminate timely and accurate emergency response information in languages and methods appropriate to the community; evaluate the ability to work with the media and maintain media monitoring and rumor control; evaluate the adequacy of the electronic signboards, travel information radio, 5-1-1 system, and agency website for maintaining timely travel information to the public.</a:t>
                      </a:r>
                      <a:endParaRPr lang="en-US" sz="900" dirty="0">
                        <a:solidFill>
                          <a:srgbClr val="000000"/>
                        </a:solidFill>
                        <a:effectLst/>
                        <a:latin typeface="Arial" panose="020B0604020202020204" pitchFamily="34" charset="0"/>
                        <a:ea typeface="MS ??"/>
                        <a:cs typeface="ArialMT"/>
                      </a:endParaRPr>
                    </a:p>
                  </a:txBody>
                  <a:tcPr marL="73025" marR="73025" marT="0" marB="54610"/>
                </a:tc>
              </a:tr>
            </a:tbl>
          </a:graphicData>
        </a:graphic>
      </p:graphicFrame>
    </p:spTree>
    <p:extLst>
      <p:ext uri="{BB962C8B-B14F-4D97-AF65-F5344CB8AC3E}">
        <p14:creationId xmlns:p14="http://schemas.microsoft.com/office/powerpoint/2010/main" val="30818369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4191000" cy="4788091"/>
          </a:xfrm>
        </p:spPr>
        <p:txBody>
          <a:bodyPr>
            <a:normAutofit fontScale="92500" lnSpcReduction="10000"/>
          </a:bodyPr>
          <a:lstStyle/>
          <a:p>
            <a:r>
              <a:rPr lang="en-US" dirty="0" smtClean="0"/>
              <a:t>Select a recent real event from your community or a nearby community that provides the scope to meet the exercise goals.</a:t>
            </a:r>
          </a:p>
          <a:p>
            <a:r>
              <a:rPr lang="en-US" dirty="0" smtClean="0"/>
              <a:t>Ensure that the scenario offers a manageable set of challenges for the players. Failure generates enemies.</a:t>
            </a:r>
            <a:endParaRPr lang="en-US" dirty="0"/>
          </a:p>
        </p:txBody>
      </p:sp>
      <p:sp>
        <p:nvSpPr>
          <p:cNvPr id="3" name="Title 2"/>
          <p:cNvSpPr>
            <a:spLocks noGrp="1"/>
          </p:cNvSpPr>
          <p:nvPr>
            <p:ph type="title"/>
          </p:nvPr>
        </p:nvSpPr>
        <p:spPr/>
        <p:txBody>
          <a:bodyPr/>
          <a:lstStyle/>
          <a:p>
            <a:r>
              <a:rPr lang="en-US" dirty="0" smtClean="0"/>
              <a:t>Select a Scenario</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1905000"/>
            <a:ext cx="4165600" cy="3124200"/>
          </a:xfrm>
          <a:prstGeom prst="rect">
            <a:avLst/>
          </a:prstGeom>
        </p:spPr>
      </p:pic>
    </p:spTree>
    <p:extLst>
      <p:ext uri="{BB962C8B-B14F-4D97-AF65-F5344CB8AC3E}">
        <p14:creationId xmlns:p14="http://schemas.microsoft.com/office/powerpoint/2010/main" val="5769670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3810000" cy="4407091"/>
          </a:xfrm>
        </p:spPr>
        <p:txBody>
          <a:bodyPr/>
          <a:lstStyle/>
          <a:p>
            <a:r>
              <a:rPr lang="en-US" dirty="0" smtClean="0"/>
              <a:t>Edwards and Goodrich </a:t>
            </a:r>
            <a:r>
              <a:rPr lang="en-US" i="1" dirty="0" smtClean="0"/>
              <a:t>Exercise Handbook</a:t>
            </a:r>
          </a:p>
          <a:p>
            <a:r>
              <a:rPr lang="en-US" dirty="0" smtClean="0"/>
              <a:t>HSEEP Guidance</a:t>
            </a:r>
          </a:p>
          <a:p>
            <a:r>
              <a:rPr lang="en-US" dirty="0" smtClean="0"/>
              <a:t>FEMA Independent Studies</a:t>
            </a:r>
          </a:p>
        </p:txBody>
      </p:sp>
      <p:sp>
        <p:nvSpPr>
          <p:cNvPr id="2" name="Title 1"/>
          <p:cNvSpPr>
            <a:spLocks noGrp="1"/>
          </p:cNvSpPr>
          <p:nvPr>
            <p:ph type="title"/>
          </p:nvPr>
        </p:nvSpPr>
        <p:spPr/>
        <p:txBody>
          <a:bodyPr>
            <a:normAutofit fontScale="90000"/>
          </a:bodyPr>
          <a:lstStyle/>
          <a:p>
            <a:r>
              <a:rPr lang="en-US" dirty="0" smtClean="0"/>
              <a:t>Tools used to achieve outcome…</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8000" y="1828800"/>
            <a:ext cx="4368800" cy="3276600"/>
          </a:xfrm>
          <a:prstGeom prst="rect">
            <a:avLst/>
          </a:prstGeom>
        </p:spPr>
      </p:pic>
    </p:spTree>
    <p:extLst>
      <p:ext uri="{BB962C8B-B14F-4D97-AF65-F5344CB8AC3E}">
        <p14:creationId xmlns:p14="http://schemas.microsoft.com/office/powerpoint/2010/main" val="28473857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95800" y="1481328"/>
            <a:ext cx="4191000" cy="4525963"/>
          </a:xfrm>
        </p:spPr>
        <p:txBody>
          <a:bodyPr>
            <a:normAutofit lnSpcReduction="10000"/>
          </a:bodyPr>
          <a:lstStyle/>
          <a:p>
            <a:r>
              <a:rPr lang="en-US" dirty="0" smtClean="0"/>
              <a:t>Federal guidance document for exercises</a:t>
            </a:r>
          </a:p>
          <a:p>
            <a:r>
              <a:rPr lang="en-US" dirty="0" smtClean="0"/>
              <a:t>Reduced to 2 volumes for easier use</a:t>
            </a:r>
          </a:p>
          <a:p>
            <a:r>
              <a:rPr lang="en-US" dirty="0" smtClean="0"/>
              <a:t>Describes all aspects of exercise development from the federal perspective</a:t>
            </a:r>
            <a:endParaRPr lang="en-US" dirty="0"/>
          </a:p>
        </p:txBody>
      </p:sp>
      <p:sp>
        <p:nvSpPr>
          <p:cNvPr id="2" name="Title 1"/>
          <p:cNvSpPr>
            <a:spLocks noGrp="1"/>
          </p:cNvSpPr>
          <p:nvPr>
            <p:ph type="title"/>
          </p:nvPr>
        </p:nvSpPr>
        <p:spPr/>
        <p:txBody>
          <a:bodyPr>
            <a:normAutofit/>
          </a:bodyPr>
          <a:lstStyle/>
          <a:p>
            <a:r>
              <a:rPr lang="en-US" dirty="0" smtClean="0">
                <a:solidFill>
                  <a:srgbClr val="FF0000"/>
                </a:solidFill>
              </a:rPr>
              <a:t>Tools: HSEEP Guidance </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1572609"/>
            <a:ext cx="3257550" cy="4343400"/>
          </a:xfrm>
          <a:prstGeom prst="rect">
            <a:avLst/>
          </a:prstGeom>
        </p:spPr>
      </p:pic>
    </p:spTree>
    <p:extLst>
      <p:ext uri="{BB962C8B-B14F-4D97-AF65-F5344CB8AC3E}">
        <p14:creationId xmlns:p14="http://schemas.microsoft.com/office/powerpoint/2010/main" val="26701901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en-US" dirty="0"/>
          </a:p>
          <a:p>
            <a:r>
              <a:rPr lang="en-US" dirty="0"/>
              <a:t> HSEEP Volumes I-III and V have been </a:t>
            </a:r>
            <a:r>
              <a:rPr lang="en-US" dirty="0" smtClean="0"/>
              <a:t>consolidated into HSEEP Guidebook </a:t>
            </a:r>
          </a:p>
          <a:p>
            <a:pPr lvl="1"/>
            <a:r>
              <a:rPr lang="en-US" dirty="0" smtClean="0"/>
              <a:t>Chapters </a:t>
            </a:r>
            <a:r>
              <a:rPr lang="en-US" dirty="0"/>
              <a:t>aligned to each phase of the exercise planning cycle. 	</a:t>
            </a:r>
          </a:p>
          <a:p>
            <a:r>
              <a:rPr lang="en-US" dirty="0" smtClean="0"/>
              <a:t>Acronyms and Glossary in one list</a:t>
            </a:r>
            <a:endParaRPr lang="en-US" dirty="0"/>
          </a:p>
          <a:p>
            <a:r>
              <a:rPr lang="en-US" dirty="0" smtClean="0"/>
              <a:t>Sample </a:t>
            </a:r>
            <a:r>
              <a:rPr lang="en-US" dirty="0"/>
              <a:t>exercise material and templates provided in HSEEP Volume </a:t>
            </a:r>
            <a:r>
              <a:rPr lang="en-US" dirty="0" smtClean="0"/>
              <a:t>IV. </a:t>
            </a:r>
          </a:p>
          <a:p>
            <a:pPr lvl="1"/>
            <a:r>
              <a:rPr lang="en-US" dirty="0" smtClean="0"/>
              <a:t>Documents </a:t>
            </a:r>
            <a:r>
              <a:rPr lang="en-US" dirty="0"/>
              <a:t>will be aligned to each chapter and posted </a:t>
            </a:r>
            <a:r>
              <a:rPr lang="en-US" dirty="0" smtClean="0"/>
              <a:t>to </a:t>
            </a:r>
            <a:r>
              <a:rPr lang="en-US" dirty="0"/>
              <a:t>the HSEEP Resource Center 	</a:t>
            </a:r>
          </a:p>
          <a:p>
            <a:endParaRPr lang="en-US" dirty="0"/>
          </a:p>
        </p:txBody>
      </p:sp>
      <p:sp>
        <p:nvSpPr>
          <p:cNvPr id="3" name="Title 2"/>
          <p:cNvSpPr>
            <a:spLocks noGrp="1"/>
          </p:cNvSpPr>
          <p:nvPr>
            <p:ph type="title"/>
          </p:nvPr>
        </p:nvSpPr>
        <p:spPr/>
        <p:txBody>
          <a:bodyPr/>
          <a:lstStyle/>
          <a:p>
            <a:r>
              <a:rPr lang="en-US" dirty="0" smtClean="0"/>
              <a:t>Tools: HSEEP Guidebook</a:t>
            </a:r>
            <a:endParaRPr lang="en-US" dirty="0"/>
          </a:p>
        </p:txBody>
      </p:sp>
    </p:spTree>
    <p:extLst>
      <p:ext uri="{BB962C8B-B14F-4D97-AF65-F5344CB8AC3E}">
        <p14:creationId xmlns:p14="http://schemas.microsoft.com/office/powerpoint/2010/main" val="16726050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Edwards and Goodrich, Exercise Handbook</a:t>
            </a:r>
            <a:endParaRPr lang="en-US" dirty="0"/>
          </a:p>
        </p:txBody>
      </p:sp>
      <p:sp>
        <p:nvSpPr>
          <p:cNvPr id="3" name="Content Placeholder 2"/>
          <p:cNvSpPr>
            <a:spLocks noGrp="1"/>
          </p:cNvSpPr>
          <p:nvPr>
            <p:ph sz="quarter" idx="2"/>
          </p:nvPr>
        </p:nvSpPr>
        <p:spPr>
          <a:xfrm>
            <a:off x="304800" y="1444294"/>
            <a:ext cx="4192588" cy="5185106"/>
          </a:xfrm>
        </p:spPr>
        <p:txBody>
          <a:bodyPr>
            <a:normAutofit fontScale="85000" lnSpcReduction="10000"/>
          </a:bodyPr>
          <a:lstStyle/>
          <a:p>
            <a:r>
              <a:rPr lang="en-US" dirty="0" smtClean="0"/>
              <a:t>Free, downloadable .pdf book</a:t>
            </a:r>
          </a:p>
          <a:p>
            <a:r>
              <a:rPr lang="en-US" dirty="0" smtClean="0"/>
              <a:t>Project </a:t>
            </a:r>
            <a:r>
              <a:rPr lang="en-US" dirty="0"/>
              <a:t>management format</a:t>
            </a:r>
          </a:p>
          <a:p>
            <a:pPr lvl="2"/>
            <a:r>
              <a:rPr lang="en-US" dirty="0"/>
              <a:t>HSEEP 2013 version uses some PM concepts</a:t>
            </a:r>
          </a:p>
          <a:p>
            <a:pPr lvl="1"/>
            <a:r>
              <a:rPr lang="en-US" dirty="0"/>
              <a:t>Checklist oriented</a:t>
            </a:r>
          </a:p>
          <a:p>
            <a:pPr lvl="1"/>
            <a:r>
              <a:rPr lang="en-US" dirty="0"/>
              <a:t>Understanding of “drivers”</a:t>
            </a:r>
          </a:p>
          <a:p>
            <a:pPr lvl="1"/>
            <a:r>
              <a:rPr lang="en-US" dirty="0"/>
              <a:t>Real world scenarios, not fantasy</a:t>
            </a:r>
          </a:p>
          <a:p>
            <a:pPr lvl="1"/>
            <a:r>
              <a:rPr lang="en-US" dirty="0"/>
              <a:t>Structuring the exercise around what you can do/will need</a:t>
            </a:r>
          </a:p>
          <a:p>
            <a:pPr lvl="1"/>
            <a:r>
              <a:rPr lang="en-US" dirty="0"/>
              <a:t>Identification of what resources would be needed for the different exercise types</a:t>
            </a:r>
          </a:p>
          <a:p>
            <a:pPr lvl="2"/>
            <a:r>
              <a:rPr lang="en-US" dirty="0"/>
              <a:t>Ruled out software due to too many options (160+ project management software programs</a:t>
            </a:r>
            <a:r>
              <a:rPr lang="en-US" dirty="0" smtClean="0"/>
              <a:t>)</a:t>
            </a:r>
            <a:endParaRPr lang="en-US" dirty="0"/>
          </a:p>
          <a:p>
            <a:pPr lvl="2"/>
            <a:endParaRPr lang="en-US" dirty="0" smtClean="0"/>
          </a:p>
        </p:txBody>
      </p:sp>
      <p:sp>
        <p:nvSpPr>
          <p:cNvPr id="4" name="Content Placeholder 3"/>
          <p:cNvSpPr>
            <a:spLocks noGrp="1"/>
          </p:cNvSpPr>
          <p:nvPr>
            <p:ph sz="quarter" idx="4"/>
          </p:nvPr>
        </p:nvSpPr>
        <p:spPr>
          <a:xfrm>
            <a:off x="4645025" y="1444294"/>
            <a:ext cx="4041775" cy="4423106"/>
          </a:xfrm>
        </p:spPr>
        <p:txBody>
          <a:bodyPr>
            <a:normAutofit fontScale="92500" lnSpcReduction="10000"/>
          </a:bodyPr>
          <a:lstStyle/>
          <a:p>
            <a:r>
              <a:rPr lang="en-US" dirty="0"/>
              <a:t>Part II is available as a Word document for easy use in designing exercises</a:t>
            </a:r>
          </a:p>
          <a:p>
            <a:pPr lvl="1"/>
            <a:r>
              <a:rPr lang="en-US" dirty="0" smtClean="0"/>
              <a:t>Project </a:t>
            </a:r>
            <a:r>
              <a:rPr lang="en-US" dirty="0"/>
              <a:t>management checklists for each type of exercise</a:t>
            </a:r>
          </a:p>
          <a:p>
            <a:pPr lvl="1"/>
            <a:r>
              <a:rPr lang="en-US" dirty="0"/>
              <a:t>Exercise types and planning determinants  </a:t>
            </a:r>
          </a:p>
          <a:p>
            <a:pPr lvl="1"/>
            <a:r>
              <a:rPr lang="en-US" dirty="0"/>
              <a:t>FEMA Independent Study training information, </a:t>
            </a:r>
          </a:p>
          <a:p>
            <a:pPr lvl="1"/>
            <a:r>
              <a:rPr lang="en-US" dirty="0"/>
              <a:t>Detailed exercise goals and </a:t>
            </a:r>
            <a:r>
              <a:rPr lang="en-US" dirty="0" smtClean="0"/>
              <a:t>outcomes</a:t>
            </a:r>
            <a:endParaRPr lang="en-US" dirty="0"/>
          </a:p>
          <a:p>
            <a:pPr lvl="1"/>
            <a:r>
              <a:rPr lang="en-US" dirty="0"/>
              <a:t>Example Improvement Matrix</a:t>
            </a:r>
          </a:p>
          <a:p>
            <a:endParaRPr lang="en-US" dirty="0"/>
          </a:p>
        </p:txBody>
      </p:sp>
    </p:spTree>
    <p:extLst>
      <p:ext uri="{BB962C8B-B14F-4D97-AF65-F5344CB8AC3E}">
        <p14:creationId xmlns:p14="http://schemas.microsoft.com/office/powerpoint/2010/main" val="4568573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6700" y="979170"/>
            <a:ext cx="8610600" cy="5269230"/>
          </a:xfrm>
        </p:spPr>
        <p:txBody>
          <a:bodyPr>
            <a:normAutofit fontScale="92500"/>
          </a:bodyPr>
          <a:lstStyle/>
          <a:p>
            <a:r>
              <a:rPr lang="en-US" dirty="0" smtClean="0"/>
              <a:t>Simplified guide to developing, holding and evaluating exercises </a:t>
            </a:r>
          </a:p>
          <a:p>
            <a:r>
              <a:rPr lang="en-US" dirty="0" smtClean="0"/>
              <a:t>Part II = practical tools on Word format</a:t>
            </a:r>
          </a:p>
          <a:p>
            <a:r>
              <a:rPr lang="en-US" dirty="0" smtClean="0"/>
              <a:t>Checklist for creating each exercise type</a:t>
            </a:r>
          </a:p>
          <a:p>
            <a:r>
              <a:rPr lang="en-US" dirty="0" smtClean="0"/>
              <a:t>Step by step process using project management principles</a:t>
            </a:r>
          </a:p>
          <a:p>
            <a:r>
              <a:rPr lang="en-US" dirty="0" smtClean="0"/>
              <a:t>Scenario format for each exercise type</a:t>
            </a:r>
          </a:p>
          <a:p>
            <a:r>
              <a:rPr lang="en-US" dirty="0" smtClean="0"/>
              <a:t>Controller and evaluator roles</a:t>
            </a:r>
          </a:p>
          <a:p>
            <a:r>
              <a:rPr lang="en-US" dirty="0" smtClean="0"/>
              <a:t>Guides to After Action Review and Report, Improvement Matrix, Sample AAR/IM</a:t>
            </a:r>
          </a:p>
          <a:p>
            <a:r>
              <a:rPr lang="en-US" dirty="0" smtClean="0"/>
              <a:t>Specific hints and advice Glossary and acronym list</a:t>
            </a:r>
          </a:p>
          <a:p>
            <a:r>
              <a:rPr lang="en-US" dirty="0" smtClean="0"/>
              <a:t>6 home and personal preparedness fliers</a:t>
            </a:r>
          </a:p>
          <a:p>
            <a:endParaRPr lang="en-US" dirty="0" smtClean="0"/>
          </a:p>
          <a:p>
            <a:endParaRPr lang="en-US" dirty="0"/>
          </a:p>
        </p:txBody>
      </p:sp>
      <p:sp>
        <p:nvSpPr>
          <p:cNvPr id="3" name="Title 2"/>
          <p:cNvSpPr>
            <a:spLocks noGrp="1"/>
          </p:cNvSpPr>
          <p:nvPr>
            <p:ph type="title"/>
          </p:nvPr>
        </p:nvSpPr>
        <p:spPr>
          <a:xfrm>
            <a:off x="457200" y="274638"/>
            <a:ext cx="8229600" cy="715962"/>
          </a:xfrm>
        </p:spPr>
        <p:txBody>
          <a:bodyPr>
            <a:normAutofit fontScale="90000"/>
          </a:bodyPr>
          <a:lstStyle/>
          <a:p>
            <a:r>
              <a:rPr lang="en-US" dirty="0" smtClean="0"/>
              <a:t>Tools: Exercise Handbook</a:t>
            </a:r>
            <a:endParaRPr lang="en-US" dirty="0"/>
          </a:p>
        </p:txBody>
      </p:sp>
    </p:spTree>
    <p:extLst>
      <p:ext uri="{BB962C8B-B14F-4D97-AF65-F5344CB8AC3E}">
        <p14:creationId xmlns:p14="http://schemas.microsoft.com/office/powerpoint/2010/main" val="2705704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FEMA Independent Studies</a:t>
            </a:r>
            <a:endParaRPr lang="en-US" dirty="0"/>
          </a:p>
        </p:txBody>
      </p:sp>
      <p:sp>
        <p:nvSpPr>
          <p:cNvPr id="2" name="Content Placeholder 1"/>
          <p:cNvSpPr>
            <a:spLocks noGrp="1"/>
          </p:cNvSpPr>
          <p:nvPr>
            <p:ph sz="quarter" idx="2"/>
          </p:nvPr>
        </p:nvSpPr>
        <p:spPr/>
        <p:txBody>
          <a:bodyPr/>
          <a:lstStyle/>
          <a:p>
            <a:r>
              <a:rPr lang="en-US" dirty="0" smtClean="0"/>
              <a:t>FEMA offers over 200 on-line independent study courses</a:t>
            </a:r>
          </a:p>
          <a:p>
            <a:pPr lvl="1"/>
            <a:r>
              <a:rPr lang="en-US" dirty="0" smtClean="0"/>
              <a:t>IS-120 = Introduction to Exercises</a:t>
            </a:r>
          </a:p>
          <a:p>
            <a:pPr lvl="1"/>
            <a:r>
              <a:rPr lang="en-US" dirty="0" smtClean="0"/>
              <a:t>IS-130 = Exercise Evaluation and Improvement</a:t>
            </a:r>
          </a:p>
          <a:p>
            <a:pPr lvl="1"/>
            <a:r>
              <a:rPr lang="en-US" dirty="0" smtClean="0"/>
              <a:t>IS-139 = Exercise Design</a:t>
            </a:r>
            <a:endParaRPr lang="en-US" dirty="0"/>
          </a:p>
        </p:txBody>
      </p:sp>
      <p:pic>
        <p:nvPicPr>
          <p:cNvPr id="7" name="Content Placeholder 6"/>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4645025" y="1899841"/>
            <a:ext cx="4041775" cy="3031331"/>
          </a:xfrm>
        </p:spPr>
      </p:pic>
    </p:spTree>
    <p:extLst>
      <p:ext uri="{BB962C8B-B14F-4D97-AF65-F5344CB8AC3E}">
        <p14:creationId xmlns:p14="http://schemas.microsoft.com/office/powerpoint/2010/main" val="13271087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spcBef>
                <a:spcPts val="600"/>
              </a:spcBef>
              <a:spcAft>
                <a:spcPts val="600"/>
              </a:spcAft>
            </a:pPr>
            <a:r>
              <a:rPr lang="en-US" dirty="0" smtClean="0"/>
              <a:t>We’ve got 15 minutes for questions</a:t>
            </a:r>
          </a:p>
          <a:p>
            <a:pPr>
              <a:spcBef>
                <a:spcPts val="600"/>
              </a:spcBef>
              <a:spcAft>
                <a:spcPts val="600"/>
              </a:spcAft>
            </a:pPr>
            <a:r>
              <a:rPr lang="en-US" dirty="0" smtClean="0"/>
              <a:t>If you have not already done so, type your question into the webinar chat panel now</a:t>
            </a:r>
          </a:p>
          <a:p>
            <a:pPr>
              <a:spcBef>
                <a:spcPts val="600"/>
              </a:spcBef>
              <a:spcAft>
                <a:spcPts val="600"/>
              </a:spcAft>
            </a:pPr>
            <a:r>
              <a:rPr lang="en-US" dirty="0" smtClean="0"/>
              <a:t>Please keep questions on-topic</a:t>
            </a:r>
          </a:p>
          <a:p>
            <a:pPr>
              <a:spcBef>
                <a:spcPts val="600"/>
              </a:spcBef>
              <a:spcAft>
                <a:spcPts val="600"/>
              </a:spcAft>
            </a:pPr>
            <a:r>
              <a:rPr lang="en-US" dirty="0" smtClean="0"/>
              <a:t>We’ll read questions and answer those we can</a:t>
            </a:r>
          </a:p>
          <a:p>
            <a:pPr>
              <a:spcBef>
                <a:spcPts val="600"/>
              </a:spcBef>
              <a:spcAft>
                <a:spcPts val="600"/>
              </a:spcAft>
            </a:pPr>
            <a:r>
              <a:rPr lang="en-US" dirty="0" smtClean="0"/>
              <a:t>Other questions and answers will be posted at </a:t>
            </a:r>
            <a:r>
              <a:rPr lang="en-US" dirty="0" smtClean="0">
                <a:hlinkClick r:id="rId3"/>
              </a:rPr>
              <a:t>http://em-issues.org</a:t>
            </a:r>
            <a:endParaRPr lang="en-US" dirty="0" smtClean="0"/>
          </a:p>
          <a:p>
            <a:pPr>
              <a:spcBef>
                <a:spcPts val="600"/>
              </a:spcBef>
              <a:spcAft>
                <a:spcPts val="600"/>
              </a:spcAft>
            </a:pPr>
            <a:endParaRPr lang="en-US" dirty="0" smtClean="0"/>
          </a:p>
        </p:txBody>
      </p:sp>
      <p:sp>
        <p:nvSpPr>
          <p:cNvPr id="2" name="Title 1"/>
          <p:cNvSpPr>
            <a:spLocks noGrp="1"/>
          </p:cNvSpPr>
          <p:nvPr>
            <p:ph type="title"/>
          </p:nvPr>
        </p:nvSpPr>
        <p:spPr/>
        <p:txBody>
          <a:bodyPr/>
          <a:lstStyle/>
          <a:p>
            <a:r>
              <a:rPr lang="en-US" dirty="0" smtClean="0"/>
              <a:t>Questions</a:t>
            </a:r>
            <a:endParaRPr lang="en-US" dirty="0"/>
          </a:p>
        </p:txBody>
      </p:sp>
    </p:spTree>
    <p:extLst>
      <p:ext uri="{BB962C8B-B14F-4D97-AF65-F5344CB8AC3E}">
        <p14:creationId xmlns:p14="http://schemas.microsoft.com/office/powerpoint/2010/main" val="27200518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spcBef>
                <a:spcPts val="600"/>
              </a:spcBef>
              <a:spcAft>
                <a:spcPts val="600"/>
              </a:spcAft>
            </a:pPr>
            <a:r>
              <a:rPr lang="en-US" dirty="0" smtClean="0"/>
              <a:t>Offered on the third week of every month </a:t>
            </a:r>
          </a:p>
          <a:p>
            <a:pPr>
              <a:spcBef>
                <a:spcPts val="600"/>
              </a:spcBef>
              <a:spcAft>
                <a:spcPts val="600"/>
              </a:spcAft>
            </a:pPr>
            <a:r>
              <a:rPr lang="en-US" dirty="0" smtClean="0"/>
              <a:t>Conducted during the noon hour</a:t>
            </a:r>
          </a:p>
          <a:p>
            <a:pPr>
              <a:spcBef>
                <a:spcPts val="600"/>
              </a:spcBef>
              <a:spcAft>
                <a:spcPts val="600"/>
              </a:spcAft>
            </a:pPr>
            <a:r>
              <a:rPr lang="en-US" dirty="0" smtClean="0"/>
              <a:t>Designed and presented by CESA volunteers</a:t>
            </a:r>
          </a:p>
          <a:p>
            <a:pPr>
              <a:spcBef>
                <a:spcPts val="600"/>
              </a:spcBef>
              <a:spcAft>
                <a:spcPts val="600"/>
              </a:spcAft>
            </a:pPr>
            <a:r>
              <a:rPr lang="en-US" dirty="0" smtClean="0"/>
              <a:t>Focused on outcomes, tasks, and resources</a:t>
            </a:r>
          </a:p>
          <a:p>
            <a:pPr>
              <a:spcBef>
                <a:spcPts val="600"/>
              </a:spcBef>
              <a:spcAft>
                <a:spcPts val="600"/>
              </a:spcAft>
            </a:pPr>
            <a:r>
              <a:rPr lang="en-US" dirty="0" smtClean="0"/>
              <a:t>Includes both presentation and Q&amp;A</a:t>
            </a:r>
          </a:p>
          <a:p>
            <a:pPr>
              <a:spcBef>
                <a:spcPts val="600"/>
              </a:spcBef>
              <a:spcAft>
                <a:spcPts val="600"/>
              </a:spcAft>
            </a:pPr>
            <a:r>
              <a:rPr lang="en-US" dirty="0" smtClean="0"/>
              <a:t>Archived on CESA website</a:t>
            </a:r>
          </a:p>
          <a:p>
            <a:pPr>
              <a:spcBef>
                <a:spcPts val="600"/>
              </a:spcBef>
              <a:spcAft>
                <a:spcPts val="600"/>
              </a:spcAft>
            </a:pPr>
            <a:r>
              <a:rPr lang="en-US" dirty="0" smtClean="0"/>
              <a:t>Benefits from member participation</a:t>
            </a:r>
          </a:p>
        </p:txBody>
      </p:sp>
      <p:sp>
        <p:nvSpPr>
          <p:cNvPr id="2" name="Title 1"/>
          <p:cNvSpPr>
            <a:spLocks noGrp="1"/>
          </p:cNvSpPr>
          <p:nvPr>
            <p:ph type="title"/>
          </p:nvPr>
        </p:nvSpPr>
        <p:spPr/>
        <p:txBody>
          <a:bodyPr>
            <a:normAutofit/>
          </a:bodyPr>
          <a:lstStyle/>
          <a:p>
            <a:r>
              <a:rPr lang="en-US" dirty="0" smtClean="0"/>
              <a:t>CESA’s training webinars</a:t>
            </a:r>
            <a:endParaRPr lang="en-US" dirty="0"/>
          </a:p>
        </p:txBody>
      </p:sp>
    </p:spTree>
    <p:extLst>
      <p:ext uri="{BB962C8B-B14F-4D97-AF65-F5344CB8AC3E}">
        <p14:creationId xmlns:p14="http://schemas.microsoft.com/office/powerpoint/2010/main" val="5070892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solidFill>
                  <a:srgbClr val="FF0000"/>
                </a:solidFill>
              </a:rPr>
              <a:t>[Thank presenter]</a:t>
            </a:r>
          </a:p>
          <a:p>
            <a:r>
              <a:rPr lang="en-US" dirty="0" smtClean="0">
                <a:solidFill>
                  <a:srgbClr val="FF0000"/>
                </a:solidFill>
              </a:rPr>
              <a:t>[Solicit evaluations]</a:t>
            </a:r>
          </a:p>
          <a:p>
            <a:r>
              <a:rPr lang="en-US" dirty="0" smtClean="0">
                <a:solidFill>
                  <a:srgbClr val="FF0000"/>
                </a:solidFill>
              </a:rPr>
              <a:t>[Remind about webinar archive and ongoing Q&amp;A forum]</a:t>
            </a:r>
          </a:p>
          <a:p>
            <a:r>
              <a:rPr lang="en-US" dirty="0" smtClean="0">
                <a:solidFill>
                  <a:srgbClr val="FF0000"/>
                </a:solidFill>
              </a:rPr>
              <a:t>[Solicit new webinar topics and outreach to new emergency managers]</a:t>
            </a:r>
          </a:p>
          <a:p>
            <a:endParaRPr lang="en-US" dirty="0"/>
          </a:p>
        </p:txBody>
      </p:sp>
      <p:sp>
        <p:nvSpPr>
          <p:cNvPr id="2" name="Title 1"/>
          <p:cNvSpPr>
            <a:spLocks noGrp="1"/>
          </p:cNvSpPr>
          <p:nvPr>
            <p:ph type="title"/>
          </p:nvPr>
        </p:nvSpPr>
        <p:spPr/>
        <p:txBody>
          <a:bodyPr/>
          <a:lstStyle/>
          <a:p>
            <a:r>
              <a:rPr lang="en-US" dirty="0" smtClean="0"/>
              <a:t>Wrap-up</a:t>
            </a:r>
            <a:endParaRPr lang="en-US" dirty="0"/>
          </a:p>
        </p:txBody>
      </p:sp>
    </p:spTree>
    <p:extLst>
      <p:ext uri="{BB962C8B-B14F-4D97-AF65-F5344CB8AC3E}">
        <p14:creationId xmlns:p14="http://schemas.microsoft.com/office/powerpoint/2010/main" val="7080067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a:spcBef>
                <a:spcPts val="600"/>
              </a:spcBef>
              <a:spcAft>
                <a:spcPts val="600"/>
              </a:spcAft>
            </a:pPr>
            <a:r>
              <a:rPr lang="en-US" sz="2400" dirty="0" smtClean="0"/>
              <a:t>Edwards, F.L. </a:t>
            </a:r>
            <a:r>
              <a:rPr lang="en-US" sz="2400" dirty="0"/>
              <a:t>and Goodrich</a:t>
            </a:r>
            <a:r>
              <a:rPr lang="en-US" sz="2400" i="1" dirty="0" smtClean="0"/>
              <a:t>, </a:t>
            </a:r>
            <a:r>
              <a:rPr lang="en-US" sz="2400" dirty="0" smtClean="0"/>
              <a:t>D.C. (2014).</a:t>
            </a:r>
            <a:r>
              <a:rPr lang="en-US" sz="2400" i="1" dirty="0" smtClean="0"/>
              <a:t> </a:t>
            </a:r>
            <a:r>
              <a:rPr lang="en-US" sz="2400" i="1" dirty="0"/>
              <a:t>Exercise  Handbook, </a:t>
            </a:r>
            <a:r>
              <a:rPr lang="en-US" sz="2400" dirty="0"/>
              <a:t>Report 1103</a:t>
            </a:r>
            <a:r>
              <a:rPr lang="en-US" sz="2400" i="1" dirty="0"/>
              <a:t>, </a:t>
            </a:r>
            <a:r>
              <a:rPr lang="en-US" sz="2400" i="1" dirty="0">
                <a:hlinkClick r:id="rId3"/>
              </a:rPr>
              <a:t>http://</a:t>
            </a:r>
            <a:r>
              <a:rPr lang="en-US" sz="2400" i="1" dirty="0" smtClean="0">
                <a:hlinkClick r:id="rId3"/>
              </a:rPr>
              <a:t>transweb.sjsu.edu/project/1103.html</a:t>
            </a:r>
            <a:endParaRPr lang="en-US" sz="2400" i="1" dirty="0"/>
          </a:p>
          <a:p>
            <a:pPr lvl="1">
              <a:spcBef>
                <a:spcPts val="600"/>
              </a:spcBef>
              <a:spcAft>
                <a:spcPts val="600"/>
              </a:spcAft>
            </a:pPr>
            <a:r>
              <a:rPr lang="en-US" sz="2000" dirty="0" smtClean="0"/>
              <a:t>Free </a:t>
            </a:r>
            <a:r>
              <a:rPr lang="en-US" sz="2000" dirty="0"/>
              <a:t>.pdf </a:t>
            </a:r>
            <a:r>
              <a:rPr lang="en-US" sz="2000" dirty="0" smtClean="0"/>
              <a:t>download provides step by step exercise design guidance for all types of HSEEP exercises, including sample goals, scenarios and checklists for exercise development. Includes explanation of PPD-8 and list of resources.</a:t>
            </a:r>
          </a:p>
          <a:p>
            <a:pPr lvl="1">
              <a:spcBef>
                <a:spcPts val="600"/>
              </a:spcBef>
              <a:spcAft>
                <a:spcPts val="600"/>
              </a:spcAft>
            </a:pPr>
            <a:endParaRPr lang="en-US" sz="2000" dirty="0" smtClean="0"/>
          </a:p>
          <a:p>
            <a:r>
              <a:rPr lang="en-US" sz="2400" dirty="0" smtClean="0"/>
              <a:t>FEMA Independent Study Program, notably IS-130 and </a:t>
            </a:r>
            <a:r>
              <a:rPr lang="en-US" sz="2400" dirty="0"/>
              <a:t>IS-139. </a:t>
            </a:r>
            <a:r>
              <a:rPr lang="en-US" sz="2400" dirty="0">
                <a:hlinkClick r:id="rId4"/>
              </a:rPr>
              <a:t>http://</a:t>
            </a:r>
            <a:r>
              <a:rPr lang="en-US" sz="2400" dirty="0" smtClean="0">
                <a:hlinkClick r:id="rId4"/>
              </a:rPr>
              <a:t>www.training.fema.gov/is/courseoverview.aspx?code=IS-130</a:t>
            </a:r>
            <a:r>
              <a:rPr lang="en-US" sz="2400" dirty="0"/>
              <a:t> and </a:t>
            </a:r>
            <a:r>
              <a:rPr lang="en-US" sz="2400" dirty="0">
                <a:hlinkClick r:id="rId5"/>
              </a:rPr>
              <a:t>http://</a:t>
            </a:r>
            <a:r>
              <a:rPr lang="en-US" sz="2400" dirty="0" smtClean="0">
                <a:hlinkClick r:id="rId5"/>
              </a:rPr>
              <a:t>www.training.fema.gov/is/courseoverview.aspx?code=IS-139</a:t>
            </a:r>
            <a:r>
              <a:rPr lang="en-US" sz="2400" dirty="0" smtClean="0"/>
              <a:t> </a:t>
            </a:r>
          </a:p>
          <a:p>
            <a:pPr lvl="1"/>
            <a:r>
              <a:rPr lang="en-US" sz="2000" dirty="0" smtClean="0"/>
              <a:t>Free on-line classes on exercise design.</a:t>
            </a:r>
          </a:p>
        </p:txBody>
      </p:sp>
      <p:sp>
        <p:nvSpPr>
          <p:cNvPr id="2" name="Title 1"/>
          <p:cNvSpPr>
            <a:spLocks noGrp="1"/>
          </p:cNvSpPr>
          <p:nvPr>
            <p:ph type="title"/>
          </p:nvPr>
        </p:nvSpPr>
        <p:spPr/>
        <p:txBody>
          <a:bodyPr>
            <a:normAutofit fontScale="90000"/>
          </a:bodyPr>
          <a:lstStyle/>
          <a:p>
            <a:r>
              <a:rPr lang="en-US" dirty="0" smtClean="0"/>
              <a:t>Where to go for more info and help…</a:t>
            </a:r>
            <a:endParaRPr lang="en-US" dirty="0"/>
          </a:p>
        </p:txBody>
      </p:sp>
    </p:spTree>
    <p:extLst>
      <p:ext uri="{BB962C8B-B14F-4D97-AF65-F5344CB8AC3E}">
        <p14:creationId xmlns:p14="http://schemas.microsoft.com/office/powerpoint/2010/main" val="15861173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smtClean="0"/>
              <a:t>HSEEP </a:t>
            </a:r>
            <a:r>
              <a:rPr lang="en-US" sz="2400" dirty="0"/>
              <a:t>2013. </a:t>
            </a:r>
            <a:r>
              <a:rPr lang="en-US" sz="2400" i="1" dirty="0"/>
              <a:t>Homeland Security Exercise and Evaluation Program</a:t>
            </a:r>
            <a:r>
              <a:rPr lang="en-US" sz="2400" dirty="0"/>
              <a:t>. </a:t>
            </a:r>
            <a:r>
              <a:rPr lang="en-US" sz="2400" dirty="0">
                <a:hlinkClick r:id="rId3"/>
              </a:rPr>
              <a:t>http://www.fema.gov/media-library-data/20130726-1914-25045-8890/hseep_apr13_.</a:t>
            </a:r>
            <a:r>
              <a:rPr lang="en-US" sz="2400" dirty="0" smtClean="0">
                <a:hlinkClick r:id="rId3"/>
              </a:rPr>
              <a:t>pdf</a:t>
            </a:r>
            <a:r>
              <a:rPr lang="en-US" sz="2400" dirty="0" smtClean="0"/>
              <a:t> </a:t>
            </a:r>
            <a:endParaRPr lang="en-US" sz="2400" dirty="0"/>
          </a:p>
          <a:p>
            <a:pPr lvl="1"/>
            <a:r>
              <a:rPr lang="en-US" dirty="0"/>
              <a:t>New HSEEP guidance</a:t>
            </a:r>
            <a:r>
              <a:rPr lang="en-US" dirty="0" smtClean="0"/>
              <a:t>.</a:t>
            </a:r>
          </a:p>
          <a:p>
            <a:endParaRPr lang="en-US" sz="2400" dirty="0" smtClean="0"/>
          </a:p>
          <a:p>
            <a:r>
              <a:rPr lang="en-US" sz="2400" dirty="0" smtClean="0"/>
              <a:t>Obama</a:t>
            </a:r>
            <a:r>
              <a:rPr lang="en-US" sz="2400" dirty="0"/>
              <a:t>, Barack. 2011. </a:t>
            </a:r>
            <a:r>
              <a:rPr lang="en-US" sz="2400" i="1" dirty="0"/>
              <a:t>Presidential Policy Directive 8 </a:t>
            </a:r>
            <a:r>
              <a:rPr lang="en-US" sz="2400" dirty="0"/>
              <a:t>(PPD-8):</a:t>
            </a:r>
            <a:r>
              <a:rPr lang="en-US" sz="2400" i="1" dirty="0"/>
              <a:t> National Preparedness.</a:t>
            </a:r>
            <a:r>
              <a:rPr lang="en-US" sz="2400" dirty="0"/>
              <a:t> Washington, DC: The White House, March 30, 2011</a:t>
            </a:r>
          </a:p>
          <a:p>
            <a:pPr lvl="1"/>
            <a:r>
              <a:rPr lang="en-US" sz="2000" dirty="0"/>
              <a:t>New National Preparedness doctrine.</a:t>
            </a:r>
          </a:p>
          <a:p>
            <a:pPr marL="393192" lvl="1" indent="0">
              <a:buNone/>
            </a:pPr>
            <a:endParaRPr lang="en-US" dirty="0"/>
          </a:p>
          <a:p>
            <a:pPr marL="109728" indent="0">
              <a:buNone/>
            </a:pPr>
            <a:endParaRPr lang="en-US" dirty="0"/>
          </a:p>
        </p:txBody>
      </p:sp>
      <p:sp>
        <p:nvSpPr>
          <p:cNvPr id="3" name="Title 2"/>
          <p:cNvSpPr>
            <a:spLocks noGrp="1"/>
          </p:cNvSpPr>
          <p:nvPr>
            <p:ph type="title"/>
          </p:nvPr>
        </p:nvSpPr>
        <p:spPr/>
        <p:txBody>
          <a:bodyPr>
            <a:normAutofit fontScale="90000"/>
          </a:bodyPr>
          <a:lstStyle/>
          <a:p>
            <a:r>
              <a:rPr lang="en-US" dirty="0" smtClean="0"/>
              <a:t>Where to go for more information and help…</a:t>
            </a:r>
            <a:endParaRPr lang="en-US" dirty="0"/>
          </a:p>
        </p:txBody>
      </p:sp>
    </p:spTree>
    <p:extLst>
      <p:ext uri="{BB962C8B-B14F-4D97-AF65-F5344CB8AC3E}">
        <p14:creationId xmlns:p14="http://schemas.microsoft.com/office/powerpoint/2010/main" val="32673392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THIRA (Threat and Hazard Identification and Risk Assessment) Fact Sheet. </a:t>
            </a:r>
            <a:r>
              <a:rPr lang="en-US" dirty="0"/>
              <a:t>(2012). </a:t>
            </a:r>
            <a:r>
              <a:rPr lang="en-US" dirty="0">
                <a:hlinkClick r:id="rId3"/>
              </a:rPr>
              <a:t>http://</a:t>
            </a:r>
            <a:r>
              <a:rPr lang="en-US" dirty="0" smtClean="0">
                <a:hlinkClick r:id="rId3"/>
              </a:rPr>
              <a:t>www.fema.gov/media-library-data/20130726-1842-25045-8735/nic_faqs_thira_final.pdf</a:t>
            </a:r>
            <a:r>
              <a:rPr lang="en-US" dirty="0" smtClean="0"/>
              <a:t> </a:t>
            </a:r>
          </a:p>
          <a:p>
            <a:endParaRPr lang="en-US" dirty="0" smtClean="0"/>
          </a:p>
          <a:p>
            <a:r>
              <a:rPr lang="en-US" dirty="0" smtClean="0"/>
              <a:t>Core Capabilities List. </a:t>
            </a:r>
            <a:r>
              <a:rPr lang="en-US" dirty="0"/>
              <a:t>(2014). </a:t>
            </a:r>
            <a:r>
              <a:rPr lang="en-US" dirty="0">
                <a:hlinkClick r:id="rId4"/>
              </a:rPr>
              <a:t>https://</a:t>
            </a:r>
            <a:r>
              <a:rPr lang="en-US" dirty="0" smtClean="0">
                <a:hlinkClick r:id="rId4"/>
              </a:rPr>
              <a:t>www.fema.gov/core-capabilities</a:t>
            </a:r>
            <a:r>
              <a:rPr lang="en-US" dirty="0" smtClean="0"/>
              <a:t> </a:t>
            </a:r>
            <a:endParaRPr lang="en-US" dirty="0"/>
          </a:p>
          <a:p>
            <a:pPr marL="109728" indent="0">
              <a:buNone/>
            </a:pPr>
            <a:r>
              <a:rPr lang="en-US" dirty="0" smtClean="0"/>
              <a:t>  </a:t>
            </a:r>
            <a:endParaRPr lang="en-US" dirty="0"/>
          </a:p>
        </p:txBody>
      </p:sp>
      <p:sp>
        <p:nvSpPr>
          <p:cNvPr id="3" name="Title 2"/>
          <p:cNvSpPr>
            <a:spLocks noGrp="1"/>
          </p:cNvSpPr>
          <p:nvPr>
            <p:ph type="title"/>
          </p:nvPr>
        </p:nvSpPr>
        <p:spPr/>
        <p:txBody>
          <a:bodyPr>
            <a:normAutofit fontScale="90000"/>
          </a:bodyPr>
          <a:lstStyle/>
          <a:p>
            <a:r>
              <a:rPr lang="en-US" dirty="0"/>
              <a:t>Where to go for more information and help…</a:t>
            </a:r>
          </a:p>
        </p:txBody>
      </p:sp>
    </p:spTree>
    <p:extLst>
      <p:ext uri="{BB962C8B-B14F-4D97-AF65-F5344CB8AC3E}">
        <p14:creationId xmlns:p14="http://schemas.microsoft.com/office/powerpoint/2010/main" val="1773045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09600" y="2895600"/>
            <a:ext cx="7772400" cy="914400"/>
          </a:xfrm>
        </p:spPr>
        <p:txBody>
          <a:bodyPr>
            <a:normAutofit/>
          </a:bodyPr>
          <a:lstStyle/>
          <a:p>
            <a:pPr algn="ctr"/>
            <a:r>
              <a:rPr lang="en-US" sz="4000" dirty="0" smtClean="0"/>
              <a:t>Go forth, do well, and share…</a:t>
            </a:r>
            <a:endParaRPr lang="en-US" sz="4000" dirty="0"/>
          </a:p>
        </p:txBody>
      </p:sp>
      <p:sp>
        <p:nvSpPr>
          <p:cNvPr id="5" name="Subtitle 4"/>
          <p:cNvSpPr>
            <a:spLocks noGrp="1"/>
          </p:cNvSpPr>
          <p:nvPr>
            <p:ph type="subTitle" idx="1"/>
          </p:nvPr>
        </p:nvSpPr>
        <p:spPr>
          <a:xfrm>
            <a:off x="1219200" y="4038600"/>
            <a:ext cx="6400800" cy="838200"/>
          </a:xfrm>
        </p:spPr>
        <p:txBody>
          <a:bodyPr/>
          <a:lstStyle/>
          <a:p>
            <a:pPr algn="ctr"/>
            <a:r>
              <a:rPr lang="en-US" dirty="0" smtClean="0"/>
              <a:t>TrainingWeb@cesa.net</a:t>
            </a:r>
            <a:endParaRPr lang="en-US" dirty="0"/>
          </a:p>
        </p:txBody>
      </p:sp>
    </p:spTree>
    <p:extLst>
      <p:ext uri="{BB962C8B-B14F-4D97-AF65-F5344CB8AC3E}">
        <p14:creationId xmlns:p14="http://schemas.microsoft.com/office/powerpoint/2010/main" val="18682478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ln>
            <a:noFill/>
          </a:ln>
        </p:spPr>
        <p:txBody>
          <a:bodyPr>
            <a:normAutofit/>
          </a:bodyPr>
          <a:lstStyle/>
          <a:p>
            <a:pPr>
              <a:spcBef>
                <a:spcPts val="600"/>
              </a:spcBef>
              <a:spcAft>
                <a:spcPts val="600"/>
              </a:spcAft>
            </a:pPr>
            <a:r>
              <a:rPr lang="en-US" dirty="0" smtClean="0"/>
              <a:t>Webinar outline </a:t>
            </a:r>
          </a:p>
          <a:p>
            <a:pPr lvl="1">
              <a:spcBef>
                <a:spcPts val="600"/>
              </a:spcBef>
              <a:spcAft>
                <a:spcPts val="600"/>
              </a:spcAft>
            </a:pPr>
            <a:r>
              <a:rPr lang="en-US" dirty="0" smtClean="0"/>
              <a:t>Introduction</a:t>
            </a:r>
          </a:p>
          <a:p>
            <a:pPr lvl="1">
              <a:spcBef>
                <a:spcPts val="600"/>
              </a:spcBef>
              <a:spcAft>
                <a:spcPts val="600"/>
              </a:spcAft>
            </a:pPr>
            <a:r>
              <a:rPr lang="en-US" dirty="0" smtClean="0"/>
              <a:t>Presentation</a:t>
            </a:r>
          </a:p>
          <a:p>
            <a:pPr lvl="1">
              <a:spcBef>
                <a:spcPts val="600"/>
              </a:spcBef>
              <a:spcAft>
                <a:spcPts val="600"/>
              </a:spcAft>
            </a:pPr>
            <a:r>
              <a:rPr lang="en-US" dirty="0" smtClean="0"/>
              <a:t>Questions and Answers</a:t>
            </a:r>
          </a:p>
          <a:p>
            <a:pPr lvl="1">
              <a:spcBef>
                <a:spcPts val="600"/>
              </a:spcBef>
              <a:spcAft>
                <a:spcPts val="600"/>
              </a:spcAft>
            </a:pPr>
            <a:r>
              <a:rPr lang="en-US" dirty="0" smtClean="0"/>
              <a:t>Wrap-up</a:t>
            </a:r>
          </a:p>
          <a:p>
            <a:pPr lvl="1"/>
            <a:endParaRPr lang="en-US" dirty="0">
              <a:solidFill>
                <a:srgbClr val="FF0000"/>
              </a:solidFill>
            </a:endParaRPr>
          </a:p>
          <a:p>
            <a:endParaRPr lang="en-US" dirty="0" smtClean="0"/>
          </a:p>
          <a:p>
            <a:pPr marL="0" indent="0">
              <a:buNone/>
            </a:pPr>
            <a:endParaRPr lang="en-US" dirty="0" smtClean="0"/>
          </a:p>
          <a:p>
            <a:endParaRPr lang="en-US" dirty="0" smtClean="0"/>
          </a:p>
          <a:p>
            <a:endParaRPr lang="en-US" dirty="0"/>
          </a:p>
        </p:txBody>
      </p:sp>
      <p:sp>
        <p:nvSpPr>
          <p:cNvPr id="2" name="Title 1"/>
          <p:cNvSpPr>
            <a:spLocks noGrp="1"/>
          </p:cNvSpPr>
          <p:nvPr>
            <p:ph type="title"/>
          </p:nvPr>
        </p:nvSpPr>
        <p:spPr/>
        <p:txBody>
          <a:bodyPr/>
          <a:lstStyle/>
          <a:p>
            <a:r>
              <a:rPr lang="en-US" dirty="0" smtClean="0"/>
              <a:t>Let’s get started</a:t>
            </a:r>
            <a:endParaRPr lang="en-US" dirty="0"/>
          </a:p>
        </p:txBody>
      </p:sp>
    </p:spTree>
    <p:extLst>
      <p:ext uri="{BB962C8B-B14F-4D97-AF65-F5344CB8AC3E}">
        <p14:creationId xmlns:p14="http://schemas.microsoft.com/office/powerpoint/2010/main" val="32930102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553950307"/>
              </p:ext>
            </p:extLst>
          </p:nvPr>
        </p:nvGraphicFramePr>
        <p:xfrm>
          <a:off x="990600" y="1622107"/>
          <a:ext cx="7239000" cy="3696653"/>
        </p:xfrm>
        <a:graphic>
          <a:graphicData uri="http://schemas.openxmlformats.org/drawingml/2006/table">
            <a:tbl>
              <a:tblPr firstRow="1" bandRow="1">
                <a:tableStyleId>{5940675A-B579-460E-94D1-54222C63F5DA}</a:tableStyleId>
              </a:tblPr>
              <a:tblGrid>
                <a:gridCol w="2056534"/>
                <a:gridCol w="5182466"/>
              </a:tblGrid>
              <a:tr h="1044893">
                <a:tc>
                  <a:txBody>
                    <a:bodyPr/>
                    <a:lstStyle/>
                    <a:p>
                      <a:pPr algn="r"/>
                      <a:r>
                        <a:rPr lang="en-US" sz="2800" dirty="0" smtClean="0"/>
                        <a:t>Outcome:</a:t>
                      </a:r>
                      <a:endParaRPr lang="en-US" sz="2800" dirty="0"/>
                    </a:p>
                  </a:txBody>
                  <a:tcPr/>
                </a:tc>
                <a:tc>
                  <a:txBody>
                    <a:bodyPr/>
                    <a:lstStyle/>
                    <a:p>
                      <a:r>
                        <a:rPr lang="en-US" sz="2800" dirty="0" smtClean="0">
                          <a:solidFill>
                            <a:schemeClr val="tx1"/>
                          </a:solidFill>
                        </a:rPr>
                        <a:t>Understanding of HSEEP and how to create exercises.</a:t>
                      </a:r>
                      <a:endParaRPr lang="en-US" sz="2800" dirty="0">
                        <a:solidFill>
                          <a:schemeClr val="tx1"/>
                        </a:solidFill>
                      </a:endParaRPr>
                    </a:p>
                  </a:txBody>
                  <a:tcPr/>
                </a:tc>
              </a:tr>
              <a:tr h="2597468">
                <a:tc>
                  <a:txBody>
                    <a:bodyPr/>
                    <a:lstStyle/>
                    <a:p>
                      <a:pPr algn="r"/>
                      <a:r>
                        <a:rPr lang="en-US" sz="2800" dirty="0" smtClean="0"/>
                        <a:t>Goals:</a:t>
                      </a:r>
                      <a:endParaRPr lang="en-US" sz="2800" dirty="0"/>
                    </a:p>
                  </a:txBody>
                  <a:tcPr/>
                </a:tc>
                <a:tc>
                  <a:txBody>
                    <a:bodyPr/>
                    <a:lstStyle/>
                    <a:p>
                      <a:r>
                        <a:rPr lang="en-US" sz="2800" baseline="0" dirty="0" smtClean="0">
                          <a:solidFill>
                            <a:schemeClr val="tx1"/>
                          </a:solidFill>
                        </a:rPr>
                        <a:t>1. History/overview of new HSEEP documents.</a:t>
                      </a:r>
                    </a:p>
                    <a:p>
                      <a:r>
                        <a:rPr lang="en-US" sz="2800" baseline="0" dirty="0" smtClean="0">
                          <a:solidFill>
                            <a:schemeClr val="tx1"/>
                          </a:solidFill>
                        </a:rPr>
                        <a:t>2. Identification of tools and tasks for exercise creation</a:t>
                      </a:r>
                    </a:p>
                    <a:p>
                      <a:r>
                        <a:rPr lang="en-US" sz="2800" baseline="0" dirty="0" smtClean="0">
                          <a:solidFill>
                            <a:schemeClr val="tx1"/>
                          </a:solidFill>
                        </a:rPr>
                        <a:t>3. Next steps in exercise development.</a:t>
                      </a:r>
                    </a:p>
                  </a:txBody>
                  <a:tcPr/>
                </a:tc>
              </a:tr>
            </a:tbl>
          </a:graphicData>
        </a:graphic>
      </p:graphicFrame>
      <p:sp>
        <p:nvSpPr>
          <p:cNvPr id="2" name="Title 1"/>
          <p:cNvSpPr>
            <a:spLocks noGrp="1"/>
          </p:cNvSpPr>
          <p:nvPr>
            <p:ph type="title"/>
          </p:nvPr>
        </p:nvSpPr>
        <p:spPr/>
        <p:txBody>
          <a:bodyPr>
            <a:normAutofit fontScale="90000"/>
          </a:bodyPr>
          <a:lstStyle/>
          <a:p>
            <a:r>
              <a:rPr lang="en-US" dirty="0" smtClean="0"/>
              <a:t>Today’s webinar topic supports:</a:t>
            </a:r>
            <a:endParaRPr lang="en-US" dirty="0"/>
          </a:p>
        </p:txBody>
      </p:sp>
    </p:spTree>
    <p:extLst>
      <p:ext uri="{BB962C8B-B14F-4D97-AF65-F5344CB8AC3E}">
        <p14:creationId xmlns:p14="http://schemas.microsoft.com/office/powerpoint/2010/main" val="27556077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219200"/>
            <a:ext cx="8229600" cy="4788091"/>
          </a:xfrm>
        </p:spPr>
        <p:txBody>
          <a:bodyPr/>
          <a:lstStyle/>
          <a:p>
            <a:pPr marL="287338" indent="-230188">
              <a:buNone/>
            </a:pPr>
            <a:r>
              <a:rPr lang="en-US" b="1" dirty="0" smtClean="0"/>
              <a:t>Frannie Edwards, PhD, CEM</a:t>
            </a:r>
          </a:p>
          <a:p>
            <a:pPr marL="344488" lvl="1" indent="-230188"/>
            <a:r>
              <a:rPr lang="en-US" dirty="0" smtClean="0"/>
              <a:t>Professor, San Jose State U.</a:t>
            </a:r>
          </a:p>
          <a:p>
            <a:pPr marL="344488" lvl="1" indent="-230188"/>
            <a:r>
              <a:rPr lang="en-US" dirty="0" smtClean="0"/>
              <a:t>Deputy Director, National </a:t>
            </a:r>
          </a:p>
          <a:p>
            <a:pPr marL="114300" lvl="1" indent="0">
              <a:buNone/>
            </a:pPr>
            <a:r>
              <a:rPr lang="en-US" dirty="0"/>
              <a:t> </a:t>
            </a:r>
            <a:r>
              <a:rPr lang="en-US" dirty="0" smtClean="0"/>
              <a:t>  Transportation Safety and</a:t>
            </a:r>
          </a:p>
          <a:p>
            <a:pPr marL="114300" lvl="1" indent="0">
              <a:buNone/>
            </a:pPr>
            <a:r>
              <a:rPr lang="en-US" dirty="0" smtClean="0"/>
              <a:t>   Security Center, Mineta</a:t>
            </a:r>
          </a:p>
          <a:p>
            <a:pPr marL="114300" lvl="1" indent="0">
              <a:buNone/>
            </a:pPr>
            <a:r>
              <a:rPr lang="en-US" dirty="0" smtClean="0"/>
              <a:t>   Transportation Institute</a:t>
            </a:r>
          </a:p>
          <a:p>
            <a:pPr marL="344488" lvl="1" indent="-230188"/>
            <a:r>
              <a:rPr lang="en-US" dirty="0" smtClean="0"/>
              <a:t>Director, OES, San Jose</a:t>
            </a:r>
          </a:p>
          <a:p>
            <a:pPr marL="114300" lvl="1" indent="0">
              <a:buNone/>
            </a:pPr>
            <a:r>
              <a:rPr lang="en-US" dirty="0" smtClean="0"/>
              <a:t> 	1991-2006</a:t>
            </a:r>
          </a:p>
          <a:p>
            <a:pPr marL="344488" lvl="1" indent="-230188"/>
            <a:r>
              <a:rPr lang="en-US" dirty="0" smtClean="0"/>
              <a:t>Emergency Services</a:t>
            </a:r>
          </a:p>
          <a:p>
            <a:pPr marL="114300" lvl="1" indent="0">
              <a:buNone/>
            </a:pPr>
            <a:r>
              <a:rPr lang="en-US" dirty="0" smtClean="0"/>
              <a:t>   Coordinator, Irvine</a:t>
            </a:r>
          </a:p>
          <a:p>
            <a:pPr marL="114300" lvl="1" indent="0">
              <a:buNone/>
            </a:pPr>
            <a:r>
              <a:rPr lang="en-US" dirty="0"/>
              <a:t>	</a:t>
            </a:r>
            <a:r>
              <a:rPr lang="en-US" dirty="0" smtClean="0"/>
              <a:t>1986-1991</a:t>
            </a:r>
          </a:p>
          <a:p>
            <a:pPr marL="344488" lvl="1" indent="-230188"/>
            <a:r>
              <a:rPr lang="en-US" dirty="0" smtClean="0"/>
              <a:t>CESA member</a:t>
            </a:r>
          </a:p>
          <a:p>
            <a:pPr marL="109728" indent="0">
              <a:buNone/>
            </a:pPr>
            <a:endParaRPr lang="en-US" dirty="0"/>
          </a:p>
        </p:txBody>
      </p:sp>
      <p:sp>
        <p:nvSpPr>
          <p:cNvPr id="4" name="Title 3"/>
          <p:cNvSpPr>
            <a:spLocks noGrp="1"/>
          </p:cNvSpPr>
          <p:nvPr>
            <p:ph type="title"/>
          </p:nvPr>
        </p:nvSpPr>
        <p:spPr/>
        <p:txBody>
          <a:bodyPr/>
          <a:lstStyle/>
          <a:p>
            <a:r>
              <a:rPr lang="en-US" dirty="0" smtClean="0"/>
              <a:t>Presenter</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2220" y="2514600"/>
            <a:ext cx="4064000" cy="3048000"/>
          </a:xfrm>
          <a:prstGeom prst="rect">
            <a:avLst/>
          </a:prstGeom>
        </p:spPr>
      </p:pic>
    </p:spTree>
    <p:extLst>
      <p:ext uri="{BB962C8B-B14F-4D97-AF65-F5344CB8AC3E}">
        <p14:creationId xmlns:p14="http://schemas.microsoft.com/office/powerpoint/2010/main" val="7606298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219200"/>
            <a:ext cx="8229600" cy="4788091"/>
          </a:xfrm>
        </p:spPr>
        <p:txBody>
          <a:bodyPr/>
          <a:lstStyle/>
          <a:p>
            <a:pPr marL="287338" indent="-230188">
              <a:buNone/>
            </a:pPr>
            <a:r>
              <a:rPr lang="en-US" b="1" dirty="0" smtClean="0"/>
              <a:t>Dan Goodrich, MPA, CEM, MEP</a:t>
            </a:r>
          </a:p>
          <a:p>
            <a:pPr marL="344488" lvl="1" indent="-230188"/>
            <a:r>
              <a:rPr lang="en-US" dirty="0" smtClean="0"/>
              <a:t>Lecturer, San Jose State U.</a:t>
            </a:r>
          </a:p>
          <a:p>
            <a:pPr marL="344488" lvl="1" indent="-230188"/>
            <a:r>
              <a:rPr lang="en-US" dirty="0" smtClean="0"/>
              <a:t>Research Associate, </a:t>
            </a:r>
          </a:p>
          <a:p>
            <a:pPr marL="344488" lvl="1" indent="-230188"/>
            <a:r>
              <a:rPr lang="en-US" dirty="0" err="1" smtClean="0"/>
              <a:t>Mineta</a:t>
            </a:r>
            <a:r>
              <a:rPr lang="en-US" dirty="0" smtClean="0"/>
              <a:t> Transportation </a:t>
            </a:r>
          </a:p>
          <a:p>
            <a:pPr marL="344488" lvl="1" indent="-230188"/>
            <a:r>
              <a:rPr lang="en-US" dirty="0" smtClean="0"/>
              <a:t>Institute</a:t>
            </a:r>
          </a:p>
          <a:p>
            <a:pPr marL="344488" lvl="1" indent="-230188"/>
            <a:r>
              <a:rPr lang="en-US" dirty="0" smtClean="0"/>
              <a:t>Emergency management</a:t>
            </a:r>
          </a:p>
          <a:p>
            <a:pPr marL="114300" lvl="1" indent="0">
              <a:buNone/>
            </a:pPr>
            <a:r>
              <a:rPr lang="en-US" dirty="0"/>
              <a:t> </a:t>
            </a:r>
            <a:r>
              <a:rPr lang="en-US" dirty="0" smtClean="0"/>
              <a:t>  positions with Lockheed</a:t>
            </a:r>
          </a:p>
          <a:p>
            <a:pPr marL="114300" lvl="1" indent="0">
              <a:buNone/>
            </a:pPr>
            <a:r>
              <a:rPr lang="en-US" dirty="0"/>
              <a:t> </a:t>
            </a:r>
            <a:r>
              <a:rPr lang="en-US" dirty="0" smtClean="0"/>
              <a:t>  Martin Space Systems,</a:t>
            </a:r>
          </a:p>
          <a:p>
            <a:pPr marL="114300" lvl="1" indent="0">
              <a:buNone/>
            </a:pPr>
            <a:r>
              <a:rPr lang="en-US" dirty="0" smtClean="0"/>
              <a:t>   County of Santa Clara and</a:t>
            </a:r>
          </a:p>
          <a:p>
            <a:pPr marL="114300" lvl="1" indent="0">
              <a:buNone/>
            </a:pPr>
            <a:r>
              <a:rPr lang="en-US" dirty="0" smtClean="0"/>
              <a:t>   City of San Jose</a:t>
            </a:r>
          </a:p>
          <a:p>
            <a:pPr marL="344488" lvl="1" indent="-230188"/>
            <a:r>
              <a:rPr lang="en-US" dirty="0" smtClean="0"/>
              <a:t>CESA member</a:t>
            </a:r>
          </a:p>
          <a:p>
            <a:pPr marL="109728" indent="0">
              <a:buNone/>
            </a:pPr>
            <a:endParaRPr lang="en-US" dirty="0"/>
          </a:p>
        </p:txBody>
      </p:sp>
      <p:sp>
        <p:nvSpPr>
          <p:cNvPr id="4" name="Title 3"/>
          <p:cNvSpPr>
            <a:spLocks noGrp="1"/>
          </p:cNvSpPr>
          <p:nvPr>
            <p:ph type="title"/>
          </p:nvPr>
        </p:nvSpPr>
        <p:spPr/>
        <p:txBody>
          <a:bodyPr/>
          <a:lstStyle/>
          <a:p>
            <a:r>
              <a:rPr lang="en-US" dirty="0" smtClean="0"/>
              <a:t>Presenter</a:t>
            </a:r>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7176" y="2651760"/>
            <a:ext cx="4002024" cy="3001518"/>
          </a:xfrm>
          <a:prstGeom prst="rect">
            <a:avLst/>
          </a:prstGeom>
        </p:spPr>
      </p:pic>
    </p:spTree>
    <p:extLst>
      <p:ext uri="{BB962C8B-B14F-4D97-AF65-F5344CB8AC3E}">
        <p14:creationId xmlns:p14="http://schemas.microsoft.com/office/powerpoint/2010/main" val="25807250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dirty="0" smtClean="0"/>
              <a:t>Participants will be able to develop an HSEEP-compliant exercise based on one of the organization’s plans that will evaluate the organization’s capability to activate the plan in a real emergency  </a:t>
            </a:r>
          </a:p>
          <a:p>
            <a:endParaRPr lang="en-US" dirty="0"/>
          </a:p>
        </p:txBody>
      </p:sp>
      <p:sp>
        <p:nvSpPr>
          <p:cNvPr id="2" name="Title 1"/>
          <p:cNvSpPr>
            <a:spLocks noGrp="1"/>
          </p:cNvSpPr>
          <p:nvPr>
            <p:ph type="title"/>
          </p:nvPr>
        </p:nvSpPr>
        <p:spPr/>
        <p:txBody>
          <a:bodyPr>
            <a:normAutofit/>
          </a:bodyPr>
          <a:lstStyle/>
          <a:p>
            <a:r>
              <a:rPr lang="en-US" dirty="0" smtClean="0"/>
              <a:t>The outcome we desire…</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70200" y="3695700"/>
            <a:ext cx="3606800" cy="2705100"/>
          </a:xfrm>
          <a:prstGeom prst="rect">
            <a:avLst/>
          </a:prstGeom>
        </p:spPr>
      </p:pic>
    </p:spTree>
    <p:extLst>
      <p:ext uri="{BB962C8B-B14F-4D97-AF65-F5344CB8AC3E}">
        <p14:creationId xmlns:p14="http://schemas.microsoft.com/office/powerpoint/2010/main" val="20583668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711891"/>
          </a:xfrm>
        </p:spPr>
        <p:txBody>
          <a:bodyPr>
            <a:normAutofit lnSpcReduction="10000"/>
          </a:bodyPr>
          <a:lstStyle/>
          <a:p>
            <a:r>
              <a:rPr lang="en-US" dirty="0" smtClean="0"/>
              <a:t>Ensure that the organization’s resources are aligned to provide effective emergency response to the community</a:t>
            </a:r>
          </a:p>
          <a:p>
            <a:pPr lvl="1"/>
            <a:r>
              <a:rPr lang="en-US" dirty="0" smtClean="0"/>
              <a:t>Plans, personnel, equipment, facilities</a:t>
            </a:r>
          </a:p>
          <a:p>
            <a:r>
              <a:rPr lang="en-US" dirty="0" smtClean="0"/>
              <a:t>Enable the development of plan revisions, employee training and material resources to support readiness</a:t>
            </a:r>
          </a:p>
          <a:p>
            <a:r>
              <a:rPr lang="en-US" dirty="0"/>
              <a:t>Meet requirements of </a:t>
            </a:r>
            <a:r>
              <a:rPr lang="en-US" dirty="0" smtClean="0"/>
              <a:t>SEMS and federal </a:t>
            </a:r>
            <a:r>
              <a:rPr lang="en-US" dirty="0"/>
              <a:t>emergency preparedness </a:t>
            </a:r>
            <a:r>
              <a:rPr lang="en-US" dirty="0" smtClean="0"/>
              <a:t>grants</a:t>
            </a:r>
          </a:p>
          <a:p>
            <a:r>
              <a:rPr lang="en-US" dirty="0" smtClean="0"/>
              <a:t>Until you exercise you cannot know if your plans and training are workable</a:t>
            </a:r>
            <a:endParaRPr lang="en-US" dirty="0"/>
          </a:p>
          <a:p>
            <a:endParaRPr lang="en-US" dirty="0" smtClean="0">
              <a:solidFill>
                <a:srgbClr val="FF0000"/>
              </a:solidFill>
            </a:endParaRPr>
          </a:p>
          <a:p>
            <a:endParaRPr lang="en-US" dirty="0" smtClean="0"/>
          </a:p>
          <a:p>
            <a:endParaRPr lang="en-US" dirty="0"/>
          </a:p>
        </p:txBody>
      </p:sp>
      <p:sp>
        <p:nvSpPr>
          <p:cNvPr id="2" name="Title 1"/>
          <p:cNvSpPr>
            <a:spLocks noGrp="1"/>
          </p:cNvSpPr>
          <p:nvPr>
            <p:ph type="title"/>
          </p:nvPr>
        </p:nvSpPr>
        <p:spPr/>
        <p:txBody>
          <a:bodyPr>
            <a:normAutofit fontScale="90000"/>
          </a:bodyPr>
          <a:lstStyle/>
          <a:p>
            <a:r>
              <a:rPr lang="en-US" dirty="0"/>
              <a:t>R</a:t>
            </a:r>
            <a:r>
              <a:rPr lang="en-US" dirty="0" smtClean="0"/>
              <a:t>easons we want this outcome...</a:t>
            </a:r>
            <a:endParaRPr lang="en-US" dirty="0"/>
          </a:p>
        </p:txBody>
      </p:sp>
    </p:spTree>
    <p:extLst>
      <p:ext uri="{BB962C8B-B14F-4D97-AF65-F5344CB8AC3E}">
        <p14:creationId xmlns:p14="http://schemas.microsoft.com/office/powerpoint/2010/main" val="52090260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1010</TotalTime>
  <Words>6597</Words>
  <Application>Microsoft Office PowerPoint</Application>
  <PresentationFormat>On-screen Show (4:3)</PresentationFormat>
  <Paragraphs>448</Paragraphs>
  <Slides>34</Slides>
  <Notes>34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vt:i4>
      </vt:variant>
    </vt:vector>
  </HeadingPairs>
  <TitlesOfParts>
    <vt:vector size="43" baseType="lpstr">
      <vt:lpstr>Arial</vt:lpstr>
      <vt:lpstr>ArialMT</vt:lpstr>
      <vt:lpstr>Calibri</vt:lpstr>
      <vt:lpstr>Lucida Sans Unicode</vt:lpstr>
      <vt:lpstr>MS ??</vt:lpstr>
      <vt:lpstr>Verdana</vt:lpstr>
      <vt:lpstr>Wingdings 2</vt:lpstr>
      <vt:lpstr>Wingdings 3</vt:lpstr>
      <vt:lpstr>Concourse</vt:lpstr>
      <vt:lpstr>  Developing Exercises An outcome and task-oriented training webinar </vt:lpstr>
      <vt:lpstr>Moderator</vt:lpstr>
      <vt:lpstr>CESA’s training webinars</vt:lpstr>
      <vt:lpstr>Let’s get started</vt:lpstr>
      <vt:lpstr>Today’s webinar topic supports:</vt:lpstr>
      <vt:lpstr>Presenter</vt:lpstr>
      <vt:lpstr>Presenter</vt:lpstr>
      <vt:lpstr>The outcome we desire…</vt:lpstr>
      <vt:lpstr>Reasons we want this outcome...</vt:lpstr>
      <vt:lpstr>Acknowledgements</vt:lpstr>
      <vt:lpstr>PPD-8 Changes</vt:lpstr>
      <vt:lpstr>What is HSEEP?</vt:lpstr>
      <vt:lpstr>Key tasks…</vt:lpstr>
      <vt:lpstr>What is driving this exercise?</vt:lpstr>
      <vt:lpstr>Executive Buy-In</vt:lpstr>
      <vt:lpstr>PowerPoint Presentation</vt:lpstr>
      <vt:lpstr>Select an exercise committee </vt:lpstr>
      <vt:lpstr>Select an Element of a Plan, Training or Capability to Evaluate</vt:lpstr>
      <vt:lpstr>Obtain the participation of the appropriate “players” from within the organization and its supporting elements</vt:lpstr>
      <vt:lpstr>Select the Exercise Type</vt:lpstr>
      <vt:lpstr>Create Meaningful Exercise Goals</vt:lpstr>
      <vt:lpstr>Select a Scenario</vt:lpstr>
      <vt:lpstr>Tools used to achieve outcome…</vt:lpstr>
      <vt:lpstr>Tools: HSEEP Guidance </vt:lpstr>
      <vt:lpstr>Tools: HSEEP Guidebook</vt:lpstr>
      <vt:lpstr>Edwards and Goodrich, Exercise Handbook</vt:lpstr>
      <vt:lpstr>Tools: Exercise Handbook</vt:lpstr>
      <vt:lpstr>FEMA Independent Studies</vt:lpstr>
      <vt:lpstr>Questions</vt:lpstr>
      <vt:lpstr>Wrap-up</vt:lpstr>
      <vt:lpstr>Where to go for more info and help…</vt:lpstr>
      <vt:lpstr>Where to go for more information and help…</vt:lpstr>
      <vt:lpstr>Where to go for more information and help…</vt:lpstr>
      <vt:lpstr>Go forth, do well, and share…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dc:title>
  <dc:creator>CompleteEM</dc:creator>
  <cp:lastModifiedBy>Microsoft account</cp:lastModifiedBy>
  <cp:revision>102</cp:revision>
  <cp:lastPrinted>2014-12-07T02:12:17Z</cp:lastPrinted>
  <dcterms:created xsi:type="dcterms:W3CDTF">2014-01-15T15:00:54Z</dcterms:created>
  <dcterms:modified xsi:type="dcterms:W3CDTF">2014-12-15T19:26:02Z</dcterms:modified>
</cp:coreProperties>
</file>