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ndCW19P58tpoSZkQ0NfyeoTXw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Light-bold.fntdata"/><Relationship Id="rId11" Type="http://schemas.openxmlformats.org/officeDocument/2006/relationships/font" Target="fonts/MontserratSemiBold-regular.fntdata"/><Relationship Id="rId22" Type="http://schemas.openxmlformats.org/officeDocument/2006/relationships/font" Target="fonts/MontserratLight-boldItalic.fntdata"/><Relationship Id="rId10" Type="http://schemas.openxmlformats.org/officeDocument/2006/relationships/slide" Target="slides/slide6.xml"/><Relationship Id="rId21" Type="http://schemas.openxmlformats.org/officeDocument/2006/relationships/font" Target="fonts/MontserratLight-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MontserratLight-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8" name="Google Shape;88;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6/30/2024</a:t>
            </a:r>
            <a:endParaRPr/>
          </a:p>
        </p:txBody>
      </p:sp>
      <p:sp>
        <p:nvSpPr>
          <p:cNvPr id="89" name="Google Shape;89;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ICS and Climate Change on the Railroad</a:t>
            </a:r>
            <a:endParaRPr/>
          </a:p>
        </p:txBody>
      </p:sp>
      <p:sp>
        <p:nvSpPr>
          <p:cNvPr id="90" name="Google Shape;90;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Rules Instructor's Guide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Quick Start Cards are provided in </a:t>
            </a:r>
            <a:r>
              <a:rPr lang="en-US">
                <a:extLst>
                  <a:ext uri="http://customooxmlschemas.google.com/">
                    <go:slidesCustomData xmlns:go="http://customooxmlschemas.google.com/" textRoundtripDataId="1"/>
                  </a:ext>
                </a:extLst>
              </a:rPr>
              <a:t>naïve Word format</a:t>
            </a:r>
            <a:r>
              <a:rPr lang="en-US"/>
              <a:t> for easy customizing. The instructions should match the procedures of your organization.</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10" name="Google Shape;110;p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Rules Instructor's Guide</a:t>
            </a:r>
            <a:endParaRPr/>
          </a:p>
        </p:txBody>
      </p:sp>
      <p:sp>
        <p:nvSpPr>
          <p:cNvPr id="111" name="Google Shape;111;p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6/30/2024</a:t>
            </a:r>
            <a:endParaRPr/>
          </a:p>
        </p:txBody>
      </p:sp>
      <p:sp>
        <p:nvSpPr>
          <p:cNvPr id="112" name="Google Shape;112;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ICS and Climate Change on the Railroad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training materials include two kinds of refresher training. One is for indoor events like training days, with AV support. The other is for “tailgate” training with just discussion. These are just examples of how you can develop organization-specific materials for your staff.</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2" name="Google Shape;122;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Rules Instructor's Guide</a:t>
            </a:r>
            <a:endParaRPr/>
          </a:p>
        </p:txBody>
      </p:sp>
      <p:sp>
        <p:nvSpPr>
          <p:cNvPr id="123" name="Google Shape;123;p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6/30/2024</a:t>
            </a:r>
            <a:endParaRPr/>
          </a:p>
        </p:txBody>
      </p:sp>
      <p:sp>
        <p:nvSpPr>
          <p:cNvPr id="124" name="Google Shape;124;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ICS and Climate Change on the Railroad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what you have, improvise.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Do not make custom vehicles with your agency’s logo, as they will disappear after the first training event!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Use the videos for ideas about setting up a sand table, and how to conduct an exercise using the sand table and Quick Start Cards.</a:t>
            </a:r>
            <a:endParaRPr/>
          </a:p>
          <a:p>
            <a:pPr indent="0" lvl="0" marL="0" rtl="0" algn="l">
              <a:lnSpc>
                <a:spcPct val="100000"/>
              </a:lnSpc>
              <a:spcBef>
                <a:spcPts val="0"/>
              </a:spcBef>
              <a:spcAft>
                <a:spcPts val="0"/>
              </a:spcAft>
              <a:buSzPts val="1400"/>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34" name="Google Shape;134;p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Rules Instructor's Guide</a:t>
            </a:r>
            <a:endParaRPr/>
          </a:p>
        </p:txBody>
      </p:sp>
      <p:sp>
        <p:nvSpPr>
          <p:cNvPr id="135" name="Google Shape;135;p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6/30/2024</a:t>
            </a:r>
            <a:endParaRPr/>
          </a:p>
        </p:txBody>
      </p:sp>
      <p:sp>
        <p:nvSpPr>
          <p:cNvPr id="136" name="Google Shape;136;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ICS and Climate Change on the Railroad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Offering training for adults is different from teaching children. The ICS Support Materials folder has some information about how to succeed with adult students.</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49" name="Google Shape;149;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Rules Instructor's Guide</a:t>
            </a:r>
            <a:endParaRPr/>
          </a:p>
        </p:txBody>
      </p:sp>
      <p:sp>
        <p:nvSpPr>
          <p:cNvPr id="150" name="Google Shape;150;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6/30/2024</a:t>
            </a:r>
            <a:endParaRPr/>
          </a:p>
        </p:txBody>
      </p:sp>
      <p:sp>
        <p:nvSpPr>
          <p:cNvPr id="151" name="Google Shape;151;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ICS and Climate Change on the Railroad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nap.nationalacademies.org/catalog/23411/incident-command-system-ics-training-for-field-level-supervisors-and-staf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hyperlink" Target="https://www.amazon.com/s/ref=nb_sb_noss_1/147-7788883-5946355?url=search-alias%3Daps&amp;field-keywords=civil+engineer+tape" TargetMode="External"/><Relationship Id="rId6" Type="http://schemas.openxmlformats.org/officeDocument/2006/relationships/hyperlink" Target="https://vimeo.com/showcase/11005939" TargetMode="External"/><Relationship Id="rId7" Type="http://schemas.openxmlformats.org/officeDocument/2006/relationships/image" Target="../media/image10.jpg"/><Relationship Id="rId8"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
          <p:cNvSpPr txBox="1"/>
          <p:nvPr>
            <p:ph type="title"/>
          </p:nvPr>
        </p:nvSpPr>
        <p:spPr>
          <a:xfrm>
            <a:off x="914400" y="2360000"/>
            <a:ext cx="5239200" cy="1705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63636"/>
              <a:buFont typeface="Calibri"/>
              <a:buNone/>
            </a:pPr>
            <a:r>
              <a:rPr lang="en-US">
                <a:latin typeface="Montserrat SemiBold"/>
                <a:ea typeface="Montserrat SemiBold"/>
                <a:cs typeface="Montserrat SemiBold"/>
                <a:sym typeface="Montserrat SemiBold"/>
              </a:rPr>
              <a:t>ICS for </a:t>
            </a:r>
            <a:r>
              <a:rPr lang="en-US">
                <a:latin typeface="Montserrat SemiBold"/>
                <a:ea typeface="Montserrat SemiBold"/>
                <a:cs typeface="Montserrat SemiBold"/>
                <a:sym typeface="Montserrat SemiBold"/>
                <a:extLst>
                  <a:ext uri="http://customooxmlschemas.google.com/">
                    <go:slidesCustomData xmlns:go="http://customooxmlschemas.google.com/" textRoundtripDataId="0"/>
                  </a:ext>
                </a:extLst>
              </a:rPr>
              <a:t>Rail</a:t>
            </a:r>
            <a:r>
              <a:rPr lang="en-US">
                <a:latin typeface="Montserrat SemiBold"/>
                <a:ea typeface="Montserrat SemiBold"/>
                <a:cs typeface="Montserrat SemiBold"/>
                <a:sym typeface="Montserrat SemiBold"/>
              </a:rPr>
              <a:t> </a:t>
            </a:r>
            <a:r>
              <a:rPr lang="en-US">
                <a:latin typeface="Montserrat SemiBold"/>
                <a:ea typeface="Montserrat SemiBold"/>
                <a:cs typeface="Montserrat SemiBold"/>
                <a:sym typeface="Montserrat SemiBold"/>
              </a:rPr>
              <a:t>Rules </a:t>
            </a:r>
            <a:br>
              <a:rPr lang="en-US">
                <a:latin typeface="Montserrat SemiBold"/>
                <a:ea typeface="Montserrat SemiBold"/>
                <a:cs typeface="Montserrat SemiBold"/>
                <a:sym typeface="Montserrat SemiBold"/>
              </a:rPr>
            </a:br>
            <a:r>
              <a:rPr lang="en-US">
                <a:latin typeface="Montserrat SemiBold"/>
                <a:ea typeface="Montserrat SemiBold"/>
                <a:cs typeface="Montserrat SemiBold"/>
                <a:sym typeface="Montserrat SemiBold"/>
              </a:rPr>
              <a:t>Instructor’s Guide </a:t>
            </a:r>
            <a:endParaRPr>
              <a:latin typeface="Montserrat SemiBold"/>
              <a:ea typeface="Montserrat SemiBold"/>
              <a:cs typeface="Montserrat SemiBold"/>
              <a:sym typeface="Montserrat SemiBold"/>
            </a:endParaRPr>
          </a:p>
          <a:p>
            <a:pPr indent="0" lvl="0" marL="0" rtl="0" algn="l">
              <a:lnSpc>
                <a:spcPct val="90000"/>
              </a:lnSpc>
              <a:spcBef>
                <a:spcPts val="0"/>
              </a:spcBef>
              <a:spcAft>
                <a:spcPts val="0"/>
              </a:spcAft>
              <a:buClr>
                <a:schemeClr val="dk1"/>
              </a:buClr>
              <a:buSzPct val="200000"/>
              <a:buFont typeface="Calibri"/>
              <a:buNone/>
            </a:pPr>
            <a:r>
              <a:rPr lang="en-US" sz="3600">
                <a:latin typeface="Montserrat"/>
                <a:ea typeface="Montserrat"/>
                <a:cs typeface="Montserrat"/>
                <a:sym typeface="Montserrat"/>
              </a:rPr>
              <a:t>Part 3</a:t>
            </a:r>
            <a:endParaRPr sz="3600">
              <a:latin typeface="Montserrat"/>
              <a:ea typeface="Montserrat"/>
              <a:cs typeface="Montserrat"/>
              <a:sym typeface="Montserrat"/>
            </a:endParaRPr>
          </a:p>
        </p:txBody>
      </p:sp>
      <p:sp>
        <p:nvSpPr>
          <p:cNvPr id="93" name="Google Shape;93;p1"/>
          <p:cNvSpPr txBox="1"/>
          <p:nvPr>
            <p:ph idx="12" type="sldNum"/>
          </p:nvPr>
        </p:nvSpPr>
        <p:spPr>
          <a:xfrm>
            <a:off x="930467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4" name="Google Shape;94;p1"/>
          <p:cNvSpPr txBox="1"/>
          <p:nvPr/>
        </p:nvSpPr>
        <p:spPr>
          <a:xfrm>
            <a:off x="6071126" y="4500300"/>
            <a:ext cx="4038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0" lang="en-US" sz="1000" u="none" cap="none" strike="noStrike">
                <a:solidFill>
                  <a:schemeClr val="dk1"/>
                </a:solidFill>
                <a:latin typeface="Montserrat Light"/>
                <a:ea typeface="Montserrat Light"/>
                <a:cs typeface="Montserrat Light"/>
                <a:sym typeface="Montserrat Light"/>
              </a:rPr>
              <a:t>Hazmat tanker. Source: Creative Commons  </a:t>
            </a:r>
            <a:endParaRPr i="0" sz="1000" u="none" cap="none" strike="noStrike">
              <a:solidFill>
                <a:srgbClr val="000000"/>
              </a:solidFill>
              <a:latin typeface="Montserrat Light"/>
              <a:ea typeface="Montserrat Light"/>
              <a:cs typeface="Montserrat Light"/>
              <a:sym typeface="Montserrat Light"/>
            </a:endParaRPr>
          </a:p>
        </p:txBody>
      </p:sp>
      <p:pic>
        <p:nvPicPr>
          <p:cNvPr id="95" name="Google Shape;95;p1"/>
          <p:cNvPicPr preferRelativeResize="0"/>
          <p:nvPr>
            <p:ph idx="1" type="body"/>
          </p:nvPr>
        </p:nvPicPr>
        <p:blipFill rotWithShape="1">
          <a:blip r:embed="rId4">
            <a:alphaModFix/>
          </a:blip>
          <a:srcRect b="0" l="0" r="0" t="0"/>
          <a:stretch/>
        </p:blipFill>
        <p:spPr>
          <a:xfrm>
            <a:off x="6071135" y="1759149"/>
            <a:ext cx="5626800" cy="2741100"/>
          </a:xfrm>
          <a:prstGeom prst="rect">
            <a:avLst/>
          </a:prstGeom>
          <a:noFill/>
          <a:ln>
            <a:noFill/>
          </a:ln>
        </p:spPr>
      </p:pic>
      <p:sp>
        <p:nvSpPr>
          <p:cNvPr id="96" name="Google Shape;96;p1"/>
          <p:cNvSpPr txBox="1"/>
          <p:nvPr/>
        </p:nvSpPr>
        <p:spPr>
          <a:xfrm>
            <a:off x="1611984" y="5315375"/>
            <a:ext cx="97419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i="1" lang="en-US" sz="1000" u="none" cap="none" strike="noStrike">
                <a:solidFill>
                  <a:schemeClr val="dk1"/>
                </a:solidFill>
                <a:latin typeface="Montserrat Light"/>
                <a:ea typeface="Montserrat Light"/>
                <a:cs typeface="Montserrat Light"/>
                <a:sym typeface="Montserrat Light"/>
              </a:rPr>
              <a:t>National Academies of Sciences, Engineering, and Medicine. 2016. Incident Command System (ICS) Training for Field Level Supervisors and Staff: NCHRP Web-Only Document 215. https://doi.org/10.17226/23411. Adapted with permission from the National Academy of Sciences, Courtesy of the National Academies Press, Washington, D.C.</a:t>
            </a:r>
            <a:endParaRPr i="0" sz="1000" u="none" cap="none" strike="noStrike">
              <a:solidFill>
                <a:srgbClr val="000000"/>
              </a:solidFill>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651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600">
                <a:latin typeface="Montserrat SemiBold"/>
                <a:ea typeface="Montserrat SemiBold"/>
                <a:cs typeface="Montserrat SemiBold"/>
                <a:sym typeface="Montserrat SemiBold"/>
              </a:rPr>
              <a:t>For Rules Instructors: a few ideas</a:t>
            </a:r>
            <a:endParaRPr sz="3600">
              <a:latin typeface="Montserrat SemiBold"/>
              <a:ea typeface="Montserrat SemiBold"/>
              <a:cs typeface="Montserrat SemiBold"/>
              <a:sym typeface="Montserrat SemiBold"/>
            </a:endParaRPr>
          </a:p>
        </p:txBody>
      </p:sp>
      <p:sp>
        <p:nvSpPr>
          <p:cNvPr id="103" name="Google Shape;103;p2"/>
          <p:cNvSpPr txBox="1"/>
          <p:nvPr>
            <p:ph idx="1" type="body"/>
          </p:nvPr>
        </p:nvSpPr>
        <p:spPr>
          <a:xfrm>
            <a:off x="838200" y="1690700"/>
            <a:ext cx="5108100" cy="4351200"/>
          </a:xfrm>
          <a:prstGeom prst="rect">
            <a:avLst/>
          </a:prstGeom>
          <a:noFill/>
          <a:ln>
            <a:noFill/>
          </a:ln>
        </p:spPr>
        <p:txBody>
          <a:bodyPr anchorCtr="0" anchor="t" bIns="45700" lIns="91425" spcFirstLastPara="1" rIns="91425" wrap="square" tIns="45700">
            <a:normAutofit/>
          </a:bodyPr>
          <a:lstStyle/>
          <a:p>
            <a:pPr indent="-165100" lvl="0" marL="228600" rtl="0" algn="l">
              <a:lnSpc>
                <a:spcPct val="115000"/>
              </a:lnSpc>
              <a:spcBef>
                <a:spcPts val="0"/>
              </a:spcBef>
              <a:spcAft>
                <a:spcPts val="0"/>
              </a:spcAft>
              <a:buClr>
                <a:schemeClr val="dk1"/>
              </a:buClr>
              <a:buSzPts val="1800"/>
              <a:buFont typeface="Montserrat"/>
              <a:buChar char="●"/>
            </a:pPr>
            <a:r>
              <a:rPr lang="en-US" sz="1800">
                <a:latin typeface="Montserrat"/>
                <a:ea typeface="Montserrat"/>
                <a:cs typeface="Montserrat"/>
                <a:sym typeface="Montserrat"/>
              </a:rPr>
              <a:t>The full ICS for Transportation train-the-trainer curriculum is available as a free download at: </a:t>
            </a:r>
            <a:r>
              <a:rPr lang="en-US" sz="1000" u="sng">
                <a:solidFill>
                  <a:schemeClr val="hlink"/>
                </a:solidFill>
                <a:latin typeface="Montserrat Light"/>
                <a:ea typeface="Montserrat Light"/>
                <a:cs typeface="Montserrat Light"/>
                <a:sym typeface="Montserrat Light"/>
                <a:hlinkClick r:id="rId4"/>
              </a:rPr>
              <a:t>https://nap.nationalacademies.org/catalog/23411/incident-command-system-ics-training-for-field-level-supervisors-and-staff</a:t>
            </a:r>
            <a:endParaRPr sz="1000">
              <a:latin typeface="Montserrat Light"/>
              <a:ea typeface="Montserrat Light"/>
              <a:cs typeface="Montserrat Light"/>
              <a:sym typeface="Montserrat Ligh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The material was developed under the National Cooperative Highway Research Program, so the focus is on road maintenance personnel, but the principles and implementation have many similarities with the railroad maintenance crew uses for ICS.</a:t>
            </a:r>
            <a:endParaRPr sz="1800">
              <a:latin typeface="Montserrat"/>
              <a:ea typeface="Montserrat"/>
              <a:cs typeface="Montserrat"/>
              <a:sym typeface="Montserrat"/>
            </a:endParaRPr>
          </a:p>
        </p:txBody>
      </p:sp>
      <p:sp>
        <p:nvSpPr>
          <p:cNvPr id="104" name="Google Shape;104;p2"/>
          <p:cNvSpPr txBox="1"/>
          <p:nvPr>
            <p:ph idx="12" type="sldNum"/>
          </p:nvPr>
        </p:nvSpPr>
        <p:spPr>
          <a:xfrm>
            <a:off x="929432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5" name="Google Shape;105;p2"/>
          <p:cNvSpPr txBox="1"/>
          <p:nvPr/>
        </p:nvSpPr>
        <p:spPr>
          <a:xfrm>
            <a:off x="6390900" y="1690700"/>
            <a:ext cx="5108100" cy="1736100"/>
          </a:xfrm>
          <a:prstGeom prst="rect">
            <a:avLst/>
          </a:prstGeom>
          <a:noFill/>
          <a:ln>
            <a:noFill/>
          </a:ln>
        </p:spPr>
        <p:txBody>
          <a:bodyPr anchorCtr="0" anchor="t" bIns="91425" lIns="91425" spcFirstLastPara="1" rIns="91425" wrap="square" tIns="91425">
            <a:spAutoFit/>
          </a:bodyPr>
          <a:lstStyle/>
          <a:p>
            <a:pPr indent="-165100" lvl="0" marL="228600" rtl="0" algn="l">
              <a:lnSpc>
                <a:spcPct val="115000"/>
              </a:lnSpc>
              <a:spcBef>
                <a:spcPts val="10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The videos noted in the class materials are also part of this training package. They provide a teaching resource for demonstrating how the different applications of ICS work.</a:t>
            </a:r>
            <a:endParaRPr sz="18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3"/>
          <p:cNvSpPr txBox="1"/>
          <p:nvPr>
            <p:ph type="title"/>
          </p:nvPr>
        </p:nvSpPr>
        <p:spPr>
          <a:xfrm>
            <a:off x="838200" y="20744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600">
                <a:latin typeface="Montserrat SemiBold"/>
                <a:ea typeface="Montserrat SemiBold"/>
                <a:cs typeface="Montserrat SemiBold"/>
                <a:sym typeface="Montserrat SemiBold"/>
              </a:rPr>
              <a:t>Validity of the ICS Kits</a:t>
            </a:r>
            <a:endParaRPr sz="3600">
              <a:latin typeface="Montserrat SemiBold"/>
              <a:ea typeface="Montserrat SemiBold"/>
              <a:cs typeface="Montserrat SemiBold"/>
              <a:sym typeface="Montserrat SemiBold"/>
            </a:endParaRPr>
          </a:p>
        </p:txBody>
      </p:sp>
      <p:sp>
        <p:nvSpPr>
          <p:cNvPr id="115" name="Google Shape;115;p3"/>
          <p:cNvSpPr txBox="1"/>
          <p:nvPr>
            <p:ph idx="1" type="body"/>
          </p:nvPr>
        </p:nvSpPr>
        <p:spPr>
          <a:xfrm>
            <a:off x="838200" y="3299675"/>
            <a:ext cx="4869900" cy="2269200"/>
          </a:xfrm>
          <a:prstGeom prst="rect">
            <a:avLst/>
          </a:prstGeom>
          <a:noFill/>
          <a:ln>
            <a:noFill/>
          </a:ln>
        </p:spPr>
        <p:txBody>
          <a:bodyPr anchorCtr="0" anchor="t" bIns="45700" lIns="91425" spcFirstLastPara="1" rIns="91425" wrap="square" tIns="45700">
            <a:normAutofit lnSpcReduction="20000"/>
          </a:bodyPr>
          <a:lstStyle/>
          <a:p>
            <a:pPr indent="-165100" lvl="0" marL="228600" rtl="0" algn="l">
              <a:lnSpc>
                <a:spcPct val="115000"/>
              </a:lnSpc>
              <a:spcBef>
                <a:spcPts val="0"/>
              </a:spcBef>
              <a:spcAft>
                <a:spcPts val="0"/>
              </a:spcAft>
              <a:buClr>
                <a:schemeClr val="dk1"/>
              </a:buClr>
              <a:buSzPts val="1800"/>
              <a:buFont typeface="Montserrat"/>
              <a:buChar char="●"/>
            </a:pPr>
            <a:r>
              <a:rPr lang="en-US" sz="1800">
                <a:latin typeface="Montserrat"/>
                <a:ea typeface="Montserrat"/>
                <a:cs typeface="Montserrat"/>
                <a:sym typeface="Montserrat"/>
              </a:rPr>
              <a:t>Field personnel must see value and use the kit.</a:t>
            </a:r>
            <a:endParaRPr sz="1800">
              <a:latin typeface="Montserrat"/>
              <a:ea typeface="Montserrat"/>
              <a:cs typeface="Montserrat"/>
              <a:sym typeface="Montserrat"/>
            </a:endParaRPr>
          </a:p>
          <a:p>
            <a:pPr indent="-190500" lvl="1" marL="685800" rtl="0" algn="l">
              <a:lnSpc>
                <a:spcPct val="115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Mandating use will not work</a:t>
            </a:r>
            <a:endParaRPr sz="1800">
              <a:latin typeface="Montserrat"/>
              <a:ea typeface="Montserrat"/>
              <a:cs typeface="Montserrat"/>
              <a:sym typeface="Montserrat"/>
            </a:endParaRPr>
          </a:p>
          <a:p>
            <a:pPr indent="-190500" lvl="1" marL="685800" rtl="0" algn="l">
              <a:lnSpc>
                <a:spcPct val="115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Must be tailored to them (every organization is unique)</a:t>
            </a:r>
            <a:endParaRPr sz="1800">
              <a:latin typeface="Montserrat"/>
              <a:ea typeface="Montserrat"/>
              <a:cs typeface="Montserrat"/>
              <a:sym typeface="Montserrat"/>
            </a:endParaRPr>
          </a:p>
          <a:p>
            <a:pPr indent="-190500" lvl="1" marL="685800" rtl="0" algn="l">
              <a:lnSpc>
                <a:spcPct val="115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Must adapt to organizational change or will stagnate</a:t>
            </a:r>
            <a:endParaRPr sz="1800">
              <a:latin typeface="Montserrat"/>
              <a:ea typeface="Montserrat"/>
              <a:cs typeface="Montserrat"/>
              <a:sym typeface="Montserrat"/>
            </a:endParaRPr>
          </a:p>
        </p:txBody>
      </p:sp>
      <p:sp>
        <p:nvSpPr>
          <p:cNvPr id="116" name="Google Shape;116;p3"/>
          <p:cNvSpPr txBox="1"/>
          <p:nvPr/>
        </p:nvSpPr>
        <p:spPr>
          <a:xfrm>
            <a:off x="6421975" y="3299675"/>
            <a:ext cx="4869900" cy="22812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15000"/>
              </a:lnSpc>
              <a:spcBef>
                <a:spcPts val="0"/>
              </a:spcBef>
              <a:spcAft>
                <a:spcPts val="0"/>
              </a:spcAft>
              <a:buClr>
                <a:schemeClr val="dk1"/>
              </a:buClr>
              <a:buSzPts val="1800"/>
              <a:buFont typeface="Montserrat"/>
              <a:buChar char="●"/>
            </a:pPr>
            <a:r>
              <a:rPr i="0" lang="en-US" sz="18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
                  </a:ext>
                </a:extLst>
              </a:rPr>
              <a:t>Field</a:t>
            </a:r>
            <a:r>
              <a:rPr i="0" lang="en-US" sz="18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3"/>
                  </a:ext>
                </a:extLst>
              </a:rPr>
              <a:t> personnel must be involved in the modification and composition of the kit.  </a:t>
            </a:r>
            <a:endParaRPr i="0" sz="1800" u="none" cap="none" strike="noStrike">
              <a:solidFill>
                <a:srgbClr val="000000"/>
              </a:solidFill>
              <a:latin typeface="Montserrat"/>
              <a:ea typeface="Montserrat"/>
              <a:cs typeface="Montserrat"/>
              <a:sym typeface="Montserrat"/>
              <a:extLst>
                <a:ext uri="http://customooxmlschemas.google.com/">
                  <go:slidesCustomData xmlns:go="http://customooxmlschemas.google.com/" textRoundtripDataId="4"/>
                </a:ext>
              </a:extLst>
            </a:endParaRPr>
          </a:p>
          <a:p>
            <a:pPr indent="0" lvl="0" marL="0" marR="0" rtl="0" algn="l">
              <a:lnSpc>
                <a:spcPct val="115000"/>
              </a:lnSpc>
              <a:spcBef>
                <a:spcPts val="0"/>
              </a:spcBef>
              <a:spcAft>
                <a:spcPts val="0"/>
              </a:spcAft>
              <a:buClr>
                <a:srgbClr val="000000"/>
              </a:buClr>
              <a:buSzPts val="2800"/>
              <a:buFont typeface="Arial"/>
              <a:buNone/>
            </a:pPr>
            <a:r>
              <a:t/>
            </a:r>
            <a:endParaRPr sz="1800">
              <a:solidFill>
                <a:schemeClr val="dk1"/>
              </a:solidFill>
              <a:latin typeface="Montserrat"/>
              <a:ea typeface="Montserrat"/>
              <a:cs typeface="Montserrat"/>
              <a:sym typeface="Montserrat"/>
              <a:extLst>
                <a:ext uri="http://customooxmlschemas.google.com/">
                  <go:slidesCustomData xmlns:go="http://customooxmlschemas.google.com/" textRoundtripDataId="5"/>
                </a:ext>
              </a:extLst>
            </a:endParaRPr>
          </a:p>
          <a:p>
            <a:pPr indent="-342900" lvl="0" marL="457200" marR="0" rtl="0" algn="l">
              <a:lnSpc>
                <a:spcPct val="115000"/>
              </a:lnSpc>
              <a:spcBef>
                <a:spcPts val="0"/>
              </a:spcBef>
              <a:spcAft>
                <a:spcPts val="0"/>
              </a:spcAft>
              <a:buClr>
                <a:schemeClr val="dk1"/>
              </a:buClr>
              <a:buSzPts val="1800"/>
              <a:buFont typeface="Montserrat"/>
              <a:buChar char="●"/>
            </a:pPr>
            <a:r>
              <a:rPr i="0" lang="en-US" sz="18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6"/>
                  </a:ext>
                </a:extLst>
              </a:rPr>
              <a:t>Consult with fire personnel for guidance in regional adaptations and ICS compliance.  </a:t>
            </a:r>
            <a:endParaRPr i="0" sz="1800" u="none" cap="none" strike="noStrike">
              <a:solidFill>
                <a:srgbClr val="000000"/>
              </a:solidFill>
              <a:latin typeface="Montserrat"/>
              <a:ea typeface="Montserrat"/>
              <a:cs typeface="Montserrat"/>
              <a:sym typeface="Montserrat"/>
            </a:endParaRPr>
          </a:p>
        </p:txBody>
      </p:sp>
      <p:sp>
        <p:nvSpPr>
          <p:cNvPr id="117" name="Google Shape;117;p3"/>
          <p:cNvSpPr txBox="1"/>
          <p:nvPr>
            <p:ph idx="12" type="sldNum"/>
          </p:nvPr>
        </p:nvSpPr>
        <p:spPr>
          <a:xfrm>
            <a:off x="927362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4"/>
          <p:cNvSpPr txBox="1"/>
          <p:nvPr>
            <p:ph type="title"/>
          </p:nvPr>
        </p:nvSpPr>
        <p:spPr>
          <a:xfrm>
            <a:off x="475851" y="786444"/>
            <a:ext cx="6951300" cy="615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600">
                <a:latin typeface="Montserrat SemiBold"/>
                <a:ea typeface="Montserrat SemiBold"/>
                <a:cs typeface="Montserrat SemiBold"/>
                <a:sym typeface="Montserrat SemiBold"/>
              </a:rPr>
              <a:t>ICS Refresher Resources </a:t>
            </a:r>
            <a:endParaRPr sz="3600">
              <a:latin typeface="Montserrat SemiBold"/>
              <a:ea typeface="Montserrat SemiBold"/>
              <a:cs typeface="Montserrat SemiBold"/>
              <a:sym typeface="Montserrat SemiBold"/>
            </a:endParaRPr>
          </a:p>
        </p:txBody>
      </p:sp>
      <p:sp>
        <p:nvSpPr>
          <p:cNvPr id="127" name="Google Shape;127;p4"/>
          <p:cNvSpPr txBox="1"/>
          <p:nvPr>
            <p:ph idx="1" type="body"/>
          </p:nvPr>
        </p:nvSpPr>
        <p:spPr>
          <a:xfrm>
            <a:off x="341175" y="1471025"/>
            <a:ext cx="5367000" cy="4610100"/>
          </a:xfrm>
          <a:prstGeom prst="rect">
            <a:avLst/>
          </a:prstGeom>
          <a:noFill/>
          <a:ln>
            <a:noFill/>
          </a:ln>
        </p:spPr>
        <p:txBody>
          <a:bodyPr anchorCtr="0" anchor="t" bIns="45700" lIns="91425" spcFirstLastPara="1" rIns="91425" wrap="square" tIns="45700">
            <a:normAutofit/>
          </a:bodyPr>
          <a:lstStyle/>
          <a:p>
            <a:pPr indent="-165100" lvl="0" marL="228600" rtl="0" algn="l">
              <a:lnSpc>
                <a:spcPct val="100000"/>
              </a:lnSpc>
              <a:spcBef>
                <a:spcPts val="0"/>
              </a:spcBef>
              <a:spcAft>
                <a:spcPts val="0"/>
              </a:spcAft>
              <a:buClr>
                <a:schemeClr val="dk1"/>
              </a:buClr>
              <a:buSzPts val="1800"/>
              <a:buFont typeface="Montserrat"/>
              <a:buChar char="●"/>
            </a:pPr>
            <a:r>
              <a:rPr lang="en-US" sz="1800">
                <a:latin typeface="Montserrat"/>
                <a:ea typeface="Montserrat"/>
                <a:cs typeface="Montserrat"/>
                <a:sym typeface="Montserrat"/>
              </a:rPr>
              <a:t>Briefing training</a:t>
            </a:r>
            <a:endParaRPr sz="1800">
              <a:latin typeface="Montserrat"/>
              <a:ea typeface="Montserrat"/>
              <a:cs typeface="Montserrat"/>
              <a:sym typeface="Montserrat"/>
            </a:endParaRPr>
          </a:p>
          <a:p>
            <a:pPr indent="-190500" lvl="1" marL="685800" rtl="0" algn="l">
              <a:lnSpc>
                <a:spcPct val="100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Designed for ICS refresher during a 30-minute indoor start-of-the-workday meeting with AV support. </a:t>
            </a:r>
            <a:endParaRPr sz="1800">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Safety</a:t>
            </a:r>
            <a:endParaRPr sz="1800">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extLst>
                  <a:ext uri="http://customooxmlschemas.google.com/">
                    <go:slidesCustomData xmlns:go="http://customooxmlschemas.google.com/" textRoundtripDataId="7"/>
                  </a:ext>
                </a:extLst>
              </a:rPr>
              <a:t>Collaboration</a:t>
            </a:r>
            <a:r>
              <a:rPr lang="en-US" sz="1800">
                <a:latin typeface="Montserrat"/>
                <a:ea typeface="Montserrat"/>
                <a:cs typeface="Montserrat"/>
                <a:sym typeface="Montserrat"/>
              </a:rPr>
              <a:t> with Other Professions</a:t>
            </a:r>
            <a:endParaRPr sz="1800">
              <a:latin typeface="Montserrat"/>
              <a:ea typeface="Montserrat"/>
              <a:cs typeface="Montserrat"/>
              <a:sym typeface="Montserrat"/>
            </a:endParaRPr>
          </a:p>
          <a:p>
            <a:pPr indent="-190500" lvl="1" marL="685800" rtl="0" algn="l">
              <a:lnSpc>
                <a:spcPct val="100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Each topic is introduced with several slides to stimulate response from the audience; examples are in the ICS Support Materials folder.</a:t>
            </a:r>
            <a:endParaRPr sz="1800">
              <a:latin typeface="Montserrat"/>
              <a:ea typeface="Montserrat"/>
              <a:cs typeface="Montserrat"/>
              <a:sym typeface="Montserrat"/>
            </a:endParaRPr>
          </a:p>
        </p:txBody>
      </p:sp>
      <p:sp>
        <p:nvSpPr>
          <p:cNvPr id="128" name="Google Shape;128;p4"/>
          <p:cNvSpPr txBox="1"/>
          <p:nvPr>
            <p:ph idx="12" type="sldNum"/>
          </p:nvPr>
        </p:nvSpPr>
        <p:spPr>
          <a:xfrm>
            <a:off x="928395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9" name="Google Shape;129;p4"/>
          <p:cNvSpPr txBox="1"/>
          <p:nvPr/>
        </p:nvSpPr>
        <p:spPr>
          <a:xfrm>
            <a:off x="5945675" y="1471025"/>
            <a:ext cx="5833200" cy="4384200"/>
          </a:xfrm>
          <a:prstGeom prst="rect">
            <a:avLst/>
          </a:prstGeom>
          <a:noFill/>
          <a:ln>
            <a:noFill/>
          </a:ln>
        </p:spPr>
        <p:txBody>
          <a:bodyPr anchorCtr="0" anchor="t" bIns="91425" lIns="91425" spcFirstLastPara="1" rIns="91425" wrap="square" tIns="91425">
            <a:spAutoFit/>
          </a:bodyPr>
          <a:lstStyle/>
          <a:p>
            <a:pPr indent="-165100" lvl="0" marL="228600" rtl="0" algn="l">
              <a:lnSpc>
                <a:spcPct val="100000"/>
              </a:lnSpc>
              <a:spcBef>
                <a:spcPts val="10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Discussion-Based Training</a:t>
            </a:r>
            <a:endParaRPr sz="1800">
              <a:solidFill>
                <a:schemeClr val="dk1"/>
              </a:solidFill>
              <a:latin typeface="Montserrat"/>
              <a:ea typeface="Montserrat"/>
              <a:cs typeface="Montserrat"/>
              <a:sym typeface="Montserrat"/>
            </a:endParaRPr>
          </a:p>
          <a:p>
            <a:pPr indent="-190500" lvl="1" marL="685800" rtl="0" algn="l">
              <a:lnSpc>
                <a:spcPct val="100000"/>
              </a:lnSpc>
              <a:spcBef>
                <a:spcPts val="5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Designed for ICS refresher during a 30-minute outdoor start-of-the-workday meeting without AV support; can be used as the basis for a sand table exercise; examples are in the ICS Support Materials folder.</a:t>
            </a:r>
            <a:endParaRPr sz="1800">
              <a:solidFill>
                <a:schemeClr val="dk1"/>
              </a:solidFill>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Wildland fire – Railroad staff Joins ICS</a:t>
            </a:r>
            <a:endParaRPr sz="1800">
              <a:solidFill>
                <a:schemeClr val="dk1"/>
              </a:solidFill>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Hurricane – Railroad staff as a technical specialist in Planning/Intelligence</a:t>
            </a:r>
            <a:endParaRPr sz="1800">
              <a:solidFill>
                <a:schemeClr val="dk1"/>
              </a:solidFill>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Flooding – Railroad staff in Unified Command</a:t>
            </a:r>
            <a:endParaRPr sz="1800">
              <a:solidFill>
                <a:schemeClr val="dk1"/>
              </a:solidFill>
              <a:latin typeface="Montserrat"/>
              <a:ea typeface="Montserrat"/>
              <a:cs typeface="Montserrat"/>
              <a:sym typeface="Montserrat"/>
            </a:endParaRPr>
          </a:p>
          <a:p>
            <a:pPr indent="-215900" lvl="2" marL="1143000" rtl="0" algn="l">
              <a:lnSpc>
                <a:spcPct val="100000"/>
              </a:lnSpc>
              <a:spcBef>
                <a:spcPts val="5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Bridge Collapse – Railroad staff Assumes Command </a:t>
            </a:r>
            <a:endParaRPr sz="18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5"/>
          <p:cNvSpPr txBox="1"/>
          <p:nvPr>
            <p:ph type="title"/>
          </p:nvPr>
        </p:nvSpPr>
        <p:spPr>
          <a:xfrm>
            <a:off x="361650" y="826050"/>
            <a:ext cx="5937000" cy="97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3600">
                <a:latin typeface="Montserrat SemiBold"/>
                <a:ea typeface="Montserrat SemiBold"/>
                <a:cs typeface="Montserrat SemiBold"/>
                <a:sym typeface="Montserrat SemiBold"/>
              </a:rPr>
              <a:t>The Sand Table Exercise</a:t>
            </a:r>
            <a:endParaRPr sz="3600">
              <a:latin typeface="Montserrat SemiBold"/>
              <a:ea typeface="Montserrat SemiBold"/>
              <a:cs typeface="Montserrat SemiBold"/>
              <a:sym typeface="Montserrat SemiBold"/>
            </a:endParaRPr>
          </a:p>
        </p:txBody>
      </p:sp>
      <p:pic>
        <p:nvPicPr>
          <p:cNvPr id="139" name="Google Shape;139;p5"/>
          <p:cNvPicPr preferRelativeResize="0"/>
          <p:nvPr/>
        </p:nvPicPr>
        <p:blipFill rotWithShape="1">
          <a:blip r:embed="rId4">
            <a:alphaModFix/>
          </a:blip>
          <a:srcRect b="5762" l="1855" r="2214" t="6241"/>
          <a:stretch/>
        </p:blipFill>
        <p:spPr>
          <a:xfrm>
            <a:off x="7674675" y="2064644"/>
            <a:ext cx="3538485" cy="1706749"/>
          </a:xfrm>
          <a:prstGeom prst="rect">
            <a:avLst/>
          </a:prstGeom>
          <a:noFill/>
          <a:ln>
            <a:noFill/>
          </a:ln>
        </p:spPr>
      </p:pic>
      <p:sp>
        <p:nvSpPr>
          <p:cNvPr id="140" name="Google Shape;1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6 20 24</a:t>
            </a:r>
            <a:endParaRPr/>
          </a:p>
        </p:txBody>
      </p:sp>
      <p:sp>
        <p:nvSpPr>
          <p:cNvPr id="141" name="Google Shape;141;p5"/>
          <p:cNvSpPr txBox="1"/>
          <p:nvPr>
            <p:ph idx="12" type="sldNum"/>
          </p:nvPr>
        </p:nvSpPr>
        <p:spPr>
          <a:xfrm>
            <a:off x="9304675" y="62801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2" name="Google Shape;142;p5"/>
          <p:cNvSpPr txBox="1"/>
          <p:nvPr>
            <p:ph idx="1" type="body"/>
          </p:nvPr>
        </p:nvSpPr>
        <p:spPr>
          <a:xfrm>
            <a:off x="361650" y="1803750"/>
            <a:ext cx="5740200" cy="3698100"/>
          </a:xfrm>
          <a:prstGeom prst="rect">
            <a:avLst/>
          </a:prstGeom>
          <a:noFill/>
          <a:ln>
            <a:noFill/>
          </a:ln>
        </p:spPr>
        <p:txBody>
          <a:bodyPr anchorCtr="0" anchor="t" bIns="45700" lIns="91425" spcFirstLastPara="1" rIns="91425" wrap="square" tIns="45700">
            <a:normAutofit fontScale="92500" lnSpcReduction="20000"/>
          </a:bodyPr>
          <a:lstStyle/>
          <a:p>
            <a:pPr indent="-156527" lvl="0" marL="228600" rtl="0" algn="l">
              <a:lnSpc>
                <a:spcPct val="115000"/>
              </a:lnSpc>
              <a:spcBef>
                <a:spcPts val="0"/>
              </a:spcBef>
              <a:spcAft>
                <a:spcPts val="0"/>
              </a:spcAft>
              <a:buClr>
                <a:schemeClr val="dk1"/>
              </a:buClr>
              <a:buSzPct val="100000"/>
              <a:buFont typeface="Montserrat"/>
              <a:buChar char="●"/>
            </a:pPr>
            <a:r>
              <a:rPr lang="en-US" sz="1800">
                <a:latin typeface="Montserrat"/>
                <a:ea typeface="Montserrat"/>
                <a:cs typeface="Montserrat"/>
                <a:sym typeface="Montserrat"/>
                <a:extLst>
                  <a:ext uri="http://customooxmlschemas.google.com/">
                    <go:slidesCustomData xmlns:go="http://customooxmlschemas.google.com/" textRoundtripDataId="8"/>
                  </a:ext>
                </a:extLst>
              </a:rPr>
              <a:t>Civil Engineer Tape</a:t>
            </a:r>
            <a:br>
              <a:rPr lang="en-US" sz="1800">
                <a:latin typeface="Montserrat"/>
                <a:ea typeface="Montserrat"/>
                <a:cs typeface="Montserrat"/>
                <a:sym typeface="Montserrat"/>
                <a:extLst>
                  <a:ext uri="http://customooxmlschemas.google.com/">
                    <go:slidesCustomData xmlns:go="http://customooxmlschemas.google.com/" textRoundtripDataId="8"/>
                  </a:ext>
                </a:extLst>
              </a:rPr>
            </a:br>
            <a:r>
              <a:rPr lang="en-US" sz="1000" u="sng">
                <a:solidFill>
                  <a:srgbClr val="1155CC"/>
                </a:solidFill>
                <a:latin typeface="Montserrat"/>
                <a:ea typeface="Montserrat"/>
                <a:cs typeface="Montserrat"/>
                <a:sym typeface="Montserrat"/>
                <a:hlinkClick r:id="rId5">
                  <a:extLst>
                    <a:ext uri="{A12FA001-AC4F-418D-AE19-62706E023703}">
                      <ahyp:hlinkClr val="tx"/>
                    </a:ext>
                  </a:extLst>
                </a:hlinkClick>
                <a:extLst>
                  <a:ext uri="http://customooxmlschemas.google.com/">
                    <go:slidesCustomData xmlns:go="http://customooxmlschemas.google.com/" textRoundtripDataId="9"/>
                  </a:ext>
                </a:extLst>
              </a:rPr>
              <a:t>https://www.amazon.com/s/ref=nb_sb_noss_1/147-7788883-5946355?url=search-alias%3Daps&amp;field-keywords=civil+engineer+tape</a:t>
            </a:r>
            <a:r>
              <a:rPr lang="en-US" sz="1800">
                <a:latin typeface="Montserrat"/>
                <a:ea typeface="Montserrat"/>
                <a:cs typeface="Montserrat"/>
                <a:sym typeface="Montserrat"/>
                <a:extLst>
                  <a:ext uri="http://customooxmlschemas.google.com/">
                    <go:slidesCustomData xmlns:go="http://customooxmlschemas.google.com/" textRoundtripDataId="10"/>
                  </a:ext>
                </a:extLst>
              </a:rPr>
              <a:t> </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Semis and Cars</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HO trains </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Police &amp; Fire Vehicles</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Construction Equipment</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Sources: Garage sales, your kid’s old toys…just watch out for collectables.</a:t>
            </a:r>
            <a:endParaRPr sz="1800">
              <a:latin typeface="Montserrat"/>
              <a:ea typeface="Montserrat"/>
              <a:cs typeface="Montserrat"/>
              <a:sym typeface="Montserrat"/>
            </a:endParaRPr>
          </a:p>
          <a:p>
            <a:pPr indent="-156527" lvl="0" marL="228600" rtl="0" algn="l">
              <a:lnSpc>
                <a:spcPct val="115000"/>
              </a:lnSpc>
              <a:spcBef>
                <a:spcPts val="1000"/>
              </a:spcBef>
              <a:spcAft>
                <a:spcPts val="0"/>
              </a:spcAft>
              <a:buClr>
                <a:schemeClr val="dk1"/>
              </a:buClr>
              <a:buSzPct val="100000"/>
              <a:buFont typeface="Montserrat"/>
              <a:buChar char="●"/>
            </a:pPr>
            <a:r>
              <a:rPr lang="en-US" sz="1800">
                <a:latin typeface="Montserrat"/>
                <a:ea typeface="Montserrat"/>
                <a:cs typeface="Montserrat"/>
                <a:sym typeface="Montserrat"/>
              </a:rPr>
              <a:t>Videos Number 5, 6, &amp; 7 explaining how to use a sand table exercise are available at </a:t>
            </a:r>
            <a:r>
              <a:rPr lang="en-US" sz="1050" u="sng">
                <a:solidFill>
                  <a:schemeClr val="hlink"/>
                </a:solidFill>
                <a:latin typeface="Montserrat"/>
                <a:ea typeface="Montserrat"/>
                <a:cs typeface="Montserrat"/>
                <a:sym typeface="Montserrat"/>
                <a:hlinkClick r:id="rId6"/>
              </a:rPr>
              <a:t>https://vimeo.com/showcase/11005939</a:t>
            </a:r>
            <a:r>
              <a:rPr lang="en-US" sz="1050">
                <a:latin typeface="Montserrat"/>
                <a:ea typeface="Montserrat"/>
                <a:cs typeface="Montserrat"/>
                <a:sym typeface="Montserrat"/>
              </a:rPr>
              <a:t> </a:t>
            </a:r>
            <a:endParaRPr sz="1050">
              <a:latin typeface="Montserrat"/>
              <a:ea typeface="Montserrat"/>
              <a:cs typeface="Montserrat"/>
              <a:sym typeface="Montserrat"/>
            </a:endParaRPr>
          </a:p>
        </p:txBody>
      </p:sp>
      <p:pic>
        <p:nvPicPr>
          <p:cNvPr id="143" name="Google Shape;143;p5"/>
          <p:cNvPicPr preferRelativeResize="0"/>
          <p:nvPr/>
        </p:nvPicPr>
        <p:blipFill rotWithShape="1">
          <a:blip r:embed="rId7">
            <a:alphaModFix/>
          </a:blip>
          <a:srcRect b="7212" l="2743" r="2952" t="7424"/>
          <a:stretch/>
        </p:blipFill>
        <p:spPr>
          <a:xfrm>
            <a:off x="7683015" y="352224"/>
            <a:ext cx="3538484" cy="1578437"/>
          </a:xfrm>
          <a:prstGeom prst="rect">
            <a:avLst/>
          </a:prstGeom>
          <a:noFill/>
          <a:ln>
            <a:noFill/>
          </a:ln>
        </p:spPr>
      </p:pic>
      <p:pic>
        <p:nvPicPr>
          <p:cNvPr id="144" name="Google Shape;144;p5"/>
          <p:cNvPicPr preferRelativeResize="0"/>
          <p:nvPr/>
        </p:nvPicPr>
        <p:blipFill rotWithShape="1">
          <a:blip r:embed="rId8">
            <a:alphaModFix/>
          </a:blip>
          <a:srcRect b="6197" l="7585" r="4064" t="4341"/>
          <a:stretch/>
        </p:blipFill>
        <p:spPr>
          <a:xfrm>
            <a:off x="7683015" y="3905386"/>
            <a:ext cx="3538485" cy="2395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6"/>
          <p:cNvSpPr txBox="1"/>
          <p:nvPr>
            <p:ph type="title"/>
          </p:nvPr>
        </p:nvSpPr>
        <p:spPr>
          <a:xfrm>
            <a:off x="838200" y="679450"/>
            <a:ext cx="5831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600">
                <a:latin typeface="Montserrat SemiBold"/>
                <a:ea typeface="Montserrat SemiBold"/>
                <a:cs typeface="Montserrat SemiBold"/>
                <a:sym typeface="Montserrat SemiBold"/>
              </a:rPr>
              <a:t>Adult Learning…People do not fit in a box.</a:t>
            </a:r>
            <a:endParaRPr sz="3600">
              <a:latin typeface="Montserrat SemiBold"/>
              <a:ea typeface="Montserrat SemiBold"/>
              <a:cs typeface="Montserrat SemiBold"/>
              <a:sym typeface="Montserrat SemiBold"/>
            </a:endParaRPr>
          </a:p>
        </p:txBody>
      </p:sp>
      <p:sp>
        <p:nvSpPr>
          <p:cNvPr id="154" name="Google Shape;154;p6"/>
          <p:cNvSpPr txBox="1"/>
          <p:nvPr>
            <p:ph idx="1" type="body"/>
          </p:nvPr>
        </p:nvSpPr>
        <p:spPr>
          <a:xfrm>
            <a:off x="591071" y="2005150"/>
            <a:ext cx="5831700" cy="4351200"/>
          </a:xfrm>
          <a:prstGeom prst="rect">
            <a:avLst/>
          </a:prstGeom>
          <a:noFill/>
          <a:ln>
            <a:noFill/>
          </a:ln>
        </p:spPr>
        <p:txBody>
          <a:bodyPr anchorCtr="0" anchor="t" bIns="45700" lIns="91425" spcFirstLastPara="1" rIns="91425" wrap="square" tIns="45700">
            <a:normAutofit/>
          </a:bodyPr>
          <a:lstStyle/>
          <a:p>
            <a:pPr indent="-165100" lvl="0" marL="228600" rtl="0" algn="l">
              <a:lnSpc>
                <a:spcPct val="115000"/>
              </a:lnSpc>
              <a:spcBef>
                <a:spcPts val="0"/>
              </a:spcBef>
              <a:spcAft>
                <a:spcPts val="0"/>
              </a:spcAft>
              <a:buClr>
                <a:schemeClr val="dk1"/>
              </a:buClr>
              <a:buSzPts val="1800"/>
              <a:buFont typeface="Montserrat"/>
              <a:buChar char="●"/>
            </a:pPr>
            <a:r>
              <a:rPr lang="en-US" sz="1800">
                <a:latin typeface="Montserrat"/>
                <a:ea typeface="Montserrat"/>
                <a:cs typeface="Montserrat"/>
                <a:sym typeface="Montserrat"/>
              </a:rPr>
              <a:t>Co-operate, don’t dominate</a:t>
            </a:r>
            <a:endParaRPr sz="1800">
              <a:latin typeface="Montserrat"/>
              <a:ea typeface="Montserrat"/>
              <a:cs typeface="Montserrat"/>
              <a:sym typeface="Montserra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Make the process interactive</a:t>
            </a:r>
            <a:endParaRPr sz="1800">
              <a:latin typeface="Montserrat"/>
              <a:ea typeface="Montserrat"/>
              <a:cs typeface="Montserrat"/>
              <a:sym typeface="Montserra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Allow critical reflection and application</a:t>
            </a:r>
            <a:endParaRPr sz="1800">
              <a:latin typeface="Montserrat"/>
              <a:ea typeface="Montserrat"/>
              <a:cs typeface="Montserrat"/>
              <a:sym typeface="Montserra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Participants have significant life experience</a:t>
            </a:r>
            <a:endParaRPr sz="1800">
              <a:latin typeface="Montserrat"/>
              <a:ea typeface="Montserrat"/>
              <a:cs typeface="Montserrat"/>
              <a:sym typeface="Montserrat"/>
            </a:endParaRPr>
          </a:p>
          <a:p>
            <a:pPr indent="-215900" lvl="1" marL="685800" rtl="0" algn="l">
              <a:lnSpc>
                <a:spcPct val="115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What is their background and experience?</a:t>
            </a:r>
            <a:endParaRPr sz="1800">
              <a:latin typeface="Montserrat"/>
              <a:ea typeface="Montserrat"/>
              <a:cs typeface="Montserrat"/>
              <a:sym typeface="Montserrat"/>
            </a:endParaRPr>
          </a:p>
          <a:p>
            <a:pPr indent="-215900" lvl="1" marL="685800" rtl="0" algn="l">
              <a:lnSpc>
                <a:spcPct val="115000"/>
              </a:lnSpc>
              <a:spcBef>
                <a:spcPts val="500"/>
              </a:spcBef>
              <a:spcAft>
                <a:spcPts val="0"/>
              </a:spcAft>
              <a:buClr>
                <a:schemeClr val="dk1"/>
              </a:buClr>
              <a:buSzPts val="1800"/>
              <a:buFont typeface="Montserrat"/>
              <a:buChar char="○"/>
            </a:pPr>
            <a:r>
              <a:rPr lang="en-US" sz="1800">
                <a:latin typeface="Montserrat"/>
                <a:ea typeface="Montserrat"/>
                <a:cs typeface="Montserrat"/>
                <a:sym typeface="Montserrat"/>
              </a:rPr>
              <a:t>What is the organization’s culture? </a:t>
            </a:r>
            <a:endParaRPr sz="1800">
              <a:latin typeface="Montserrat"/>
              <a:ea typeface="Montserrat"/>
              <a:cs typeface="Montserrat"/>
              <a:sym typeface="Montserra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Link known to unknown</a:t>
            </a:r>
            <a:endParaRPr sz="1800">
              <a:latin typeface="Montserrat"/>
              <a:ea typeface="Montserrat"/>
              <a:cs typeface="Montserrat"/>
              <a:sym typeface="Montserrat"/>
            </a:endParaRPr>
          </a:p>
          <a:p>
            <a:pPr indent="-165100" lvl="0" marL="228600" rtl="0" algn="l">
              <a:lnSpc>
                <a:spcPct val="115000"/>
              </a:lnSpc>
              <a:spcBef>
                <a:spcPts val="1000"/>
              </a:spcBef>
              <a:spcAft>
                <a:spcPts val="0"/>
              </a:spcAft>
              <a:buClr>
                <a:schemeClr val="dk1"/>
              </a:buClr>
              <a:buSzPts val="1800"/>
              <a:buFont typeface="Montserrat"/>
              <a:buChar char="●"/>
            </a:pPr>
            <a:r>
              <a:rPr lang="en-US" sz="1800">
                <a:latin typeface="Montserrat"/>
                <a:ea typeface="Montserrat"/>
                <a:cs typeface="Montserrat"/>
                <a:sym typeface="Montserrat"/>
              </a:rPr>
              <a:t>Sequence information for direct, immediate application </a:t>
            </a:r>
            <a:endParaRPr sz="1800">
              <a:latin typeface="Montserrat"/>
              <a:ea typeface="Montserrat"/>
              <a:cs typeface="Montserrat"/>
              <a:sym typeface="Montserrat"/>
            </a:endParaRPr>
          </a:p>
        </p:txBody>
      </p:sp>
      <p:pic>
        <p:nvPicPr>
          <p:cNvPr id="155" name="Google Shape;155;p6"/>
          <p:cNvPicPr preferRelativeResize="0"/>
          <p:nvPr/>
        </p:nvPicPr>
        <p:blipFill rotWithShape="1">
          <a:blip r:embed="rId4">
            <a:alphaModFix/>
          </a:blip>
          <a:srcRect b="6547" l="16247" r="13964" t="3522"/>
          <a:stretch/>
        </p:blipFill>
        <p:spPr>
          <a:xfrm>
            <a:off x="7823891" y="1268159"/>
            <a:ext cx="3353784" cy="4321690"/>
          </a:xfrm>
          <a:prstGeom prst="rect">
            <a:avLst/>
          </a:prstGeom>
          <a:noFill/>
          <a:ln>
            <a:noFill/>
          </a:ln>
        </p:spPr>
      </p:pic>
      <p:sp>
        <p:nvSpPr>
          <p:cNvPr id="156" name="Google Shape;156;p6"/>
          <p:cNvSpPr txBox="1"/>
          <p:nvPr>
            <p:ph idx="12" type="sldNum"/>
          </p:nvPr>
        </p:nvSpPr>
        <p:spPr>
          <a:xfrm>
            <a:off x="928397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2024-06-27T03:02:49Z</dcterms:created>
  <dc:creator>Frances Edwards</dc:creator>
</cp:coreProperties>
</file>