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7"/>
  </p:notesMasterIdLst>
  <p:sldIdLst>
    <p:sldId id="256" r:id="rId2"/>
    <p:sldId id="301" r:id="rId3"/>
    <p:sldId id="267" r:id="rId4"/>
    <p:sldId id="268" r:id="rId5"/>
    <p:sldId id="270" r:id="rId6"/>
    <p:sldId id="269" r:id="rId7"/>
    <p:sldId id="303" r:id="rId8"/>
    <p:sldId id="272" r:id="rId9"/>
    <p:sldId id="281" r:id="rId10"/>
    <p:sldId id="271" r:id="rId11"/>
    <p:sldId id="273" r:id="rId12"/>
    <p:sldId id="282" r:id="rId13"/>
    <p:sldId id="275" r:id="rId14"/>
    <p:sldId id="283" r:id="rId15"/>
    <p:sldId id="285" r:id="rId16"/>
    <p:sldId id="296" r:id="rId17"/>
    <p:sldId id="292" r:id="rId18"/>
    <p:sldId id="294" r:id="rId19"/>
    <p:sldId id="302" r:id="rId20"/>
    <p:sldId id="284" r:id="rId21"/>
    <p:sldId id="291" r:id="rId22"/>
    <p:sldId id="295" r:id="rId23"/>
    <p:sldId id="257" r:id="rId24"/>
    <p:sldId id="265" r:id="rId25"/>
    <p:sldId id="299" r:id="rId26"/>
  </p:sldIdLst>
  <p:sldSz cx="9144000" cy="5143500" type="screen16x9"/>
  <p:notesSz cx="6858000" cy="9144000"/>
  <p:embeddedFontLst>
    <p:embeddedFont>
      <p:font typeface="La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a Weinstein Agrawal" initials="AWA" lastIdx="4" clrIdx="0">
    <p:extLst>
      <p:ext uri="{19B8F6BF-5375-455C-9EA6-DF929625EA0E}">
        <p15:presenceInfo xmlns:p15="http://schemas.microsoft.com/office/powerpoint/2012/main" userId="Asha Weinstein Agraw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7A3"/>
    <a:srgbClr val="FEB353"/>
    <a:srgbClr val="FFFFCC"/>
    <a:srgbClr val="FFE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A7464B-390D-4205-BB5B-66372A3430B0}">
  <a:tblStyle styleId="{D4A7464B-390D-4205-BB5B-66372A3430B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5" autoAdjust="0"/>
    <p:restoredTop sz="69021" autoAdjust="0"/>
  </p:normalViewPr>
  <p:slideViewPr>
    <p:cSldViewPr snapToGrid="0">
      <p:cViewPr varScale="1">
        <p:scale>
          <a:sx n="71" d="100"/>
          <a:sy n="7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00099867\Google%20Drive\MyDocs-research\research-HarrassmentOnTransit_%231810\Figures\Figures_GlobalCompairis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5306464210249"/>
          <c:y val="7.638909960903309E-2"/>
          <c:w val="0.67554297900262472"/>
          <c:h val="0.787281321118048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F1-4AE9-B5AB-6A15D5B14D5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F1-4AE9-B5AB-6A15D5B14D5F}"/>
              </c:ext>
            </c:extLst>
          </c:dPt>
          <c:dLbls>
            <c:dLbl>
              <c:idx val="2"/>
              <c:layout>
                <c:manualLayout>
                  <c:x val="2.7133650519155266E-4"/>
                  <c:y val="-4.52669667840710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F1-4AE9-B5AB-6A15D5B14D5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Physical</c:v>
                </c:pt>
                <c:pt idx="1">
                  <c:v>Non-verbal</c:v>
                </c:pt>
                <c:pt idx="2">
                  <c:v>Verbal</c:v>
                </c:pt>
              </c:strCache>
            </c:strRef>
          </c:cat>
          <c:val>
            <c:numRef>
              <c:f>Sheet1!$B$3:$B$5</c:f>
              <c:numCache>
                <c:formatCode>0%</c:formatCode>
                <c:ptCount val="3"/>
                <c:pt idx="0">
                  <c:v>0.08</c:v>
                </c:pt>
                <c:pt idx="1">
                  <c:v>0.25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F1-4AE9-B5AB-6A15D5B14D5F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A57A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275202081844713E-3"/>
                  <c:y val="-1.234567901234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F1-4AE9-B5AB-6A15D5B14D5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Physical</c:v>
                </c:pt>
                <c:pt idx="1">
                  <c:v>Non-verbal</c:v>
                </c:pt>
                <c:pt idx="2">
                  <c:v>Verbal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>
                  <c:v>0.16</c:v>
                </c:pt>
                <c:pt idx="1">
                  <c:v>0.51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F1-4AE9-B5AB-6A15D5B14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759207008"/>
        <c:axId val="759208096"/>
      </c:barChart>
      <c:catAx>
        <c:axId val="75920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208096"/>
        <c:crosses val="autoZero"/>
        <c:auto val="1"/>
        <c:lblAlgn val="ctr"/>
        <c:lblOffset val="100"/>
        <c:noMultiLvlLbl val="0"/>
      </c:catAx>
      <c:valAx>
        <c:axId val="75920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20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53917047067095"/>
          <c:y val="0.43276419443309799"/>
          <c:w val="0.13609383202099737"/>
          <c:h val="0.1477360098033494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'Anastasia''s version'!$I$1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E5A82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pattFill prst="sphere">
                <a:fgClr>
                  <a:srgbClr val="E5A823"/>
                </a:fgClr>
                <a:bgClr>
                  <a:schemeClr val="bg1"/>
                </a:bgClr>
              </a:pattFill>
              <a:ln>
                <a:solidFill>
                  <a:srgbClr val="E5A8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40-47D6-A0AE-2D3565B8540D}"/>
              </c:ext>
            </c:extLst>
          </c:dPt>
          <c:cat>
            <c:strRef>
              <c:f>'Anastasia''s version'!$H$2:$H$19</c:f>
              <c:strCache>
                <c:ptCount val="18"/>
                <c:pt idx="0">
                  <c:v>Mexico City</c:v>
                </c:pt>
                <c:pt idx="1">
                  <c:v>Sao Paulo</c:v>
                </c:pt>
                <c:pt idx="2">
                  <c:v>Manila</c:v>
                </c:pt>
                <c:pt idx="3">
                  <c:v>Lagos</c:v>
                </c:pt>
                <c:pt idx="4">
                  <c:v>Rio Claro</c:v>
                </c:pt>
                <c:pt idx="5">
                  <c:v>Lisbon</c:v>
                </c:pt>
                <c:pt idx="6">
                  <c:v>Los Angeles</c:v>
                </c:pt>
                <c:pt idx="7">
                  <c:v>Milan</c:v>
                </c:pt>
                <c:pt idx="8">
                  <c:v>Vancouver</c:v>
                </c:pt>
                <c:pt idx="9">
                  <c:v>San Jose</c:v>
                </c:pt>
                <c:pt idx="10">
                  <c:v>Paris</c:v>
                </c:pt>
                <c:pt idx="11">
                  <c:v>Bogota </c:v>
                </c:pt>
                <c:pt idx="12">
                  <c:v>Melbourne</c:v>
                </c:pt>
                <c:pt idx="13">
                  <c:v>London</c:v>
                </c:pt>
                <c:pt idx="14">
                  <c:v>Huddinge</c:v>
                </c:pt>
                <c:pt idx="15">
                  <c:v>Guangzhou</c:v>
                </c:pt>
                <c:pt idx="16">
                  <c:v>Stockholm</c:v>
                </c:pt>
                <c:pt idx="17">
                  <c:v>Tokyo</c:v>
                </c:pt>
              </c:strCache>
            </c:strRef>
          </c:cat>
          <c:val>
            <c:numRef>
              <c:f>'Anastasia''s version'!$I$2:$I$19</c:f>
              <c:numCache>
                <c:formatCode>0%</c:formatCode>
                <c:ptCount val="18"/>
                <c:pt idx="0">
                  <c:v>0.92</c:v>
                </c:pt>
                <c:pt idx="1">
                  <c:v>0.91</c:v>
                </c:pt>
                <c:pt idx="2">
                  <c:v>0.87</c:v>
                </c:pt>
                <c:pt idx="3">
                  <c:v>0.86</c:v>
                </c:pt>
                <c:pt idx="4">
                  <c:v>0.82</c:v>
                </c:pt>
                <c:pt idx="5">
                  <c:v>0.81</c:v>
                </c:pt>
                <c:pt idx="6">
                  <c:v>0.79</c:v>
                </c:pt>
                <c:pt idx="7">
                  <c:v>0.79</c:v>
                </c:pt>
                <c:pt idx="8">
                  <c:v>0.79</c:v>
                </c:pt>
                <c:pt idx="9">
                  <c:v>0.76</c:v>
                </c:pt>
                <c:pt idx="10">
                  <c:v>0.76</c:v>
                </c:pt>
                <c:pt idx="11">
                  <c:v>0.72</c:v>
                </c:pt>
                <c:pt idx="12">
                  <c:v>0.69</c:v>
                </c:pt>
                <c:pt idx="13">
                  <c:v>0.56000000000000005</c:v>
                </c:pt>
                <c:pt idx="14">
                  <c:v>0.46</c:v>
                </c:pt>
                <c:pt idx="15">
                  <c:v>0.43</c:v>
                </c:pt>
                <c:pt idx="16">
                  <c:v>0.37</c:v>
                </c:pt>
                <c:pt idx="1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0-47D6-A0AE-2D3565B8540D}"/>
            </c:ext>
          </c:extLst>
        </c:ser>
        <c:ser>
          <c:idx val="1"/>
          <c:order val="1"/>
          <c:tx>
            <c:strRef>
              <c:f>'Anastasia''s version'!$J$1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55A2"/>
            </a:solidFill>
            <a:ln>
              <a:solidFill>
                <a:srgbClr val="0055A2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pattFill prst="sphere">
                <a:fgClr>
                  <a:srgbClr val="0055A2"/>
                </a:fgClr>
                <a:bgClr>
                  <a:prstClr val="white"/>
                </a:bgClr>
              </a:pattFill>
              <a:ln>
                <a:solidFill>
                  <a:srgbClr val="0055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D40-47D6-A0AE-2D3565B8540D}"/>
              </c:ext>
            </c:extLst>
          </c:dPt>
          <c:cat>
            <c:strRef>
              <c:f>'Anastasia''s version'!$H$2:$H$19</c:f>
              <c:strCache>
                <c:ptCount val="18"/>
                <c:pt idx="0">
                  <c:v>Mexico City</c:v>
                </c:pt>
                <c:pt idx="1">
                  <c:v>Sao Paulo</c:v>
                </c:pt>
                <c:pt idx="2">
                  <c:v>Manila</c:v>
                </c:pt>
                <c:pt idx="3">
                  <c:v>Lagos</c:v>
                </c:pt>
                <c:pt idx="4">
                  <c:v>Rio Claro</c:v>
                </c:pt>
                <c:pt idx="5">
                  <c:v>Lisbon</c:v>
                </c:pt>
                <c:pt idx="6">
                  <c:v>Los Angeles</c:v>
                </c:pt>
                <c:pt idx="7">
                  <c:v>Milan</c:v>
                </c:pt>
                <c:pt idx="8">
                  <c:v>Vancouver</c:v>
                </c:pt>
                <c:pt idx="9">
                  <c:v>San Jose</c:v>
                </c:pt>
                <c:pt idx="10">
                  <c:v>Paris</c:v>
                </c:pt>
                <c:pt idx="11">
                  <c:v>Bogota </c:v>
                </c:pt>
                <c:pt idx="12">
                  <c:v>Melbourne</c:v>
                </c:pt>
                <c:pt idx="13">
                  <c:v>London</c:v>
                </c:pt>
                <c:pt idx="14">
                  <c:v>Huddinge</c:v>
                </c:pt>
                <c:pt idx="15">
                  <c:v>Guangzhou</c:v>
                </c:pt>
                <c:pt idx="16">
                  <c:v>Stockholm</c:v>
                </c:pt>
                <c:pt idx="17">
                  <c:v>Tokyo</c:v>
                </c:pt>
              </c:strCache>
            </c:strRef>
          </c:cat>
          <c:val>
            <c:numRef>
              <c:f>'Anastasia''s version'!$J$2:$J$19</c:f>
              <c:numCache>
                <c:formatCode>0%</c:formatCode>
                <c:ptCount val="18"/>
                <c:pt idx="0">
                  <c:v>0.65</c:v>
                </c:pt>
                <c:pt idx="1">
                  <c:v>0.38</c:v>
                </c:pt>
                <c:pt idx="2">
                  <c:v>0.63</c:v>
                </c:pt>
                <c:pt idx="3">
                  <c:v>0.15</c:v>
                </c:pt>
                <c:pt idx="4">
                  <c:v>0.43</c:v>
                </c:pt>
                <c:pt idx="5">
                  <c:v>0.37</c:v>
                </c:pt>
                <c:pt idx="6">
                  <c:v>0.46</c:v>
                </c:pt>
                <c:pt idx="7">
                  <c:v>0.45</c:v>
                </c:pt>
                <c:pt idx="8">
                  <c:v>0.42</c:v>
                </c:pt>
                <c:pt idx="9">
                  <c:v>0.43</c:v>
                </c:pt>
                <c:pt idx="10">
                  <c:v>0.33</c:v>
                </c:pt>
                <c:pt idx="11">
                  <c:v>0.43</c:v>
                </c:pt>
                <c:pt idx="12">
                  <c:v>0.39</c:v>
                </c:pt>
                <c:pt idx="13">
                  <c:v>0.22</c:v>
                </c:pt>
                <c:pt idx="14">
                  <c:v>0.17</c:v>
                </c:pt>
                <c:pt idx="15">
                  <c:v>0.33</c:v>
                </c:pt>
                <c:pt idx="16">
                  <c:v>0.14000000000000001</c:v>
                </c:pt>
                <c:pt idx="1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40-47D6-A0AE-2D3565B85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5985823"/>
        <c:axId val="1897541807"/>
      </c:barChart>
      <c:catAx>
        <c:axId val="15259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541807"/>
        <c:crosses val="autoZero"/>
        <c:auto val="1"/>
        <c:lblAlgn val="ctr"/>
        <c:lblOffset val="100"/>
        <c:noMultiLvlLbl val="0"/>
      </c:catAx>
      <c:valAx>
        <c:axId val="189754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9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326148875767529"/>
          <c:y val="0.25187777325842081"/>
          <c:w val="0.20667575111559613"/>
          <c:h val="6.2848256448710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3:17:07.231" idx="4">
    <p:pos x="10" y="10"/>
    <p:text>Maybe add an additional slide in this section? What finding is most interesting?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c602f3659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4c602f3659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7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70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388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602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0025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393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14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535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682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61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708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50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186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u="sng" dirty="0" smtClean="0">
                <a:solidFill>
                  <a:schemeClr val="dk1"/>
                </a:solidFill>
              </a:rPr>
              <a:t>Topic</a:t>
            </a:r>
            <a:r>
              <a:rPr lang="en-US" sz="2000" u="sng" baseline="0" dirty="0" smtClean="0">
                <a:solidFill>
                  <a:schemeClr val="dk1"/>
                </a:solidFill>
              </a:rPr>
              <a:t>s for education</a:t>
            </a:r>
            <a:endParaRPr lang="en-US" sz="2000" u="sng" dirty="0" smtClean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dk1"/>
                </a:solidFill>
              </a:rPr>
              <a:t>What</a:t>
            </a:r>
            <a:r>
              <a:rPr lang="en-US" sz="2000" dirty="0" smtClean="0">
                <a:solidFill>
                  <a:schemeClr val="dk1"/>
                </a:solidFill>
              </a:rPr>
              <a:t> constitutes sexual harassment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The prevalence of the problem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That men as well as women are victims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Reporting options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The </a:t>
            </a:r>
            <a:r>
              <a:rPr lang="en-US" sz="2000" u="sng" dirty="0" smtClean="0">
                <a:solidFill>
                  <a:schemeClr val="dk1"/>
                </a:solidFill>
              </a:rPr>
              <a:t>value</a:t>
            </a:r>
            <a:r>
              <a:rPr lang="en-US" sz="2000" dirty="0" smtClean="0">
                <a:solidFill>
                  <a:schemeClr val="dk1"/>
                </a:solidFill>
              </a:rPr>
              <a:t> of reporting crimes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Ways witnesses can help victims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9057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c602f3659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4c602f3659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6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78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43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15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54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1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smtClean="0"/>
              <a:t>63%</a:t>
            </a:r>
            <a:r>
              <a:rPr lang="en-US" baseline="0" dirty="0" smtClean="0"/>
              <a:t> had experienced some form of harassment somewhere along the transit journey.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5296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602f36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c602f36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66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ctrTitle"/>
          </p:nvPr>
        </p:nvSpPr>
        <p:spPr>
          <a:xfrm>
            <a:off x="4641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4641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title"/>
          </p:nvPr>
        </p:nvSpPr>
        <p:spPr>
          <a:xfrm>
            <a:off x="-21100" y="429750"/>
            <a:ext cx="84159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body" idx="1"/>
          </p:nvPr>
        </p:nvSpPr>
        <p:spPr>
          <a:xfrm>
            <a:off x="83550" y="1122100"/>
            <a:ext cx="8311200" cy="3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4572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/>
          <p:nvPr/>
        </p:nvSpPr>
        <p:spPr>
          <a:xfrm>
            <a:off x="-13400" y="4439375"/>
            <a:ext cx="9157500" cy="70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025" y="4509840"/>
            <a:ext cx="2297071" cy="63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3780000" y="119825"/>
            <a:ext cx="51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175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6"/>
          <p:cNvSpPr/>
          <p:nvPr/>
        </p:nvSpPr>
        <p:spPr>
          <a:xfrm>
            <a:off x="3429000" y="4439375"/>
            <a:ext cx="5715000" cy="70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0452-6EAA-45FE-A97C-D3E2A1FE49F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DB47-5B90-49B5-8821-4F341BBB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8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4572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457200" y="959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-19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3"/>
          </p:nvPr>
        </p:nvSpPr>
        <p:spPr>
          <a:xfrm>
            <a:off x="482200" y="601150"/>
            <a:ext cx="36312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ubTitle" idx="4"/>
          </p:nvPr>
        </p:nvSpPr>
        <p:spPr>
          <a:xfrm>
            <a:off x="4832400" y="601150"/>
            <a:ext cx="36312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9AD4C"/>
          </p15:clr>
        </p15:guide>
        <p15:guide id="2" orient="horz" pos="612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">
  <p:cSld name="CUSTOM_4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3780000" y="119825"/>
            <a:ext cx="51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175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/>
          <p:nvPr/>
        </p:nvSpPr>
        <p:spPr>
          <a:xfrm>
            <a:off x="3429000" y="4439375"/>
            <a:ext cx="5715000" cy="70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175"/>
            <a:ext cx="3429000" cy="517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572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457200" y="539675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4572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2">
            <a:alphaModFix/>
          </a:blip>
          <a:srcRect t="12000" b="2221"/>
          <a:stretch/>
        </p:blipFill>
        <p:spPr>
          <a:xfrm>
            <a:off x="0" y="0"/>
            <a:ext cx="9144000" cy="522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title"/>
          </p:nvPr>
        </p:nvSpPr>
        <p:spPr>
          <a:xfrm>
            <a:off x="4572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28"/>
          <p:cNvPicPr preferRelativeResize="0"/>
          <p:nvPr/>
        </p:nvPicPr>
        <p:blipFill rotWithShape="1">
          <a:blip r:embed="rId2">
            <a:alphaModFix/>
          </a:blip>
          <a:srcRect l="5833" r="5102"/>
          <a:stretch/>
        </p:blipFill>
        <p:spPr>
          <a:xfrm>
            <a:off x="0" y="0"/>
            <a:ext cx="91628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/>
          <p:nvPr/>
        </p:nvSpPr>
        <p:spPr>
          <a:xfrm>
            <a:off x="588100" y="754575"/>
            <a:ext cx="7880100" cy="2263800"/>
          </a:xfrm>
          <a:prstGeom prst="rect">
            <a:avLst/>
          </a:prstGeom>
          <a:solidFill>
            <a:srgbClr val="F3F3F3">
              <a:alpha val="3803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4572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652200" y="518725"/>
            <a:ext cx="7839600" cy="2433000"/>
          </a:xfrm>
          <a:prstGeom prst="rect">
            <a:avLst/>
          </a:prstGeom>
          <a:solidFill>
            <a:srgbClr val="F3F3F3">
              <a:alpha val="7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572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457200" y="959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937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">
          <p15:clr>
            <a:srgbClr val="F06B4A"/>
          </p15:clr>
        </p15:guide>
        <p15:guide id="2" pos="288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web.sjsu.edu/research/181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web.sjsu.edu/research/181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>
            <a:spLocks noGrp="1"/>
          </p:cNvSpPr>
          <p:nvPr>
            <p:ph type="title" idx="4294967295"/>
          </p:nvPr>
        </p:nvSpPr>
        <p:spPr>
          <a:xfrm>
            <a:off x="5294600" y="278175"/>
            <a:ext cx="3800163" cy="29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MTI Research Snaps:</a:t>
            </a:r>
            <a:br>
              <a:rPr lang="en-US" sz="2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400" b="1" dirty="0" smtClean="0">
                <a:solidFill>
                  <a:schemeClr val="tx1"/>
                </a:solidFill>
              </a:rPr>
              <a:t>Sexual Harassment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on </a:t>
            </a:r>
            <a:r>
              <a:rPr lang="en-US" sz="2400" b="1" dirty="0">
                <a:solidFill>
                  <a:schemeClr val="tx1"/>
                </a:solidFill>
              </a:rPr>
              <a:t>Public </a:t>
            </a:r>
            <a:r>
              <a:rPr lang="en-US" sz="2400" b="1" dirty="0" smtClean="0">
                <a:solidFill>
                  <a:schemeClr val="tx1"/>
                </a:solidFill>
              </a:rPr>
              <a:t>Transportation -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The University Student Experience</a:t>
            </a:r>
            <a:endParaRPr sz="2400" b="1" dirty="0">
              <a:solidFill>
                <a:schemeClr val="tx1"/>
              </a:solidFill>
            </a:endParaRPr>
          </a:p>
          <a:p>
            <a:pPr algn="ctr"/>
            <a:r>
              <a:rPr lang="en" sz="1400" dirty="0" smtClean="0">
                <a:solidFill>
                  <a:srgbClr val="000000"/>
                </a:solidFill>
              </a:rPr>
              <a:t>    </a:t>
            </a:r>
            <a:br>
              <a:rPr lang="en" sz="1400" dirty="0" smtClean="0">
                <a:solidFill>
                  <a:srgbClr val="000000"/>
                </a:solidFill>
              </a:rPr>
            </a:br>
            <a:r>
              <a:rPr lang="en" sz="1400" dirty="0">
                <a:solidFill>
                  <a:srgbClr val="000000"/>
                </a:solidFill>
              </a:rPr>
              <a:t/>
            </a:r>
            <a:br>
              <a:rPr lang="en" sz="1400" dirty="0">
                <a:solidFill>
                  <a:srgbClr val="000000"/>
                </a:solidFill>
              </a:rPr>
            </a:br>
            <a:r>
              <a:rPr lang="en" sz="1400" dirty="0" smtClean="0">
                <a:solidFill>
                  <a:srgbClr val="000000"/>
                </a:solidFill>
              </a:rPr>
              <a:t>Presented by</a:t>
            </a:r>
            <a:br>
              <a:rPr lang="en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Asha </a:t>
            </a:r>
            <a:r>
              <a:rPr lang="en-US" sz="1400" dirty="0">
                <a:solidFill>
                  <a:srgbClr val="000000"/>
                </a:solidFill>
              </a:rPr>
              <a:t>Weinstein </a:t>
            </a:r>
            <a:r>
              <a:rPr lang="en-US" sz="1400" dirty="0" smtClean="0">
                <a:solidFill>
                  <a:srgbClr val="000000"/>
                </a:solidFill>
              </a:rPr>
              <a:t>Agrawal, PhD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Anastasia Loukaitou-Sideris, PhD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March </a:t>
            </a:r>
            <a:r>
              <a:rPr lang="en-US" sz="1400" dirty="0" smtClean="0">
                <a:solidFill>
                  <a:srgbClr val="000000"/>
                </a:solidFill>
              </a:rPr>
              <a:t>19, </a:t>
            </a:r>
            <a:r>
              <a:rPr lang="en-US" sz="1400" dirty="0" smtClean="0">
                <a:solidFill>
                  <a:srgbClr val="000000"/>
                </a:solidFill>
              </a:rPr>
              <a:t>2020</a:t>
            </a: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endParaRPr sz="1400" dirty="0">
              <a:solidFill>
                <a:srgbClr val="000000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3">
            <a:alphaModFix/>
          </a:blip>
          <a:srcRect l="-2394" r="32362"/>
          <a:stretch/>
        </p:blipFill>
        <p:spPr>
          <a:xfrm>
            <a:off x="-184800" y="0"/>
            <a:ext cx="54032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lh4.googleusercontent.com/krpI-x_dOPqAUQ9JKZKsKXBnP6d0nGnsgiVIG2QxonAdK7Ajv8raE6Vx8HXDPkwhtI1ufIs_aTGo3j7Dtw7lZzFvybXMpgRb8QN9XKOeQZKRBWWhdE-rSlUtSJiIFIyqH4kPHxUlib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62" y="4456091"/>
            <a:ext cx="1579112" cy="59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6" y="4382304"/>
            <a:ext cx="1238980" cy="667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2019219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16" descr="data:image/png;base64,iVBORw0KGgoAAAANSUhEUgAABLAAAALmCAYAAABSJm0fAAAgAElEQVR4nOzdPY9k52El4A70E5gw7p+ggLkdTMbABhOFAhxMyM0VKuhgMm22yQIGRoBCJYuFAwqjxIAMSIGCBXcgRytHu4LXI3EhDu8mvGSxWLe6u+7bXeee+zzAgS32V/U0D99bZ6qqbyYAAAAACHZz7RsAAAAAAOcYsAAAAACIZsACAAAAIJoBCwAAAIBoBiwAAAAAohmwAAAAAIhmwAIAAAAgmgELAAAAgGgGLAAAAACiGbAAAAAAiGbAAgAAACCaAQsAAACAaAYsAAAAAKIZsAAAAACIZsACAAAAIJoBCwAAAIBoBiwAAAAAohmwAAAAAIhmwAIAAAAgmgELAAAAgGgGLAAAAACiGbAAAAAAiGbAAgAAACCaAQsAAACAaAYsAAAAAKIZsAAAAACIZsACAAAAIJoBCwAAAIBoBiwAAAAAohmwAAAAAIhmwAIAAAAgmgELAAAAgGgGLAAAAACiGbAAAAAAiGbAAgAAACCaAQsAAACAaAYsAHgG//Pf3k//+b//v+lHP3s3ND/5xV+mP/7pq2t/e4T56t9/O73/H/9p+uuvb4fmy9/93TT95V+v/e0BADtkwAKAZ/CTX/xl+puf/seT5B/+y5+v/e0R5svf/d3013/6wZPky3/+4bW/PQBghwxYAPAMnmq8mjPKhx9++Ki0mb+vzz///No3ZZWnGq/mjPCrX/3qmz/vV69ePehjfv7znw/9GbX8vAFgDwxYAPAMDFjb0DJobG3A+vDDD6dPP/307Pu/evXqO+9vwAKAfTFgAcAz2NqAtdc79C3f/5YGrI8++uib/3vOJ5988s37GrAAYH8MWADwDAxY29Dy/W9twPrkk0/O/rl//vnn3zzV0IAFAPtkwAKAZ7CXAevwETL3Pc1wHiPmp47NI8acn//859+87+FrH3344YfTJ598cu9tmUeP45x7vaX7vv/HfH/XtLUBa/75Lv1s5rcfPu3w+Ge05583AOyBAQsAnkH7gHX8ekbHORyjZocD1qmhYP64Tz/99OTbzo1YSx9z38cuff+XfH/XtLUBax6fln4u89MHp+n0z2jvP28A2AMDFgA8g/YBa+mFuM895ev4RbkPPfTRWL/61a++d1sOx4fjtx8OHac+dum2XvL9XdPWBqxp+vbRTqf+HA//7I//vP28AWAfDFgA8Ay2NmDdl8M79sdPBTy29PZzY8DhKHHqKWDz2HHqkTDzaLH01LFzH3vq9lz6/V3TFges+ed2/HM5fPrgNH3/Z+TnDQD7YMACgGfQPGDNA8GpR7hM07evTXT8W+bmIeDUb587fD2jU490mR+hde71jZac+9hTX/PS7++atjhgzf/7eBiaB6rZYx8BtYefNwDsgQELAJ7B1gasxzw96qGj1/HTBOcB69TrEz3FgHX8OlsPHTQu/f6uaYsD1jRNJ/8cj0eth/47uqefNwDsgQELAJ6BAWv5qVpPMWDd9yLcTzVopLwu0lYHrPnnOj/6aX6fw6f/nfqz3vvPGwD2wIAFAM9gDwPWY+/MP9WAdfgi76fGhsc+pWyLY8VWB6z5Zzf/bI6fPjhN3/95+HkDwD4YsADgGTQPWOdeJPucpxqw7rs989sf+5pIj/3+rmmrA9bx60t99NFH3/v34/hn5OcNAPtgwAKAZ9A8YM2Pkll6Uev5ETJLL+I+esA693H3/XbDUx976fd3TVsdsKbpuwPSqSHp+Gfk5w0A+2DAAoBn0DxgHY5Nx3fqDweE4yHiqR+Bdfzb7Oav99hB49Lv75q2PGAd/nbKUz//pUdg7fnnDQB7YMACgGfQPGBN0/0von08LkzT0w1Yx8PFYT766KNvHmFz6jYtfc1Lvr9r2vKAdfhnferfjeOfkZ83AOyDAQsAnkH7gDWbHw1zmPk3yh177t9COD9iZmk4mab7v//HfH/XtOUBa5q+/Tk89FFTe/95A8AeGLAA4BlsZcCiwxYGLACAxzBgAcAzMGDxnAxYAEAbAxYAPAMDFs/JgAUAtDFgAcAz+NHP3j3ZePUP/+XP1/72CPPXX98+2Xj15T//8NrfHgCwQwYsAHgGv/3XL59kxPr41bvpv/3ur9f+9gjz1f/+7GlGrM8+mN7/r/967W8PANghAxYAPKM//umrofm/f/nq2t8Syf7yr2Pz1/9z7e8IANgpAxYAAAAA0QxYAAAAAEQzYAEAAAAQzYAFAAAAQDQDFgAAAADRDFgAAAAARDNgAQAAABDNgAUAAABANAMWAAAAANEMWAAAAABEM2ABAAAAEM2ABQAAAEA0AxYAAAAA0QxYAAAAAEQzYAEAAAAQzYAFAAAAQDQDFgAAAADRDFgAAAAARDNgAQAAABDNgAUAAABANAMWAAAAANEMWAAAAABEM2ABAAAAEM2ARbQf/vCH0w9/+MNr3wzgCfzmN7+ZfvOb31z7ZgBPSM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GbCgV+rBCIyj59BLv6FXar8NWEQzYEGv1IMRGEfPoZd+Q6/UfhuwiGbAgl6pByMwjp5DL/2GXqn9NmARzYAFvVIPRmAcPYde+g29UvttwCKaAQt6pR6MwDh6Dr30G3ql9tuARTQDFvRKPRiBcfQceuk39ErttwGLaAYs6JV6MALj6Dn00m/oldpvAxbRDFjQK/VgBMbRc+il39Artd8GLKIZsKBX6sEIjKPn0Eu/oVdqvw1YRDNgQa/UgxEYR8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GbCgV+rBCIyj59BLv6FXar8NWEQzYEGv1IMRGEfPoZd+Q6/UfhuwiGbAgl6pByMwjp5DL/2GXqn9NmARzYAFvVIPRmAcPYde+g29UvttwCKaAQt6pR6MwDh6Dr30G3ql9tuARTQDFvRKPRiBcfQceuk39ErttwGLaAYs6JV6MALj6Dn00m/oldpvAxbRDFjQK/VgBMbRc+il39Artd8GLKIZsKBX6sEIjKPn0Eu/oVdqvw1YRDNgQa/UgxEYR8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zQPW3/z0P0REREREROQZ8qOfvZvufvnF9Mc/vb/2XUKuwIAFFzBgiYiIiIiIXCcfv3pnxNohAxZcwIAlIiIiIiJyvdz98otr3y3kmRmw4AIGLBERERERkevl41fvrn23kGdmwIILGLBERERERESuG/bFgAUXMGCJiIiIiIhcN+yLAQsuYMASERERERG5btgXAxZcwIAlIiIiIiJy3bAvBiy4gAFLRERERETkumFfDFhwAQOWiIiIiIjIdcO+GLDgAgYsERERERGR64Z9MWDBBQxYIiIiIiIi1w37YsCCCxiwRERERERErhv2xYAFFzBgiYiIiIiIXDfsiwELLmDAEhERERERuW7YFwMWXMCAJSIiIiIict2wLwYsuIABS0RERERE5LphXwxYcAEDloiIiIiIyHXDvhiw4AIGLBERERERkeuGfTFgwQUMWCIiIiIiItcN+2LAggsYsERERERERK4b9sWABRcwYImIiIiIiFw37IsBCy5gwBIREREREblu2BcDFlzAgCUiIiIiInLdsC8GLLiAAUtEREREROS6YV8MWHABA5aIiIiIiMh1w74YsOACBiwREREREZHrhn0xYMEFDFgiIiIiIiLXDftiwIILGLBERERERESuG/bFgAUXMGCJiIiIiIhcN+yLAQsuYMASERERERG5btgXAxZcwIAlIiIiIiJy3bAvBiy4gAFLRERERETkumFfDFhwAQOWiIiIiIjIdcO+GLDgAgYsERERERGR64Z9MWDBBQxYIiIiIiIi1w37YsCCCxiwRERERERErhv2xYAFFzBgiYiIiIiIXDfsiwELLmDAEhERERERuW7YFwMWXMCAJSIiIiIict2wLwYsuIABS0RERERE5LphXwxYcAEDloiIiIiIyHXDvhiw4AIGLBERERERkeuGfTFgwQUMWCIiIiIiItcN+2LAggsYsERERERERK4b9sWABRcwYImIiIiIiFw37IsBa6devnw53dzcTC9evHjQ+79+/Xq6ubmZXr58+SS3Z/78t7e3T/L5T7m5uZlubm6mt2/fPvpjDVgiIiIiIiLXDftiwNqpN2/ePGrAefHixXRzczO9efPmSW6PAUtEREREREQeE/bFgLVjt7e3083NzXR3d3f2/d6+ffvk45IBS0RERERERB4T9sWAtWN3d3cPGo3mcem+oWsNA5aIiIiIiIg8JuyLAWvn5hHn3FMD56cPHg898yO4DrPkcASb///Dr308YM2v0TXnvmFrfpTYcc6NbgYsERERERGRbebjV+8efT+ObTNg7dw8FC29OPs8DB2+2Pvh62edyuvXr7/3eeaBah7DjoepwwHr1DB2bmg7HruOs/RC9QYsERERERGRbeYnv/ji0ffj2DYD1s4djlGnzMPS4Sg1v//x6DU/JfHUKHT4qKtTj6Y6flTW8SOnDketpdt/PG4dDlunhi8DloiIiIiIyPby8at30+f/9v7R9+PYNgMW34xDpx45NT9iajaPVEuP2Fp6++FAdWpMOnz70tP+Tr3o/DxS3fcxp743A5aIiIiIiMh28vGrd9On//iX6Y9/Ml7tkQGLxRdQn58+eDhGzYPQ0mtmLf3GwsOB6txteMjraC09JfCUeYA7NXCNGLCAPqkHIzCOnkMv/YZeqf02YD2zU4+Omgejw3927rWmzr2g+32/ZfAh49ThC7Xf5/h1tAxYwEOlHozAOHoOvfQbeqX224D1zE69mPuLFy++Nzg9ZsA6HIaecsC670Xln3LA+us//UBERKQ2X/76dnr/+x9PX/35D48+K5OlXgAD6+k39ErttwHrmR2PQ/P/Ph5+Lh19nmrAOn7x9+Pb99RPIbz2HQsREZFnyWcfVI1YqRfAwHr6Db1S+23AuoJ57Hn9+vU3w9DxuHPuRdHPeeiAtfT2w/c5HLnuuz2nXvh9ZsASERF5eN7//sePPi9TpV4AA+vpN/RK7bcB6woOB6I5x+anGj52iHrogPXYMercCHX41EIDloiIyMp89sGjz8tUqRfAwHr6Db1S+23AupLDp+GdGpIOn8Z3PEYdDkbHH/uYAevUxy+9OPw8ah2+dtc0TdPd3Z3XwBIRERmcFqkXwMB6+g29UvttwLqSw+Fnadi570XTj8ekaXrca2DNT2W874Xhj2/vcW5vb0++OP3MgCUiIvK4tEi9AAbW02/oldpvA9aVzI+wOvdi6rP50U+HefPmzcn3feyLuM/D07lRbHZqUJsfwTW/7dTXNWCJiIg8Li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MS1SL4CB9fQbeqX224BFNAOWiIjsLp99cO3jd5jUC2BgPf2GXqn9NmARzYAlIiJ7y/vf/f21j99hUi+AgfX0G3ql9tuARTQDloiI7CqffTB99e+/vfbxO0zqBTCwnn5Dr9R+G7CIZsASEZFd5LMPpi//5W+nr/78h2sfvUOlXgAD6+k39ErttwGLaPOABfRJPRiBcfQceuk39ErttwGLaAYs6JV6MALj6Dn00m/oldpvAxbRDFjQK/VgBMbRc+il39Artd8GLKIZsKBX6sEIjKPn0Eu/oVdqvw1YRDNgQa/UgxEYR8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GbCgV+rBCIyj59BLv6FXar8NWEQzYEGv1IMRGEfPoZd+Q6/UfhuwiGbAgl6pByMwjp5DL/2GXqn9NmARzYAFvVIPRmAcPYde+g29UvttwCKaAQt6pR6MwDh6Dr30G3ql9tuARTQDFvRKPRiBcfQceuk39ErttwGLaAYs6JV6MALj6Dn00m/oldpvAxbRDFjQK/VgBMbRc+il39Artd8GLKIZsKBX6sEIjKPn0Eu/oVdqvw1YRDNgQa/UgxEYR8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GbCgV+rBCIyj59BLv6FXar8NWEQzYEGv1IMRGEfPoZd+Q6/UfhuwiGbAgl6pByMwjp5DL/2GXqn9NmARzYAFvVIPRmAcPYde+g29UvttwCKaAQt6pR6MwDh6Dr30G3ql9tuARTQDFvRKPRiBcfQceuk39ErttwGLaAYs6JV6MALj6Dn00m/oldpvAxbRDFjQK/VgBMbRc+il39Artd8GLKIZsKBX6sEIjKPn0Eu/oVdqvw1YRDNgQa/UgxEYR8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W0ecD6m5/+h4iIiIhsOD/62bvp7pdfTH/80/trX2IyQOodXGC91H4bsIhmwBIRERHpysev3hmxCqTewQXWS+23AYtoBiwRERGRvtz98otrX2ayUuodXGC91H4bsIhmwBIRERHpy8ev3l37MpOVUu/gAuul9tuARTQDloiIiEhn2LbUO7jAeqn9NmARzYAlIiIi0hm2LfUOLrBear8NWEQzYImIiIh0hm1LvYMLrJfabwMW0QxYIiIiIp1h21Lv4ALrpfbbgEU0A5aIiIhIZ9i21Du4wHqp/TZgEc2AJSIiItIZti31Di6wXmq/DVhEM2CJiIiIdIZtS72DC6yX2m8DFtEMWCIiIiKdYdtS7+AC66X224BFNAOWiIiISGfYttQ7uMB6qf02YBHNgCUiIiLSGbYt9Q4usF5qvw1YRDNgiYiIiHSGbUu9gwusl9pvAxbRDFgiIiIinWHbUu/gAuul9tuARTQDloiIiEhn2LbUO7jAeqn9NmARzYAlIiIi0hm2LfUOLrBear8NWEQzYImIiIh0hm1LvYMLrJfabwMW0QxYIiIiIp1h21Lv4ALrpfbbgEU0A5aIiIhIZ9i21Du4wHqp/TZgEc2AJSIiItIZti31Di6wXmq/DVhEM2CJiIiIdIZtS72DC6yX2m8DFtEMWCIiIiKdYdtS7+AC66X224BFNAOWiIiISGfYttQ7uMB6qf02YBHNgCUiIiLSGbYt9Q4usF5qvw1YRDNgiYiIiHSGbUu9gwusl9pvAxbRDFgiIiIinWHbUu/gAuul9tuARTQDloiIiEhn2LbUO7jAeqn9NmARzYAlIiIi0hm2LfUOLrBear8NWEQzYImIiIh0hm1LvYMLrJfabwMW0QxYIiIiIp1h21Lv4ALrpfbbgEU0A5aIiIhIZ9i21Du4wHqp/TZgEc2AJSIiItIZti31Di6wXmq/DVhEM2CJiIiIdIZtS72DC6yX2m8DFtEMWCIiIiKdYdtS7+AC66X224BFNAOWiIiISGfYttQ7uMB6qf02YBHNgCUiIiLSGbYt9Q4usF5qvw1YRDNgiYiIiHSGbUu9gwusl9pvAxbRDFgiIiIinWHbUu/gAuul9tuARTQDloiIiEhn2LbUO7jAeqn9NmARzYAlIiIi0hm2LfUOLrBear8NWEQzYImIiIh0hm1LvYMLrJfabwMW0QxYIiIiIp1h21Lv4ALrpfbbgEU0A5aIiIhIZ9i21Du4wHqp/TZgEc2AJSIiItIZti31Di6wXmq/Ywest2/fTjc3N9PNzc10d3d37/vP7/v27dtnuHXb9fr16+nm5ma6vb19tq+55mdjwBIRERHpDNuWegcXWC+135sYsB4yfhiwHsaAJSIiIiIJYdtS7+AC66X2ezMD1osXL86+vwHrYQxYIiIiIpIQti31Di6wXmq/NzNg3fdUQgPWwxiwRERERCQhbFvqHVxgvdR+b2LAmkeXcyPIQ0MkxJEAACAASURBVEaS29vb7wxi50ac+evP73N3d/e9Qe3NmzeP+p5evnx5dohbGpeOb/fNzfKPbf4cd3d33/lzm2/v8deYb9ND/kym6fSw+JTjogFLREREpC8fv3r36OtCsqTewQXWS+33JgasaZqmFy9enH0q4bmR5HjIOc7r168Xv/7t7e3JAencxy558+bN2e/heOCa3/8xX3v+Xuc/r+Nh6nDAOvd9nRrnjseu41zys7mPAUtERESkLz/5xRePvi4kS+odXGC91H5vZsC677cSLo0khx93PLAcjjznPu7U15zHn8c+Fe/cI6iOb8v8v1++fPmd9zt8NNjx7T4c607dtuMxb+n7Or6Nh2Pa8bh1OGydGr4MWCIiIiIy5+NX76bP/+39o68LyZJ6BxdYL7Xfmxmwpun8cLP0z+dxZenRQfOIdTwS3TeYHb79McPMfHuOHz11+Mipw+/1+HbNlt5+OFCdGpMO3770tL95xDp8+31Pf5w/5tSjwgxYIiIiIvLxq3fTp//4l+mPfzJeNUi9gwusl9rvTQ1Y07T8VMKlkeTcsDJN3z6y6PjRSg8ZqM4NRUvmr3c8PM3f13w759u99LmPX6NrdjhQnXLf2w/f577f/Hjq9j/m0XEPMQ9YQJ/UgxEYR8+hl35Dr9R+b27AWnpk1GMfmfWYr7PkvpFpyfHwdOprnXutqeMcuu+3DD5knHrI9z47fh0tAxbwUKkHIzCOnkMv/YZeqf3e3IA1TaefSnjpgLX0PpcMWOdedP3wEWDz0/Hmj5tHpcNHZT1mwDq83U85YN33ovJPOWD99Z9+ICKy6Xz569vp/e9/PH315z88+r+FsFWpF8DAevoNvVL7vckBa5q+/1TChEdgPXTAmt9vHnuOnz74kNu95KkGrKXf5Djfvqd+CuG173iKiAzLZx8YsdiN1AtgYD39hl6p/d7sgHX49sNx5SleA2vJpU8hnKbpmxFp6evcd7uXPHTAOvfbE0+NXPfdnlMv/D4zYImIfDfvf//jR//3ELYo9QIYWE+/oVdqvzc7YE3Td59KuDSSjPgthEvWDFjz7Tr8v6fe/tgh6qED1mPHqHMj1OEjzwxYIiIPyGcfPPq/h7BFqRfAwHr6Db1S+73pAWuavh2glkaSw89zPGIdfuy5j1uyZsA6frrh8ec4/PrHY9Thxx6PUI8ZsE59/OHbTn2vx0Pb8YhowBIReVhgD1IvgIH19Bt6pfZ78wPW4fstjSRLr9907pFITz1gTdO0OFDN7nvR9OMx6fB7fchrYB2Pf+f+HE892u3w9i89kuzw+zRgiYh8G9iD1AtgYD39hl6p/d78gDVNp38r4Snz4HTfcPTQr792wJpHn1OPWjp3u899zce+iPt8G86NYrNTg9o8/i29ltg0GbBERE4F9iD1AhhYT7+hV2q/YwcsmCYDloj0BvYg9QIYWE+/oVdqvw1YRDNgiUhrYA9SL4CB9fQbeqX224BFNAOWiLQG9iD1AhhYT7+hV2q/DVhEM2CJSGtgD1IvgIH19Bt6pfbbgEU0A5aItAb2IPUCGFhPv6FXar8NWEQzYIlIa2APUi+AgfX0G3ql9tuARTQDloi0BvYg9QIYWE+/oVdqvw1YRDNgiUhrYA9SL4CB9fQbeqX224BFNAOWiLQG9iD1AhhYT7+hV2q/DVhEM2CJSGtgD1IvgIH19Bt6pfbbgEU0A5aItAb2IPUCGFhPv6FXar8NWEQzYIlIa2APUi+AgfX0G3ql9tuARTQDloi0BvYg9QIYWE+/oVdqvw1YRDNgiUhrYA9SL4CB9fQbeqX224BFNAOWiLQG9iD1AhhYT7+hV2q/DVhEM2CJSGtgD1IvgIH19Bt6pfbbgEU0A5aItAb2IPUCGFhPv6FXar8NWEQzYIlIa2APUi+AgfX0G3ql9tuARTQDloi0BvYg9QIYWE+/oVdqvw1YRDNgiUhrYA9SL4CB9fQbeqX224BFNAOWiLQG9iD1AhhYT7+hV2q/DVhEM2CJSGtgD1IvgIH19Bt6pfbbgEU0A5aItAb2IPUCGFhPv6FXar8NWEQzYIlIa2APUi+AgfX0G3ql9tuARTQDloi0BvYg9QIYWE+/oVdqvw1YRDNgiUhrYA9SL4CB9fQbeqX224BFNAOWiLQG9iD1AhhYT7+hV2q/DVhEM2CJSGtgD1IvgIH19Bt6pfbbgEU0A5aItAb2IPUCGFhPv6FXar8NWEQzYIlIa2APUi+AgfX0G3ql9tuARTQDloi0BvYg9QIYWE+/oVdqvw1YRDNgiUhrYA9SL4CB9fQbeqX224BFNAOWiLQG9iD1AhhYT7+hV2q/DVhEM2CJSGtgD1IvgIH19Bt6pfbbgEU0A5aItAb2IPUCGFhPv6FXar8NWEQzYIlIa2APUi+AgfX0G3ql9tuARTQDloi0BvYg9QIYWE+/oVdqvw1YRDNgiUhrYA9SL4CB9fQbeqX224BFNAOWiLQG9iD1AhhYT7+hV2q/DVhEM2CJSGtgD1IvgIH19Bt6pfbbgEU0A5aItAb2IPUCGFhPv6FXar8NWEQzYIlIa2APUi+AgfX0G3ql9tuARTQDloi0BvYg9QIYWE+/oVdqvw1YRDNgiUhlPvvg2v95hWeRegEMrKff0Cu13wYsohmwRKQx73/399f+zys8i9QLYGA9/YZeqf02YBHNgCUidfnsg+mrf//ttf/zCs8i9QIYWE+/oVdqvw1YRDNgiUhNPvtg+vJf/nb66s9/uPZ/WuHZpF4AA+vpN/RK7bcBi2jzgAX0ST0YgXH0HHrpN/RK7bcBi2gGLOiVejAC4+g59NJv6JXabwMW0QxY0Cv1YATG0XPopd/QK7XfBiyiGbCgV+rBCIyj59BLv6FXar8NWEQzYEGv1IMRGEfPoZd+Q6/UfhuwiGbAgl6pByMwjp5DL/2GXqn9NmARzYAFvVIPRmAcPYde+g29UvttwCKaAQt6pR6MwDh6Dr30G3ql9tuARTQDFvRKPRiBcfQceuk39ErttwGLaAYs6JV6MALj6Dn00m/oldpvAxbRDFjQK/VgBMbRc+il39Artd8GLKIZsKBX6sEIjKPn0Eu/oVdqvw1YRDNgQa/UgxEYR8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GbCgV+rBCIyj59BLv6FXar8NWEQzYEGv1IMRGEfPoZd+Q6/UfhuwiGbAgl6pByMwjp5DL/2GXqn9NmARzYAFvVIPRmAcPYde+g29UvttwCKaAQt6pR6MwDh6Dr30G3ql9tuARTQDFvRKPRiBcfQceuk39ErttwGLaAYs6JV6MALj6Dn00m/oldpvAxbRDFjQK/VgBMbRc+il39Artd8GLKIZsKBX6sEIjKPn0Eu/oVdqvw1YRDNgQa/UgxEYR8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GbCgV+rBCIyj59BLv6FXar8NWEQzYEGv1IMRGEfPoZd+Q6/UfhuwiGbAgl6pByMwjp5DL/2GXqn9NmARzYAFvVIPRmAcPYde+g29UvttwCKaAQt6pR6MwDh6Dr30G3ql9tuARTQDFvRKPRiBcfQceuk39ErttwGLaAYs6JV6MALj6Dn00m/oldpvAxbRDFjQK/VgBMbRc+il39Artd8GLKIZsKBX6sEIjKPn0Eu/oVdqvw1YRDNgQa/UgxEYR8+hl35Dr9R+G7CIZsCCXqkHIzCOnkMv/YZeqf02YBHNgAW9Ug9GYBw9h176Db1S+23AIpoBC3qlHozAOHoOvfQbeqX224BFtHnA+puf/ofI7vOjn72b7n75xfTHP72/djWHSD0YgXH0HHrpN/RK7bcBi2gGLJHv5+NX7ypGrNSDERhHz6GXfkOv1H4bsIhmwBI5nbtffnHteq6WejAC4+g59NJv6JXabwMW0QxYIqfz8at3167naqkHIzCOnkMv/YZeqf02YBHNgCWynK1LPRiBcfQceuk39ErttwGLaAYskeVsXerBCIyj59BLv6FXar8NWEQzYIksZ+tSD0ZgHD2HXvoNvVL7bcAimgFLZDlbl3owAuPoOfTSb+iV2m8DFtEMWCLL2brUgxEYR8+hl35Dr9R+G7CIZsASWc7WpR6MwDh6Dr30G3ql9tuARTQDlshyti71YATG0XPopd/QK7XfBiyiGbBElrN1qQcjMI6eQy/9hl6p/TZgEc2AJbKcrUs9GIFx9Bx66Tf0Su23AYtoBiyR5Wxd6sEIjKPn0Eu/oVdqvw1YRDNgiSxn61IPRmAcPYde+g29UvttwCKaAUtkOVuXejAC4+g59NJv6JXabwMW0QxYIsvZutSDERhHz6GXfkOv1H4bsIhmwBJZztalHozAOHoOvfQbeqX224BFNAOWyHK2LvVgBMbRc+il39Artd8GLKIZsESWs3WpByMwjp5DL/2GXqn9NmARzYAlspytSz0YgXH0HHrpN/RK7bcBi2gGLJHlbF3qwQiMo+fQS7+hV2q/DVhEM2CJLGfrUg9GYBw9h176Db1S+23AIpoBS2Q5W5d6MALj6Dn00m/oldpvAxbRDFgiy9m61IMRGEfPoZd+Q6/UfhuwiGbAElnO1qUejMA4eg699Bt6pfbbgEU0A5bIcrYu9WAExtFz6KXf0Cu13wYsohmwRJazdakHIzCOnkMv/YZeqf02YBHNgCWynK1LPRiBcfQceuk39ErttwGLaAYskeVsXerBCIyj59BLv6FXar8NWEQzYIksZ+tSD0ZgHD2HXvoNvVL7bcAimgFLZDlbl3owAuPoOfTSb+iV2m8DFtEMWCLL2brUgxEYR8+hl35Dr9R+G7CIZsASWc7WpR6MwDh6Dr30G3ql9tuARTQDlshyti71YATG0XPopd/QK7XfBiyiGbBElrN1qQcjMI6eQy/9hl6p/TZgEc2AJbKcrUs9GIFx9Bx66Tf0Su23AYtoBiyR5Wxd6sEIjKPn0Eu/oVdqvw1YRDNgiSxn61IPRmAcPYde+g29UvttwCKaAUtkOVuXejAC4+g59NJv6JXabwMW0QxYIsvZutSDERhHz6GXfkOv1H4bsIhmwBJZztalHozAOHoOvfQbeqX224BFNAOWyHK2LvVgBMbRc+il39Artd8GLKIZsESWs3WpByMwjp5DL/2GXqn9NmARzYAlspytSz0YgXH0HHrpN/RK7bcBi2gGLJHlbF3qwQiMo+fQS7+hV2q/DVhfe/v27XRzc/OgvHnz5uzHJ7m7u5tubm6mly9fXu02zH8ub9++ffTHGrBElrN1qQcjMI6eQy/9hl6p/c5aW67oMQPWzc3N9OLFi8WPT2LAEunN1qUejMA4eg699Bt6pfY7a225osMB6tzQ8vr162/e7/Xr1yc/nu8yYIk8TbYu9WAExtFz6KXf0Cu139aWrz10wJqmbx/VdHt7e/Lj+S4DlsjTZOtSD0ZgHD2HXvoNvVL7bW352mMGrFNj1fE/O3yk1tLnffPmzfeGsGMvX76cbm5upru7u2mapun29vbez3voIU8hPPU5H/K9H2a+facYsETG5+NX7x7dpzSpByMwjp5DL/2GXqn9NmB9beSA9eLFi8XXzjp82uE0fTsenXph+GmavvNx516Ta2lAOjdg3fc5j2/rPKY99HXBjr8HA5bIuPzkF188uk9pUg9GYBw9h176Db1S+23A+tolTyE8HGyOH5l0PCjNQ9Xxo63mz3VqgJofofXixYtvRrHjIWr++KVHTS0NWMeD26HDoer4tpwa2w7f/9QQZ8ASGZuPX72bPv+394/uU5rUgxEYR8+hl35Dr9R+G7C+9tAB63CsWXoR91Nj1NLnn//5qacRHj598Nwjtc69bWnAOjXCHZoHs/l7PH4q49JtOH7U1jQZsERG5eNX76ZP//Ev0x//tP3xappyD0ZgHD2HXvoNvVL7bcD62tJrOy3l3COaloaapUcpzWPR8T8//HyHr1P1GEsD1vFAtdb8+U4NXCMGLKBP6sEIjKPn0Eu/oVdqvw1YX3vMgHXfxy9ZeqTU/FpUh+PP4dMHD9/nvtepOrY0YK0ZlU59T+cefWbAAk5JPRiBcfQceuk39ErttwHra495Daz7Pn7J0oB16mmE81P2lp6m+NAXUB85YB2+DtZSnmrA+us//UCukC9/fTu9//2Pp6/+/IdH/+zgPqkHIzCOnkMv/YZeqf02YH3tmgPWNH3/aYT33ZZTY9Kp3zQ4asBaegTY/PFP/RTCaw85u89nHxixGC71YATG0XPopd/QK7XfBqyvXXvAOnwa4fHTB+9z7jcRLg1Y5150/dxtX3r/+e0GrN68//2PH/3zg3NSD0ZgHD2HXvoNvVL7bcD62rUHrGmavnka4fHTB+/73OfefulvITx++7k/m8NHgxmwivPZB4/++cE5qQcjMI6eQy/9hl6p/TZgfS1hwJqHq1OfZ36K3uHrZB1/3sc8hfDw9h6PWIdPF5xv69LXOHz0lwGrPzBS6sEIjKPn0Eu/oVdqvw1YX0sYsA6Ho+NR6SG/JfGUpQFrmu5/UfbDjzkeqg5z+KixU1/HgNUTGCn1YATG0XPopd/QK7XfBqyvJQxY0/Tt2LP0WlPzI7Hue/H22bkB6/h2nXpx9kOnBq/5ds5vO/UIMQNWT2Ck1IMRGEfPoZd+Q6/Ufhuwwtw3gu2NASsrMFLqwQiMo+fQS7+hV2q/LSVB5qcQnnu01N4YsLICI6UejMA4eg699Bt6pfbbgBXk+IXTMWClBUZKPRiBcfQceuk39ErttwHryo5/86BHX32XASsrMFLqwQiMo+fQS7+hV2q/DVhXdvjb/YxX32fAygqMlHowAuPoOfTSb+iV2m8DFtEMWFmBkVIPRmAcPYde+g29UvttwCKaASsrMFLqwQiMo+fQS7+hV2q/DVhEM2BlBUZKPRiBcfQceuk39ErttwGLaAasrMBIqQcjMI6eQy/9hl6p/TZgEc2AlRUYKfVgBMbRc+il39Artd8GLKIZsLICI6UejMA4eg699Bt6pfbbgEU0A1ZWYKTUgxEYR8+hl35Dr9R+G7CIZsDKCoyUejAC4+g59NJv6JXabwMW0QxYWYGRUg9GYBw9h176Db1S+23AIpoBKyswUurBCIyj59BLv6FXar8NWEQzYGUFRko9GIFx9Bx66Tf0Su23AYtoBqyswEipByMwjp5DL/2GXqn9NmARzYCVFRgp9WAExtFz6KXf0Cu13wYsohmwsgIjpR6MwDh6Dr30G3ql9tuARTQDVlZgpNSDERhHz6GXfkOv1H4bsIhmwMoKjJR6MALj6Dn00m/oldpvAxbRDFhZgZFSD0ZgHD2HXvoNvVL7bcAimgErKzBS6sEIjKPn0Eu/oVdqvw1YRDNgZQVGSj0YgXH0HHrpN/RK7bcBi2gGrKzASKkHIzCOnkMv/YZeqf02YBHNgJUVGCn1YATG0XPopd/QK7XfBiyiGbCyAiOlHozAOHoOvfQbeqX224BFNANWVmCk1IMRGEfPoZd+Q6/UfhuwiGbAygqMlHowAuPoOfTSb+iV2m8DFtEMWFmBkVIPRmAcPYde+g29UvttwCKaASsrMFLqwQiMo+fQS7+hV2q/DVhEM2BlBUZKPRiBcfQceuk39ErttwGLaAasrMBIqQcjMI6eQy/9hl6p/TZgEc2AlRUYKfVgBMbRc+il39Artd8GLKIZsLICI6UejMA4eg699Bt6pfbbgEU0A1ZWYKTUgxEYR8+hl35Dr9R+G7CIZsDKCoyUejAC4+g59NJv6JXabwMW0QxYWYGRUg9GYBw9h176Db1S+23AIpoBKyswUurBCIyj59BLv6FXar8NWEQzYGUFRko9GIFx9Bx66Tf0Su23AYtoBqyswEipByMwjp5DL/2GXqn9NmARzYCVFRgp9WAExtFz6KXf0Cu13wYsohmwsgIjpR6MwDh6Dr30G3ql9tuARTQDVlA+++Da/zpQJvVgBMbRc+il39Artd8GLKIZsHLy/nd/f+1/HSiTejAC4+g59NJv6JXabwMW0QxYIfnsg+mrf//ttf91oEzqwQiMo+fQS7+hV2q/DVhEM2Bdf7j68l/+dvrqz3+49r8KFEo9GIFx9Bx66Tf0Su23AYto84AF9Ek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GbCgV+rBCIyj59BLv6FXar8NWEQzYEGv1IMRGEfPoZd+Q6/UfhuwiGbAgl6pByMwjp5DL/2GXqn9NmARzYAFvVIPRmAcPYde+g29UvttwCKaAQt6pR6MwDh6Dr30G3ql9tuARTQDFvRKPRiBcfQceuk39ErttwGLaAYs6JV6MALj6Dn00m/oldpvAxbRDFjQK/VgBMbRc+il39Artd8GLKIZsKBX6sEIjKPn0Eu/oVdqvw1YRDNgQa/UgxEYR8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GbCgV+rBCIyj59BLv6FXar8NWEQzYEGv1IMRGEfPoZd+Q6/UfhuwiGbAgl6pByMwjp5DL/2GXqn9NmARzYAFvVIPRmAcPYde+g29UvttwCKaAQt6pR6MwDh6Dr30G3ql9tuARTQDFvRKPRiBcfQceuk39ErttwGLaAYs6JV6MALj6Dn00m/oldpvAxbRDFjQK/VgBMbRc+il39Artd8GLKIZsKBX6sEIjKPn0Eu/oVdqvw1YRDNgQa/UgxEYR8+hl35Dr9R+G7CIZsCCXqkHIzCOnkMv/YZeqf02YBHNgAW9Ug9GYBw9h176Db1S+23AIpoBC3qlHozAOHoOvfQbeqX224BFNAMW9Eo9GIFx9Bx66Tf0Su23AYtoBizolXowAuPoOfTSb+iV2m8DFtEMWNAr9WAExtFz6KXf0Cu13wYsohmwoFfqwQiMo+fQS7+hV2q/DVhEM2BBr9SDERhHz6GXfkOv1H4bsIhmwIJeqQcjMI6eQy/9hl6p/TZgEc2ABb1SD0ZgHD2HXvoNvVL7bcAimgELeqUejMA4eg699Bt6pfbbgEU0Axb0Sj0YgXH0HHrpN/RK7bcBi2gGLOiVejAC4+g59NJv6JXabwMW0QxY0Cv1YATG0XPopd/QK7XfBiyiGbCgV+rBCIyj59BLv6FXar8NWEQzYEGv1IMRGEfPoZd+Q6/UfhuwiGbAgl6pByMwjp5DL/2GXqn9NmARzYAFvVIPRmAcPYde+g29UvttwAIAAAAgmgELAAAAgGgGLAAAAACiGbAAAAAAiGbAAgAAACCaAQsAAACAaAYsAAAAAKIZsAAAAACIZsACAAAAIJoBCwAAAIBoBiwAAAAAohmwAAAAAIhmwAIAAAAgmgELAAAAgGgGLJ7Nixcvppubm29ye3t778fc3t5+52POubm5mV68eDHq5gJH3rx5850+PrTH06T/sDVv3759cFf1G/Id9/Tm5mZ68+bNoz9OvyHTce9ar9ENWDy5+SJ4KW/fvj35cXMx5rfP//uUu7u7Bx/EwOO9fPnybI+Xuqf/sE1z585dyOo35Luvpy9fvrzo4/QbMpz6C+bma3QDFk9uXnWPL4Lnf9lPLbKvX7/+3qE6F+Du7u477zuXb+kABtaZ+3hzczO9fv36O287/BuYU/Qftmfu230Dln5DvqUuH/b81J1L/YZtWPoLp/v+ImqrHTdgANsyDwAABKhJREFU8aQOF+FTlg7O+dEeh0WYP9dxmeb3XVqJgXXmA+54vJotjVv6D9tz/De5Sxe++g355juWSz2eO3Z8B1O/YRsu7eqWO27A4knNB+fS8rp0cM7//PAO8VyOw0PY397A07vvocSnDrNp0n/Yornv993x1W/INz+SYukvoJboN2zD/IiopdeYWvpL6C133IDFk7rvkRtLpXvoujt/fuB6lgYs/YdtOezeqQvSQ/oN2Q5f3+ax9Bu24dJHUm254/7LwZOa/+Zn6YXbli6QH/L82vljj+80A89r6XDUf9iOuXdzH+8bsPQbsh138NQLPd/3Is36DfmWXstq/uenHp215Y4bsHhS95Xj3N8O3fcbDvztDVzffGhdcjjqP+Q4vkO7dsDSb7iuw0dQnPtNwqfuZOo3bMtSx5eeWrjljvuvB09q6ZEZs/se3nz4G84OL6LnQ3l+2OPxrwFdKiswzuHf5p76W1z9h22YLzZPPSVgacDSb8h2+BuEjx8xMU3fvcN73GP9hu047tFDHmm55Y4bsHhSa9bd+z7vXJb5cxz/b4cgPJ3D8Wqp3/oP+ZYeRfmUj8A6R79hjMMB674Xaj7ulH7DNhxej58bqY9HrC133IDFk7r0+bXnHC+7p34bwvzPlr4ucLn5Du99HdN/yHbuAvWpXgPrHP2Gce57lPTh+xz3VL9hG+ZHUI8eqZM7bsDiSV36Gw7OOX7/UwU8fjE5YIxzf5tzTP8h2+EYfV+WXhxWvyHT4UC9dF4vjdj6Ddtw6RC15Y4bsHhS87+k963CS29f+nyHRTh+IbmHfF3g8ZZ+y8kS/YdsawYs/YZ89z1aeunOrX7DNjx0wDoeqbfccQMWT2qpNLOHPA3p+P0f8hBIf4MDY537VbxL9B+2676nD+g35Ft6+tBs6elH+g3bcN9TCO97ncstdtyAxZObi3VckPlf6oc+mmPpObOeQw9Pa+nwewj9h216yOtf6DdkO3yK4PEZftjfU08x1G/Id+5F3A8fZX3qqYJb7bgBiyd3ya/2XPocp9Zlv8UEntZDn2J0rp/6D9vy/9u7gxQGYQCKgvc/ta5Ks2gw6UJeYAZyhA/6kLgSsOwb+sYX3F9ndgeOfcMZnq4DmH3tdOrGBSxeM1benap7Xd9au3IJ5WxEwL6nB9/V3dk/nGXnD0T2DX2fryrGs8K+4Qz/RqjTNi5gAQAAAJAmYAEAAACQJmABAAAAkCZgAQAAAJAmYAEAAACQJmABAAAAkCZgAQAAAJAmYAEAAACQJmABAAAAkCZgAQAAAJAmYAEAAACQJmABAAAAkCZgAQAAAJAmYAEAAACQJmABAAAAkCZgAQAAAJAmYAEAAACQJmABAAAAkCZgAQAAAJAmYAEAAACQJmABAAAAkCZgAQAAAJAmYAEAAACQJmABAAAAkCZgAQAAAJAmYAEAAACQJmABAAAAkCZgAQAAAJAmYAEAAACQJmABAAAAkCZgAQAAAJAmYAEAAACQJmABAAAAkCZgAQAAAJAmYAEAAACQJmABAAAAkCZgAQAAAJAmYAEAAACQJmABAAAAkCZgAQAAAJAmYAEAAACQJmABAAAAkHYDc/3sLRDTw2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5575" y="360637"/>
            <a:ext cx="186364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Percent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</a:t>
            </a:r>
            <a:r>
              <a:rPr lang="en-US" sz="2000" dirty="0" smtClean="0"/>
              <a:t>ho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</a:t>
            </a:r>
            <a:r>
              <a:rPr lang="en-US" sz="2000" dirty="0" smtClean="0"/>
              <a:t>xperienced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different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types of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</a:t>
            </a:r>
            <a:r>
              <a:rPr lang="en-US" sz="2000" dirty="0" smtClean="0"/>
              <a:t>arassment,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by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gender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83874757"/>
              </p:ext>
            </p:extLst>
          </p:nvPr>
        </p:nvGraphicFramePr>
        <p:xfrm>
          <a:off x="2174794" y="0"/>
          <a:ext cx="696920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83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7903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Finding 2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61545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There is not clear understanding </a:t>
            </a:r>
            <a:br>
              <a:rPr lang="en-US" sz="24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of the term “sexual harassment”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475167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68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Different questions → different answers (63% v. 22%)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84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“In </a:t>
            </a:r>
            <a:r>
              <a:rPr lang="en-US" sz="2000" dirty="0">
                <a:solidFill>
                  <a:schemeClr val="dk1"/>
                </a:solidFill>
              </a:rPr>
              <a:t>the last 3 years, have you experienced any of the following 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11430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types of </a:t>
            </a:r>
            <a:r>
              <a:rPr lang="en-US" sz="2000" dirty="0">
                <a:solidFill>
                  <a:schemeClr val="dk1"/>
                </a:solidFill>
              </a:rPr>
              <a:t>harassment </a:t>
            </a:r>
            <a:r>
              <a:rPr lang="en-US" sz="2000" dirty="0" smtClean="0">
                <a:solidFill>
                  <a:schemeClr val="dk1"/>
                </a:solidFill>
              </a:rPr>
              <a:t>….?”</a:t>
            </a:r>
          </a:p>
          <a:p>
            <a:pPr marL="11430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>
                <a:solidFill>
                  <a:schemeClr val="dk1"/>
                </a:solidFill>
              </a:rPr>
              <a:t>	</a:t>
            </a:r>
            <a:r>
              <a:rPr lang="en-US" sz="2000" dirty="0" smtClean="0">
                <a:solidFill>
                  <a:schemeClr val="dk1"/>
                </a:solidFill>
              </a:rPr>
              <a:t>63% checked at least one option</a:t>
            </a:r>
          </a:p>
          <a:p>
            <a:pPr marL="11430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11430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“If you have been a victim of sexual assault, harassment, or other </a:t>
            </a:r>
          </a:p>
          <a:p>
            <a:pPr marL="11430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crime while riding transit…..”</a:t>
            </a:r>
          </a:p>
          <a:p>
            <a:pPr marL="11430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>
                <a:solidFill>
                  <a:schemeClr val="dk1"/>
                </a:solidFill>
              </a:rPr>
              <a:t>	</a:t>
            </a:r>
            <a:r>
              <a:rPr lang="en-US" sz="2000" dirty="0" smtClean="0">
                <a:solidFill>
                  <a:schemeClr val="dk1"/>
                </a:solidFill>
              </a:rPr>
              <a:t>22% said they had been a victim</a:t>
            </a: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7903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Finding 3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61545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Most harassment is never officially reported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475167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Reporting by victims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84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Only 22% of victims report </a:t>
            </a:r>
            <a:r>
              <a:rPr lang="en-US" sz="2000" u="sng" dirty="0" smtClean="0">
                <a:solidFill>
                  <a:schemeClr val="dk1"/>
                </a:solidFill>
              </a:rPr>
              <a:t>at all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Very few of these reported in any official capacity (police, transit operator, etc.)</a:t>
            </a:r>
            <a:endParaRPr lang="en-US" dirty="0" smtClean="0">
              <a:solidFill>
                <a:schemeClr val="tx1"/>
              </a:solidFill>
            </a:endParaRPr>
          </a:p>
          <a:p>
            <a:pPr marL="114300" indent="0">
              <a:buClr>
                <a:schemeClr val="tx1"/>
              </a:buClr>
              <a:buSzPct val="100000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790366"/>
            <a:ext cx="83188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Finding 4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615453"/>
            <a:ext cx="820270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Sexual harassment creates fear and </a:t>
            </a:r>
          </a:p>
          <a:p>
            <a:pPr marL="114300" indent="0" algn="ctr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reduces transit use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475167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Fear of harassment impacts transit use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84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Up to half of riders feel unsafe, depending on the transit environment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One-quarter to one-third of riders consider sexual harassment a safety concern, depending on the transit environment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About one-quarter of riders said that fear of sexual harassment prevented them from using transit more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61% of bus and 45% of train riders take at least one safety precaution </a:t>
            </a:r>
            <a:r>
              <a:rPr lang="en-US" sz="2000" dirty="0">
                <a:solidFill>
                  <a:schemeClr val="dk1"/>
                </a:solidFill>
              </a:rPr>
              <a:t>on transit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Prior experience with harassment has a major impact on fear and self-limiting behavior</a:t>
            </a: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790366"/>
            <a:ext cx="83188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Finding 5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615453"/>
            <a:ext cx="820270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Sexual harassment affects both genders, </a:t>
            </a:r>
          </a:p>
          <a:p>
            <a:pPr marL="114300" indent="0" algn="ctr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but far more women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475167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14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Gender differences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84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Roughly twice as many women as men reported verbal and non-verbal </a:t>
            </a:r>
            <a:r>
              <a:rPr lang="en-US" sz="2000" dirty="0" smtClean="0">
                <a:solidFill>
                  <a:schemeClr val="dk1"/>
                </a:solidFill>
              </a:rPr>
              <a:t>harassment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Women </a:t>
            </a:r>
            <a:r>
              <a:rPr lang="en-US" sz="2000" dirty="0">
                <a:solidFill>
                  <a:schemeClr val="dk1"/>
                </a:solidFill>
              </a:rPr>
              <a:t>were </a:t>
            </a:r>
            <a:r>
              <a:rPr lang="en-US" sz="2000" dirty="0" smtClean="0">
                <a:solidFill>
                  <a:schemeClr val="dk1"/>
                </a:solidFill>
              </a:rPr>
              <a:t>more </a:t>
            </a:r>
            <a:r>
              <a:rPr lang="en-US" sz="2000" dirty="0">
                <a:solidFill>
                  <a:schemeClr val="dk1"/>
                </a:solidFill>
              </a:rPr>
              <a:t>likely to have been physically harassed.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Women </a:t>
            </a:r>
            <a:r>
              <a:rPr lang="en-US" sz="2000" dirty="0" smtClean="0">
                <a:solidFill>
                  <a:schemeClr val="dk1"/>
                </a:solidFill>
              </a:rPr>
              <a:t>were </a:t>
            </a:r>
            <a:r>
              <a:rPr lang="en-US" sz="2000" dirty="0">
                <a:solidFill>
                  <a:schemeClr val="dk1"/>
                </a:solidFill>
              </a:rPr>
              <a:t>much more likely than men to take almost every type of safety </a:t>
            </a:r>
            <a:r>
              <a:rPr lang="en-US" sz="2000" dirty="0" smtClean="0">
                <a:solidFill>
                  <a:schemeClr val="dk1"/>
                </a:solidFill>
              </a:rPr>
              <a:t>precaution when using transit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solidFill>
                  <a:schemeClr val="dk1"/>
                </a:solidFill>
              </a:rPr>
              <a:t>But</a:t>
            </a:r>
            <a:r>
              <a:rPr lang="en-US" sz="2000" i="1" dirty="0" smtClean="0">
                <a:solidFill>
                  <a:schemeClr val="dk1"/>
                </a:solidFill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substantial numbers of men are affected as well</a:t>
            </a: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790366"/>
            <a:ext cx="83188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Finding 6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615453"/>
            <a:ext cx="820270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The SJSU experience is a global experience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475167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What are sexual harassment and assault?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4"/>
            <a:ext cx="8520600" cy="377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u="sng" dirty="0">
                <a:solidFill>
                  <a:schemeClr val="accent2"/>
                </a:solidFill>
              </a:rPr>
              <a:t>Sexual harassment</a:t>
            </a:r>
            <a:r>
              <a:rPr lang="en-US" sz="2000" dirty="0">
                <a:solidFill>
                  <a:schemeClr val="dk1"/>
                </a:solidFill>
              </a:rPr>
              <a:t> is </a:t>
            </a:r>
            <a:r>
              <a:rPr lang="en-US" sz="2000" dirty="0" smtClean="0">
                <a:solidFill>
                  <a:schemeClr val="dk1"/>
                </a:solidFill>
              </a:rPr>
              <a:t>“</a:t>
            </a:r>
            <a:r>
              <a:rPr lang="en-US" sz="2000" dirty="0">
                <a:solidFill>
                  <a:schemeClr val="dk1"/>
                </a:solidFill>
              </a:rPr>
              <a:t>any unwanted attention including lewd comments, leering, sexual invitations, threats, displaying pornographic material, being followed or pictured, and public masturbation.” 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571500" lvl="0" indent="-4572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u="sng" dirty="0">
                <a:solidFill>
                  <a:schemeClr val="dk1"/>
                </a:solidFill>
              </a:rPr>
              <a:t>Sexual assault</a:t>
            </a:r>
            <a:r>
              <a:rPr lang="en-US" sz="2000" dirty="0">
                <a:solidFill>
                  <a:schemeClr val="dk1"/>
                </a:solidFill>
              </a:rPr>
              <a:t> refers to situations “when someone is threatened, coerced, or forced into non-consensual sexual acts.” 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571500" lvl="0" indent="-4572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chemeClr val="dk1"/>
              </a:solidFill>
            </a:endParaRPr>
          </a:p>
          <a:p>
            <a:pPr marL="571500" lvl="0" indent="-4572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114300" lvl="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11430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1200" dirty="0" err="1" smtClean="0">
                <a:solidFill>
                  <a:schemeClr val="accent2"/>
                </a:solidFill>
              </a:rPr>
              <a:t>Gekoski</a:t>
            </a:r>
            <a:r>
              <a:rPr lang="en-US" sz="1200" dirty="0" smtClean="0">
                <a:solidFill>
                  <a:schemeClr val="accent2"/>
                </a:solidFill>
              </a:rPr>
              <a:t>, </a:t>
            </a:r>
            <a:r>
              <a:rPr lang="en-US" sz="1200" dirty="0">
                <a:solidFill>
                  <a:schemeClr val="accent2"/>
                </a:solidFill>
              </a:rPr>
              <a:t>et al. (2017). </a:t>
            </a:r>
            <a:r>
              <a:rPr lang="en-US" sz="1200" dirty="0" smtClean="0">
                <a:solidFill>
                  <a:schemeClr val="accent2"/>
                </a:solidFill>
              </a:rPr>
              <a:t>“The </a:t>
            </a:r>
            <a:r>
              <a:rPr lang="en-US" sz="1200" dirty="0">
                <a:solidFill>
                  <a:schemeClr val="accent2"/>
                </a:solidFill>
              </a:rPr>
              <a:t>Prevalence and Nature of Sexual Harassment and Assault against Women and Girls on Public Transport: An International Review.” </a:t>
            </a:r>
            <a:r>
              <a:rPr lang="en-US" sz="1200" i="1" dirty="0">
                <a:solidFill>
                  <a:schemeClr val="accent2"/>
                </a:solidFill>
              </a:rPr>
              <a:t>Journal of Criminological Research, Policy and Practice</a:t>
            </a:r>
            <a:r>
              <a:rPr lang="en-US" sz="1200" dirty="0">
                <a:solidFill>
                  <a:schemeClr val="accent2"/>
                </a:solidFill>
              </a:rPr>
              <a:t> 3 (1): </a:t>
            </a:r>
            <a:r>
              <a:rPr lang="en-US" sz="1200" dirty="0" smtClean="0">
                <a:solidFill>
                  <a:schemeClr val="accent2"/>
                </a:solidFill>
              </a:rPr>
              <a:t>3–16.</a:t>
            </a:r>
            <a:endParaRPr lang="en-US" sz="1200" dirty="0">
              <a:solidFill>
                <a:schemeClr val="accent2"/>
              </a:solidFill>
            </a:endParaRPr>
          </a:p>
          <a:p>
            <a:pPr marL="114300" lvl="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114300" lvl="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2000" dirty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 flipV="1">
            <a:off x="7342096" y="-1"/>
            <a:ext cx="1801904" cy="5190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0" y="220673"/>
            <a:ext cx="8856776" cy="5727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SJSU victim rates comparable to other cities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0694" y="820268"/>
            <a:ext cx="15733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% of bus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riders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who have been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harassed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23D47E-FDA2-A44C-B20A-67151AD1F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706290"/>
              </p:ext>
            </p:extLst>
          </p:nvPr>
        </p:nvGraphicFramePr>
        <p:xfrm>
          <a:off x="207818" y="1170709"/>
          <a:ext cx="7045037" cy="408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066309" y="1503218"/>
            <a:ext cx="422564" cy="415637"/>
          </a:xfrm>
          <a:prstGeom prst="straightConnector1">
            <a:avLst/>
          </a:prstGeom>
          <a:ln>
            <a:solidFill>
              <a:srgbClr val="0A57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44291" y="1302330"/>
            <a:ext cx="1011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A57A3"/>
                </a:solidFill>
              </a:rPr>
              <a:t>San Jose</a:t>
            </a:r>
            <a:endParaRPr lang="en-US" sz="1200" dirty="0">
              <a:solidFill>
                <a:srgbClr val="0A57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790366"/>
            <a:ext cx="83188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Conclusion: Policy Implications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615453"/>
            <a:ext cx="820270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24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475167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49906"/>
            <a:ext cx="868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dirty="0" smtClean="0">
                <a:solidFill>
                  <a:srgbClr val="0A57A3"/>
                </a:solidFill>
              </a:rPr>
              <a:t>Multi-pronged approach: research/design/policy/security</a:t>
            </a:r>
            <a:endParaRPr sz="2600"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84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457200">
              <a:spcAft>
                <a:spcPts val="60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Educate the public about sexual harassment and transit</a:t>
            </a:r>
          </a:p>
          <a:p>
            <a:pPr marL="571500" indent="-457200">
              <a:spcAft>
                <a:spcPts val="60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Include questions about sexual harassment on passenger surveys</a:t>
            </a:r>
          </a:p>
          <a:p>
            <a:pPr marL="571500" indent="-457200">
              <a:spcAft>
                <a:spcPts val="60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Make it easy to report harassment</a:t>
            </a:r>
          </a:p>
          <a:p>
            <a:pPr marL="571500" indent="-457200">
              <a:spcAft>
                <a:spcPts val="60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Give attention to the physical environment: good maintenance  and lighting</a:t>
            </a:r>
          </a:p>
          <a:p>
            <a:pPr marL="571500" indent="-457200">
              <a:spcAft>
                <a:spcPts val="60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Safe-guard against anti-social behaviors</a:t>
            </a:r>
          </a:p>
          <a:p>
            <a:pPr marL="571500" indent="-457200">
              <a:spcAft>
                <a:spcPts val="60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Learn from industry best practices</a:t>
            </a:r>
            <a:endParaRPr lang="en-US" sz="2000" dirty="0">
              <a:solidFill>
                <a:schemeClr val="dk1"/>
              </a:solidFill>
            </a:endParaRPr>
          </a:p>
          <a:p>
            <a:pPr marL="114300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114300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Acknowledgements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-US" sz="2000" dirty="0" smtClean="0">
                <a:solidFill>
                  <a:schemeClr val="dk1"/>
                </a:solidFill>
              </a:rPr>
              <a:t>Co-authors: Cristina </a:t>
            </a:r>
            <a:r>
              <a:rPr lang="en-US" sz="2000" dirty="0" err="1" smtClean="0">
                <a:solidFill>
                  <a:schemeClr val="dk1"/>
                </a:solidFill>
              </a:rPr>
              <a:t>Tortora</a:t>
            </a:r>
            <a:r>
              <a:rPr lang="en-US" sz="2000" dirty="0" smtClean="0">
                <a:solidFill>
                  <a:schemeClr val="dk1"/>
                </a:solidFill>
              </a:rPr>
              <a:t>, PhD, and </a:t>
            </a:r>
            <a:r>
              <a:rPr lang="en-US" sz="2000" dirty="0" err="1" smtClean="0">
                <a:solidFill>
                  <a:schemeClr val="dk1"/>
                </a:solidFill>
              </a:rPr>
              <a:t>Yajing</a:t>
            </a:r>
            <a:r>
              <a:rPr lang="en-US" sz="2000" dirty="0" smtClean="0">
                <a:solidFill>
                  <a:schemeClr val="dk1"/>
                </a:solidFill>
              </a:rPr>
              <a:t> Hu, PhD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 smtClean="0">
                <a:solidFill>
                  <a:schemeClr val="dk1"/>
                </a:solidFill>
              </a:rPr>
              <a:t>Our thanks to the SJSU university partners who fielded the survey and the students who completed it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●"/>
            </a:pPr>
            <a:r>
              <a:rPr lang="en" sz="2000" dirty="0" smtClean="0">
                <a:solidFill>
                  <a:schemeClr val="dk1"/>
                </a:solidFill>
              </a:rPr>
              <a:t>The work was supported by: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7276" y="2541458"/>
            <a:ext cx="3519111" cy="12986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>
            <a:spLocks noGrp="1"/>
          </p:cNvSpPr>
          <p:nvPr>
            <p:ph type="title"/>
          </p:nvPr>
        </p:nvSpPr>
        <p:spPr>
          <a:xfrm>
            <a:off x="3780000" y="126752"/>
            <a:ext cx="51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>
                <a:solidFill>
                  <a:srgbClr val="0A57A3"/>
                </a:solidFill>
              </a:rPr>
              <a:t>Resources</a:t>
            </a:r>
            <a:endParaRPr b="1" dirty="0"/>
          </a:p>
        </p:txBody>
      </p:sp>
      <p:sp>
        <p:nvSpPr>
          <p:cNvPr id="209" name="Google Shape;209;p46"/>
          <p:cNvSpPr txBox="1"/>
          <p:nvPr/>
        </p:nvSpPr>
        <p:spPr>
          <a:xfrm>
            <a:off x="3871400" y="1018128"/>
            <a:ext cx="5082300" cy="3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Contact the MTI study authors:</a:t>
            </a:r>
          </a:p>
          <a:p>
            <a:pPr marL="457200" lvl="1">
              <a:buSzPts val="1800"/>
            </a:pPr>
            <a:r>
              <a:rPr lang="en" sz="16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6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6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Asha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Weinstein Agrawal</a:t>
            </a:r>
            <a:endParaRPr sz="16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1">
              <a:buSzPts val="1800"/>
            </a:pPr>
            <a:r>
              <a:rPr lang="en" sz="1600" b="0" i="0" u="sng" strike="noStrike" cap="none" dirty="0" smtClean="0">
                <a:solidFill>
                  <a:srgbClr val="0A57A3"/>
                </a:solidFill>
                <a:latin typeface="Lato"/>
                <a:ea typeface="Lato"/>
                <a:cs typeface="Lato"/>
                <a:sym typeface="Lato"/>
              </a:rPr>
              <a:t>asha.weinstein.agrawal@sjsu.edu</a:t>
            </a:r>
          </a:p>
          <a:p>
            <a:pPr marL="457200" lvl="1">
              <a:buSzPts val="1800"/>
            </a:pPr>
            <a:endParaRPr lang="en" sz="1600" u="sng" dirty="0">
              <a:solidFill>
                <a:schemeClr val="hlink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1">
              <a:buSzPts val="1800"/>
            </a:pPr>
            <a:r>
              <a:rPr lang="en-US" sz="1600" dirty="0" smtClean="0">
                <a:latin typeface="Lato"/>
                <a:ea typeface="Lato"/>
                <a:cs typeface="Lato"/>
                <a:sym typeface="Lato"/>
              </a:rPr>
              <a:t>Anastasia Loukaitou-Sideris</a:t>
            </a:r>
          </a:p>
          <a:p>
            <a:pPr marL="457200" lvl="1">
              <a:buSzPts val="1800"/>
            </a:pPr>
            <a:r>
              <a:rPr lang="en-US" sz="1600" u="sng" dirty="0" smtClean="0">
                <a:solidFill>
                  <a:srgbClr val="0A57A3"/>
                </a:solidFill>
                <a:latin typeface="Lato"/>
                <a:ea typeface="Lato"/>
                <a:cs typeface="Lato"/>
                <a:sym typeface="Lato"/>
              </a:rPr>
              <a:t>Sideris@ucla.edu</a:t>
            </a:r>
          </a:p>
          <a:p>
            <a:pPr marL="457200" lvl="1">
              <a:buSzPts val="1800"/>
            </a:pPr>
            <a:endParaRPr lang="en-US" sz="1600" u="sng" dirty="0" smtClean="0">
              <a:solidFill>
                <a:srgbClr val="0A57A3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buSzPts val="1800"/>
            </a:pPr>
            <a:r>
              <a:rPr lang="en-US" sz="1600" dirty="0">
                <a:latin typeface="Lato"/>
                <a:ea typeface="Lato"/>
                <a:cs typeface="Lato"/>
                <a:sym typeface="Lato"/>
              </a:rPr>
              <a:t>View the MTI report: </a:t>
            </a:r>
            <a:r>
              <a:rPr lang="en-US" sz="1600" dirty="0">
                <a:hlinkClick r:id="rId3"/>
              </a:rPr>
              <a:t>https://transweb.sjsu.edu/research/1810</a:t>
            </a:r>
            <a:endParaRPr lang="en-US" sz="1600" dirty="0" smtClean="0">
              <a:latin typeface="Lato"/>
              <a:ea typeface="Lato"/>
              <a:cs typeface="Lato"/>
              <a:sym typeface="Lato"/>
            </a:endParaRPr>
          </a:p>
          <a:p>
            <a:pPr>
              <a:buSzPts val="1800"/>
            </a:pPr>
            <a:endParaRPr lang="en-US" sz="1600" dirty="0">
              <a:latin typeface="Lato"/>
              <a:ea typeface="Lato"/>
              <a:cs typeface="Lato"/>
              <a:sym typeface="Lato"/>
            </a:endParaRPr>
          </a:p>
          <a:p>
            <a:pPr>
              <a:buSzPts val="1800"/>
            </a:pPr>
            <a:r>
              <a:rPr lang="en-US" sz="1600" dirty="0" smtClean="0">
                <a:latin typeface="Lato"/>
                <a:ea typeface="Lato"/>
                <a:cs typeface="Lato"/>
                <a:sym typeface="Lato"/>
              </a:rPr>
              <a:t>Global study results: </a:t>
            </a:r>
            <a:r>
              <a:rPr lang="en-US" sz="1600" dirty="0" smtClean="0">
                <a:solidFill>
                  <a:schemeClr val="accent2"/>
                </a:solidFill>
              </a:rPr>
              <a:t>V. </a:t>
            </a:r>
            <a:r>
              <a:rPr lang="en-US" sz="1600" dirty="0">
                <a:solidFill>
                  <a:schemeClr val="accent2"/>
                </a:solidFill>
              </a:rPr>
              <a:t>Ceccato and </a:t>
            </a:r>
            <a:r>
              <a:rPr lang="en-US" sz="1600" dirty="0" smtClean="0">
                <a:solidFill>
                  <a:schemeClr val="accent2"/>
                </a:solidFill>
              </a:rPr>
              <a:t>A. Loukaitou-Sideris</a:t>
            </a:r>
            <a:r>
              <a:rPr lang="en-US" sz="1600" dirty="0">
                <a:solidFill>
                  <a:schemeClr val="accent2"/>
                </a:solidFill>
              </a:rPr>
              <a:t>, eds., </a:t>
            </a:r>
            <a:r>
              <a:rPr lang="en-US" sz="1600" i="1" dirty="0" smtClean="0">
                <a:solidFill>
                  <a:schemeClr val="accent2"/>
                </a:solidFill>
              </a:rPr>
              <a:t>Transit </a:t>
            </a:r>
            <a:r>
              <a:rPr lang="en-US" sz="1600" i="1" dirty="0">
                <a:solidFill>
                  <a:schemeClr val="accent2"/>
                </a:solidFill>
              </a:rPr>
              <a:t>Crime </a:t>
            </a:r>
            <a:r>
              <a:rPr lang="en-US" sz="1600" i="1" dirty="0" smtClean="0">
                <a:solidFill>
                  <a:schemeClr val="accent2"/>
                </a:solidFill>
              </a:rPr>
              <a:t>and </a:t>
            </a:r>
            <a:r>
              <a:rPr lang="en-US" sz="1600" i="1" dirty="0">
                <a:solidFill>
                  <a:schemeClr val="accent2"/>
                </a:solidFill>
              </a:rPr>
              <a:t>Sexual Violence in Cities: International Evidence </a:t>
            </a:r>
            <a:r>
              <a:rPr lang="en-US" sz="1600" i="1" dirty="0" smtClean="0">
                <a:solidFill>
                  <a:schemeClr val="accent2"/>
                </a:solidFill>
              </a:rPr>
              <a:t>and </a:t>
            </a:r>
            <a:r>
              <a:rPr lang="en-US" sz="1600" i="1" dirty="0">
                <a:solidFill>
                  <a:schemeClr val="accent2"/>
                </a:solidFill>
              </a:rPr>
              <a:t>Prevention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(Routledge, June 2020)</a:t>
            </a:r>
            <a:endParaRPr lang="en-US" sz="16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71400" y="766376"/>
            <a:ext cx="4904610" cy="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12" y="229308"/>
            <a:ext cx="7886700" cy="205051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Thank you for joining us for: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Sexual Harassment on Public Transit: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The University Student Experience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cs typeface="Adobe Arabic" panose="02040503050201020203" pitchFamily="18" charset="-78"/>
              </a:rPr>
              <a:t>View the full report at: </a:t>
            </a:r>
            <a:r>
              <a:rPr lang="en-US" dirty="0">
                <a:hlinkClick r:id="rId3"/>
              </a:rPr>
              <a:t>https://transweb.sjsu.edu/research/1810</a:t>
            </a:r>
            <a:endParaRPr lang="en-US" dirty="0">
              <a:solidFill>
                <a:schemeClr val="accent2"/>
              </a:solidFill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125" dirty="0"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125" dirty="0">
              <a:cs typeface="Adobe Arabic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79" y="556086"/>
            <a:ext cx="1586134" cy="93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68" y="1937815"/>
            <a:ext cx="2563586" cy="25353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2900" y="3150973"/>
            <a:ext cx="5356654" cy="15013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/>
              <a:t>Tune in for the next MTI Research Snap </a:t>
            </a:r>
            <a:r>
              <a:rPr lang="en-US" sz="1050" b="1" dirty="0" smtClean="0"/>
              <a:t>webinar “</a:t>
            </a:r>
            <a:r>
              <a:rPr lang="en-US" sz="1050" b="1" dirty="0"/>
              <a:t>Mitigation v. Adaptation, Combating Climate Change through Transportation </a:t>
            </a:r>
            <a:r>
              <a:rPr lang="en-US" sz="1050" b="1" dirty="0" smtClean="0"/>
              <a:t>and </a:t>
            </a:r>
            <a:r>
              <a:rPr lang="en-US" sz="1050" b="1" dirty="0"/>
              <a:t>Land-use </a:t>
            </a:r>
            <a:r>
              <a:rPr lang="en-US" sz="1050" b="1" dirty="0" smtClean="0"/>
              <a:t>Planning” on June </a:t>
            </a:r>
            <a:r>
              <a:rPr lang="en-US" sz="1050" b="1" dirty="0"/>
              <a:t>4, </a:t>
            </a:r>
            <a:r>
              <a:rPr lang="en-US" sz="1050" b="1" dirty="0" smtClean="0"/>
              <a:t>2020 </a:t>
            </a:r>
            <a:r>
              <a:rPr lang="en-US" sz="1050" b="1" dirty="0"/>
              <a:t>at 10 a.m</a:t>
            </a:r>
            <a:r>
              <a:rPr lang="en-US" sz="1050" dirty="0" smtClean="0"/>
              <a:t>.!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Have a suggestion for a webinar topic you’d like to see featured? Email irma.Garcia@sjsu.edu</a:t>
            </a:r>
          </a:p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145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Study objectives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Examine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SJSU student experience </a:t>
            </a:r>
            <a:r>
              <a:rPr lang="en-US" dirty="0">
                <a:solidFill>
                  <a:schemeClr val="accent2"/>
                </a:solidFill>
              </a:rPr>
              <a:t>with respect to </a:t>
            </a:r>
            <a:r>
              <a:rPr lang="en-US" dirty="0" smtClean="0">
                <a:solidFill>
                  <a:schemeClr val="accent2"/>
                </a:solidFill>
              </a:rPr>
              <a:t>sexual harassment &amp; assault on public transit trips: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Have they experienced harassment?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Does concern about harassment influence if and how they use public transit?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What </a:t>
            </a:r>
            <a:r>
              <a:rPr lang="en-US" dirty="0">
                <a:solidFill>
                  <a:schemeClr val="accent2"/>
                </a:solidFill>
              </a:rPr>
              <a:t>types of behavioral and travel adaptations </a:t>
            </a:r>
            <a:r>
              <a:rPr lang="en-US" dirty="0" smtClean="0">
                <a:solidFill>
                  <a:schemeClr val="accent2"/>
                </a:solidFill>
              </a:rPr>
              <a:t>do they adopt </a:t>
            </a:r>
            <a:r>
              <a:rPr lang="en-US" dirty="0">
                <a:solidFill>
                  <a:schemeClr val="accent2"/>
                </a:solidFill>
              </a:rPr>
              <a:t>in the face of these </a:t>
            </a:r>
            <a:r>
              <a:rPr lang="en-US" dirty="0" smtClean="0">
                <a:solidFill>
                  <a:schemeClr val="accent2"/>
                </a:solidFill>
              </a:rPr>
              <a:t>concerns?</a:t>
            </a:r>
          </a:p>
          <a:p>
            <a:r>
              <a:rPr lang="en-US" dirty="0">
                <a:solidFill>
                  <a:schemeClr val="accent2"/>
                </a:solidFill>
              </a:rPr>
              <a:t>How </a:t>
            </a:r>
            <a:r>
              <a:rPr lang="en-US" dirty="0" smtClean="0">
                <a:solidFill>
                  <a:schemeClr val="accent2"/>
                </a:solidFill>
              </a:rPr>
              <a:t>do these experiences and perceptions vary by gender?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How does the SJSU experience compare to global student experience?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What strategies hold promise to combat sexual harassment in the public transit journey?</a:t>
            </a:r>
          </a:p>
          <a:p>
            <a:pPr marL="571500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16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Study method: a survey of SJSU students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Sample: 891 randomly selected SJSU students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Survey mode: online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Questionnaire design: </a:t>
            </a:r>
          </a:p>
          <a:p>
            <a:pPr marL="571500" lvl="1" indent="0">
              <a:buClr>
                <a:schemeClr val="tx1"/>
              </a:buClr>
              <a:buSzPct val="100000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Experiences </a:t>
            </a:r>
            <a:r>
              <a:rPr lang="en-US" sz="1800" dirty="0">
                <a:solidFill>
                  <a:schemeClr val="tx1"/>
                </a:solidFill>
              </a:rPr>
              <a:t>related to sexual harassment when using public transit, </a:t>
            </a:r>
            <a:r>
              <a:rPr lang="en-US" sz="1800" dirty="0" smtClean="0">
                <a:solidFill>
                  <a:schemeClr val="tx1"/>
                </a:solidFill>
              </a:rPr>
              <a:t>perceived safety on transit, safety </a:t>
            </a:r>
            <a:r>
              <a:rPr lang="en-US" sz="1800" dirty="0">
                <a:solidFill>
                  <a:schemeClr val="tx1"/>
                </a:solidFill>
              </a:rPr>
              <a:t>precautions </a:t>
            </a:r>
            <a:r>
              <a:rPr lang="en-US" sz="1800" dirty="0" smtClean="0">
                <a:solidFill>
                  <a:schemeClr val="tx1"/>
                </a:solidFill>
              </a:rPr>
              <a:t>taken on transit, etc.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Questions very similar to other surveys in a global project</a:t>
            </a:r>
          </a:p>
          <a:p>
            <a:pPr marL="114300" indent="0">
              <a:buClr>
                <a:schemeClr val="tx1"/>
              </a:buClr>
              <a:buSzPct val="100000"/>
              <a:buNone/>
            </a:pPr>
            <a:endParaRPr lang="en-US" dirty="0"/>
          </a:p>
          <a:p>
            <a:pPr marL="114300" indent="0">
              <a:buClr>
                <a:schemeClr val="tx1"/>
              </a:buClr>
              <a:buSzPct val="100000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About SJSU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Public university in the San Francisco Bay </a:t>
            </a:r>
            <a:r>
              <a:rPr lang="en-US" sz="2000" dirty="0" smtClean="0">
                <a:solidFill>
                  <a:schemeClr val="dk1"/>
                </a:solidFill>
              </a:rPr>
              <a:t>Area region, </a:t>
            </a:r>
            <a:r>
              <a:rPr lang="en-US" sz="2000" dirty="0">
                <a:solidFill>
                  <a:schemeClr val="dk1"/>
                </a:solidFill>
              </a:rPr>
              <a:t>in California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About 33,000 students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Located in San Jose, a city of ~1 million  diverse residents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The university itself is well-served by transit, but the surrounding communities are not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</a:endParaRPr>
          </a:p>
          <a:p>
            <a:pPr marL="114300" indent="0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20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About the 891 respondents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Gender:	  51% women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LGBTQI:	  9%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Ethnicity:	  26% Latina/o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Race:		  59% Asian/Asian-American, 28% white, 13% other 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Age: 		  88% between 18 and 29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Transit use: 	  61% used bus and/or rail </a:t>
            </a:r>
            <a:br>
              <a:rPr lang="en-US" sz="2000" dirty="0" smtClean="0">
                <a:solidFill>
                  <a:schemeClr val="dk1"/>
                </a:solidFill>
              </a:rPr>
            </a:br>
            <a:r>
              <a:rPr lang="en-US" sz="2000" dirty="0" smtClean="0">
                <a:solidFill>
                  <a:schemeClr val="dk1"/>
                </a:solidFill>
              </a:rPr>
              <a:t>		 (53% bus, 46% rail)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9" y="-568036"/>
            <a:ext cx="8195261" cy="63327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EACF61-8334-D44C-BB14-A9DC9810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9" y="48492"/>
            <a:ext cx="7886700" cy="994172"/>
          </a:xfrm>
        </p:spPr>
        <p:txBody>
          <a:bodyPr/>
          <a:lstStyle/>
          <a:p>
            <a:pPr marL="11430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400" dirty="0" smtClean="0">
                <a:solidFill>
                  <a:schemeClr val="dk1"/>
                </a:solidFill>
              </a:rPr>
              <a:t>The global study </a:t>
            </a:r>
            <a:r>
              <a:rPr lang="en-US" sz="2400" dirty="0">
                <a:solidFill>
                  <a:schemeClr val="dk1"/>
                </a:solidFill>
              </a:rPr>
              <a:t>– </a:t>
            </a:r>
            <a:r>
              <a:rPr lang="en-US" sz="2400" dirty="0" smtClean="0">
                <a:solidFill>
                  <a:schemeClr val="dk1"/>
                </a:solidFill>
              </a:rPr>
              <a:t>18 </a:t>
            </a:r>
            <a:r>
              <a:rPr lang="en-US" sz="2400" dirty="0">
                <a:solidFill>
                  <a:schemeClr val="dk1"/>
                </a:solidFill>
              </a:rPr>
              <a:t>Cities </a:t>
            </a:r>
          </a:p>
        </p:txBody>
      </p:sp>
    </p:spTree>
    <p:extLst>
      <p:ext uri="{BB962C8B-B14F-4D97-AF65-F5344CB8AC3E}">
        <p14:creationId xmlns:p14="http://schemas.microsoft.com/office/powerpoint/2010/main" val="42396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7903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Finding 1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61545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Sexual harassment is a routine experience </a:t>
            </a:r>
            <a:br>
              <a:rPr lang="en-US" sz="24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for transit users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475167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57200" y="27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0A57A3"/>
                </a:solidFill>
              </a:rPr>
              <a:t>Extent of harassment</a:t>
            </a:r>
            <a:endParaRPr dirty="0">
              <a:solidFill>
                <a:srgbClr val="0A57A3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57200" y="1202095"/>
            <a:ext cx="8520600" cy="384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63% reported some form of harassment during the transit journey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Harassment is a problem for both bus and train riders, though slightly more for the </a:t>
            </a:r>
            <a:r>
              <a:rPr lang="en-US" sz="2000" dirty="0" smtClean="0">
                <a:solidFill>
                  <a:schemeClr val="dk1"/>
                </a:solidFill>
              </a:rPr>
              <a:t>former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Problem is roughly equal onboard, waiting, and traveling to/from stops</a:t>
            </a:r>
            <a:endParaRPr lang="en-US" sz="2000" dirty="0">
              <a:solidFill>
                <a:schemeClr val="dk1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Verbal and non-verbal harassment much more common than physical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Far more women than men experience harassment….</a:t>
            </a:r>
          </a:p>
          <a:p>
            <a:pPr marL="114300" indent="0"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			…..but harassment is a problem for many men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statistically sig. difference by LGBTQI status</a:t>
            </a:r>
            <a:endParaRPr lang="en-US" dirty="0">
              <a:solidFill>
                <a:schemeClr val="tx1"/>
              </a:solidFill>
            </a:endParaRPr>
          </a:p>
          <a:p>
            <a:pPr marL="114300" indent="0">
              <a:buClr>
                <a:schemeClr val="tx1"/>
              </a:buClr>
              <a:buSzPct val="100000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dk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836341"/>
            <a:ext cx="8318810" cy="1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1079</Words>
  <Application>Microsoft Office PowerPoint</Application>
  <PresentationFormat>On-screen Show (16:9)</PresentationFormat>
  <Paragraphs>139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Lato</vt:lpstr>
      <vt:lpstr>Adobe Arabic</vt:lpstr>
      <vt:lpstr>Simple Light</vt:lpstr>
      <vt:lpstr>MTI Research Snaps:  Sexual Harassment on Public Transportation -  The University Student Experience       Presented by Asha Weinstein Agrawal, PhD Anastasia Loukaitou-Sideris, PhD  March 19, 2020 </vt:lpstr>
      <vt:lpstr>What are sexual harassment and assault?</vt:lpstr>
      <vt:lpstr>Study objectives</vt:lpstr>
      <vt:lpstr>Study method: a survey of SJSU students</vt:lpstr>
      <vt:lpstr>About SJSU</vt:lpstr>
      <vt:lpstr>About the 891 respondents</vt:lpstr>
      <vt:lpstr>The global study – 18 Cities </vt:lpstr>
      <vt:lpstr>Finding 1</vt:lpstr>
      <vt:lpstr>Extent of harassment</vt:lpstr>
      <vt:lpstr>PowerPoint Presentation</vt:lpstr>
      <vt:lpstr>Finding 2</vt:lpstr>
      <vt:lpstr>Different questions → different answers (63% v. 22%)</vt:lpstr>
      <vt:lpstr>Finding 3</vt:lpstr>
      <vt:lpstr>Reporting by victims</vt:lpstr>
      <vt:lpstr>Finding 4</vt:lpstr>
      <vt:lpstr>Fear of harassment impacts transit use</vt:lpstr>
      <vt:lpstr>Finding 5</vt:lpstr>
      <vt:lpstr>Gender differences</vt:lpstr>
      <vt:lpstr>Finding 6</vt:lpstr>
      <vt:lpstr>SJSU victim rates comparable to other cities</vt:lpstr>
      <vt:lpstr>Conclusion: Policy Implications</vt:lpstr>
      <vt:lpstr>Multi-pronged approach: research/design/policy/security</vt:lpstr>
      <vt:lpstr>Acknowledgements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students’ experience of safety and harassment on transit: A global survey      TRB Annual Meeting     January 13, 2019</dc:title>
  <dc:creator>Asha Agrawal</dc:creator>
  <cp:lastModifiedBy>Irma Garcia</cp:lastModifiedBy>
  <cp:revision>52</cp:revision>
  <dcterms:modified xsi:type="dcterms:W3CDTF">2020-03-19T18:26:16Z</dcterms:modified>
</cp:coreProperties>
</file>