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7" r:id="rId2"/>
    <p:sldId id="259" r:id="rId3"/>
    <p:sldId id="260" r:id="rId4"/>
    <p:sldId id="293" r:id="rId5"/>
    <p:sldId id="294" r:id="rId6"/>
    <p:sldId id="266" r:id="rId7"/>
    <p:sldId id="267" r:id="rId8"/>
    <p:sldId id="258" r:id="rId9"/>
    <p:sldId id="292" r:id="rId10"/>
    <p:sldId id="269" r:id="rId11"/>
    <p:sldId id="297" r:id="rId12"/>
    <p:sldId id="272" r:id="rId13"/>
    <p:sldId id="289" r:id="rId14"/>
    <p:sldId id="278" r:id="rId15"/>
    <p:sldId id="263" r:id="rId16"/>
    <p:sldId id="285" r:id="rId17"/>
    <p:sldId id="261" r:id="rId18"/>
    <p:sldId id="276" r:id="rId19"/>
    <p:sldId id="277" r:id="rId20"/>
    <p:sldId id="280" r:id="rId21"/>
    <p:sldId id="279" r:id="rId22"/>
    <p:sldId id="274" r:id="rId23"/>
    <p:sldId id="264" r:id="rId24"/>
    <p:sldId id="281" r:id="rId25"/>
    <p:sldId id="296" r:id="rId26"/>
    <p:sldId id="282" r:id="rId27"/>
    <p:sldId id="286" r:id="rId28"/>
    <p:sldId id="275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4" autoAdjust="0"/>
    <p:restoredTop sz="94717" autoAdjust="0"/>
  </p:normalViewPr>
  <p:slideViewPr>
    <p:cSldViewPr snapToGrid="0">
      <p:cViewPr varScale="1">
        <p:scale>
          <a:sx n="85" d="100"/>
          <a:sy n="85" d="100"/>
        </p:scale>
        <p:origin x="9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61416674293047E-2"/>
          <c:y val="3.1255426289286334E-2"/>
          <c:w val="0.89334675574265576"/>
          <c:h val="0.79997675668211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Pass!$C$19</c:f>
              <c:strCache>
                <c:ptCount val="1"/>
                <c:pt idx="0">
                  <c:v>Failed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A4-478D-A892-2975FAF1835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A4-478D-A892-2975FAF1835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A4-478D-A892-2975FAF1835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A4-478D-A892-2975FAF1835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A4-478D-A892-2975FAF1835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A4-478D-A892-2975FAF1835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A4-478D-A892-2975FAF1835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A4-478D-A892-2975FAF1835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A4-478D-A892-2975FAF1835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A4-478D-A892-2975FAF18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bon Regular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Pass!$B$21:$B$38</c:f>
              <c:numCache>
                <c:formatCode>General</c:formatCode>
                <c:ptCount val="18"/>
                <c:pt idx="0">
                  <c:v>1976</c:v>
                </c:pt>
                <c:pt idx="1">
                  <c:v>1980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1996</c:v>
                </c:pt>
                <c:pt idx="8">
                  <c:v>1998</c:v>
                </c:pt>
                <c:pt idx="9">
                  <c:v>2000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2012</c:v>
                </c:pt>
                <c:pt idx="16">
                  <c:v>2014</c:v>
                </c:pt>
                <c:pt idx="17">
                  <c:v>2016</c:v>
                </c:pt>
              </c:numCache>
            </c:numRef>
          </c:cat>
          <c:val>
            <c:numRef>
              <c:f>Pass!$C$21:$C$38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8</c:v>
                </c:pt>
                <c:pt idx="14">
                  <c:v>2</c:v>
                </c:pt>
                <c:pt idx="15">
                  <c:v>2</c:v>
                </c:pt>
                <c:pt idx="16">
                  <c:v>0</c:v>
                </c:pt>
                <c:pt idx="1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A4-478D-A892-2975FAF18356}"/>
            </c:ext>
          </c:extLst>
        </c:ser>
        <c:ser>
          <c:idx val="1"/>
          <c:order val="1"/>
          <c:tx>
            <c:strRef>
              <c:f>Pass!$D$19</c:f>
              <c:strCache>
                <c:ptCount val="1"/>
                <c:pt idx="0">
                  <c:v>Passed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1A4-478D-A892-2975FAF18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Karbon Regular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Pass!$B$21:$B$38</c:f>
              <c:numCache>
                <c:formatCode>General</c:formatCode>
                <c:ptCount val="18"/>
                <c:pt idx="0">
                  <c:v>1976</c:v>
                </c:pt>
                <c:pt idx="1">
                  <c:v>1980</c:v>
                </c:pt>
                <c:pt idx="2">
                  <c:v>1986</c:v>
                </c:pt>
                <c:pt idx="3">
                  <c:v>1987</c:v>
                </c:pt>
                <c:pt idx="4">
                  <c:v>1988</c:v>
                </c:pt>
                <c:pt idx="5">
                  <c:v>1989</c:v>
                </c:pt>
                <c:pt idx="6">
                  <c:v>1990</c:v>
                </c:pt>
                <c:pt idx="7">
                  <c:v>1996</c:v>
                </c:pt>
                <c:pt idx="8">
                  <c:v>1998</c:v>
                </c:pt>
                <c:pt idx="9">
                  <c:v>2000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2006</c:v>
                </c:pt>
                <c:pt idx="14">
                  <c:v>2008</c:v>
                </c:pt>
                <c:pt idx="15">
                  <c:v>2012</c:v>
                </c:pt>
                <c:pt idx="16">
                  <c:v>2014</c:v>
                </c:pt>
                <c:pt idx="17">
                  <c:v>2016</c:v>
                </c:pt>
              </c:numCache>
            </c:numRef>
          </c:cat>
          <c:val>
            <c:numRef>
              <c:f>Pass!$D$21:$D$38</c:f>
              <c:numCache>
                <c:formatCode>General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7</c:v>
                </c:pt>
                <c:pt idx="13">
                  <c:v>5</c:v>
                </c:pt>
                <c:pt idx="14">
                  <c:v>5</c:v>
                </c:pt>
                <c:pt idx="15">
                  <c:v>1</c:v>
                </c:pt>
                <c:pt idx="16">
                  <c:v>2</c:v>
                </c:pt>
                <c:pt idx="1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A4-478D-A892-2975FAF183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68879216"/>
        <c:axId val="1087615776"/>
      </c:barChart>
      <c:catAx>
        <c:axId val="96887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arbon Regular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087615776"/>
        <c:crosses val="autoZero"/>
        <c:auto val="1"/>
        <c:lblAlgn val="ctr"/>
        <c:lblOffset val="100"/>
        <c:noMultiLvlLbl val="0"/>
      </c:catAx>
      <c:valAx>
        <c:axId val="1087615776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bon Regular" panose="00000500000000000000" pitchFamily="50" charset="0"/>
                    <a:ea typeface="+mn-ea"/>
                    <a:cs typeface="+mn-cs"/>
                  </a:defRPr>
                </a:pPr>
                <a:r>
                  <a:rPr lang="en-US">
                    <a:latin typeface="Karbon Regular" panose="00000500000000000000" pitchFamily="50" charset="0"/>
                  </a:rPr>
                  <a:t>Number</a:t>
                </a:r>
                <a:r>
                  <a:rPr lang="en-US" baseline="0">
                    <a:latin typeface="Karbon Regular" panose="00000500000000000000" pitchFamily="50" charset="0"/>
                  </a:rPr>
                  <a:t> of Measures per Year</a:t>
                </a:r>
                <a:endParaRPr lang="en-US">
                  <a:latin typeface="Karbon Regular" panose="00000500000000000000" pitchFamily="50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bon Regular" panose="000005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arbon Regular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96887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Karbon Regular" panose="00000500000000000000" pitchFamily="50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bon Regular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PermYrs!$A$18:$A$23</c:f>
              <c:strCache>
                <c:ptCount val="6"/>
                <c:pt idx="0">
                  <c:v>8-15</c:v>
                </c:pt>
                <c:pt idx="1">
                  <c:v>16-19</c:v>
                </c:pt>
                <c:pt idx="2">
                  <c:v>20</c:v>
                </c:pt>
                <c:pt idx="3">
                  <c:v>21-25</c:v>
                </c:pt>
                <c:pt idx="4">
                  <c:v>30</c:v>
                </c:pt>
                <c:pt idx="5">
                  <c:v>40</c:v>
                </c:pt>
              </c:strCache>
            </c:strRef>
          </c:cat>
          <c:val>
            <c:numRef>
              <c:f>PermYrs!$B$18:$B$23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25</c:v>
                </c:pt>
                <c:pt idx="3">
                  <c:v>6</c:v>
                </c:pt>
                <c:pt idx="4">
                  <c:v>28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11-415B-BFE1-CC7333DB2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0552608"/>
        <c:axId val="1090553168"/>
      </c:barChart>
      <c:catAx>
        <c:axId val="1090552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bon Regular" panose="00000500000000000000" pitchFamily="50" charset="0"/>
                    <a:ea typeface="+mn-ea"/>
                    <a:cs typeface="+mn-cs"/>
                  </a:defRPr>
                </a:pPr>
                <a:r>
                  <a:rPr lang="en-US">
                    <a:latin typeface="Karbon Regular" panose="00000500000000000000" pitchFamily="50" charset="0"/>
                  </a:rPr>
                  <a:t>Number of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bon Regular" panose="000005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arbon Regular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090553168"/>
        <c:crosses val="autoZero"/>
        <c:auto val="1"/>
        <c:lblAlgn val="ctr"/>
        <c:lblOffset val="100"/>
        <c:noMultiLvlLbl val="0"/>
      </c:catAx>
      <c:valAx>
        <c:axId val="109055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bon Regular" panose="00000500000000000000" pitchFamily="50" charset="0"/>
                    <a:ea typeface="+mn-ea"/>
                    <a:cs typeface="+mn-cs"/>
                  </a:defRPr>
                </a:pPr>
                <a:r>
                  <a:rPr lang="en-US">
                    <a:latin typeface="Karbon Regular" panose="00000500000000000000" pitchFamily="50" charset="0"/>
                  </a:rPr>
                  <a:t>Number of Measures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bon Regular" panose="000005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arbon Regular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09055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bon Regular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'Local Returns'!$A$2:$A$14</c:f>
              <c:numCache>
                <c:formatCode>General</c:formatCode>
                <c:ptCount val="13"/>
                <c:pt idx="0">
                  <c:v>1980</c:v>
                </c:pt>
                <c:pt idx="1">
                  <c:v>1986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2000</c:v>
                </c:pt>
                <c:pt idx="6">
                  <c:v>2002</c:v>
                </c:pt>
                <c:pt idx="7">
                  <c:v>2004</c:v>
                </c:pt>
                <c:pt idx="8">
                  <c:v>2006</c:v>
                </c:pt>
                <c:pt idx="9">
                  <c:v>2008</c:v>
                </c:pt>
                <c:pt idx="10">
                  <c:v>2012</c:v>
                </c:pt>
                <c:pt idx="11">
                  <c:v>2014</c:v>
                </c:pt>
                <c:pt idx="12">
                  <c:v>2016</c:v>
                </c:pt>
              </c:numCache>
            </c:numRef>
          </c:cat>
          <c:val>
            <c:numRef>
              <c:f>'Local Returns'!$B$2:$B$14</c:f>
              <c:numCache>
                <c:formatCode>0%</c:formatCode>
                <c:ptCount val="13"/>
                <c:pt idx="0">
                  <c:v>0.25</c:v>
                </c:pt>
                <c:pt idx="1">
                  <c:v>0.18</c:v>
                </c:pt>
                <c:pt idx="2">
                  <c:v>0.2</c:v>
                </c:pt>
                <c:pt idx="3">
                  <c:v>0.95</c:v>
                </c:pt>
                <c:pt idx="4">
                  <c:v>0.2</c:v>
                </c:pt>
                <c:pt idx="5">
                  <c:v>0.11</c:v>
                </c:pt>
                <c:pt idx="6">
                  <c:v>0.28999999999999998</c:v>
                </c:pt>
                <c:pt idx="7">
                  <c:v>0.25</c:v>
                </c:pt>
                <c:pt idx="8">
                  <c:v>0.41</c:v>
                </c:pt>
                <c:pt idx="9">
                  <c:v>0.41</c:v>
                </c:pt>
                <c:pt idx="10">
                  <c:v>0.45</c:v>
                </c:pt>
                <c:pt idx="11">
                  <c:v>0.15</c:v>
                </c:pt>
                <c:pt idx="1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6C-462C-AA19-6E8477447C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8933472"/>
        <c:axId val="968934032"/>
      </c:barChart>
      <c:catAx>
        <c:axId val="968933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bon Regular" panose="00000500000000000000" pitchFamily="50" charset="0"/>
                    <a:ea typeface="+mn-ea"/>
                    <a:cs typeface="+mn-cs"/>
                  </a:defRPr>
                </a:pPr>
                <a:r>
                  <a:rPr lang="en-US">
                    <a:latin typeface="Karbon Regular" panose="00000500000000000000" pitchFamily="50" charset="0"/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bon Regular" panose="000005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arbon Regular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968934032"/>
        <c:crosses val="autoZero"/>
        <c:auto val="1"/>
        <c:lblAlgn val="ctr"/>
        <c:lblOffset val="100"/>
        <c:noMultiLvlLbl val="0"/>
      </c:catAx>
      <c:valAx>
        <c:axId val="9689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arbon Regular" panose="00000500000000000000" pitchFamily="50" charset="0"/>
                    <a:ea typeface="+mn-ea"/>
                    <a:cs typeface="+mn-cs"/>
                  </a:defRPr>
                </a:pPr>
                <a:r>
                  <a:rPr lang="en-US">
                    <a:latin typeface="Karbon Regular" panose="00000500000000000000" pitchFamily="50" charset="0"/>
                  </a:rPr>
                  <a:t>Average Percentage of Measure Revenue Dedicated to Local Return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Karbon Regular" panose="000005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Karbon Regular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96893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0.43653</cdr:x>
      <cdr:y>0.08735</cdr:y>
    </cdr:from>
    <cdr:to>
      <cdr:x>0.43653</cdr:x>
      <cdr:y>0.84008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028927" y="319436"/>
          <a:ext cx="0" cy="275270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50000"/>
            </a:scheme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0.43928</cdr:x>
      <cdr:y>0.06251</cdr:y>
    </cdr:from>
    <cdr:to>
      <cdr:x>0.57106</cdr:x>
      <cdr:y>0.31255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3048000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>
              <a:latin typeface="Karbon Regular" panose="00000500000000000000" pitchFamily="50" charset="0"/>
            </a:rPr>
            <a:t>Supermajority </a:t>
          </a:r>
        </a:p>
        <a:p xmlns:a="http://schemas.openxmlformats.org/drawingml/2006/main">
          <a:r>
            <a:rPr lang="en-US" sz="900">
              <a:latin typeface="Karbon Regular" panose="00000500000000000000" pitchFamily="50" charset="0"/>
            </a:rPr>
            <a:t>required</a:t>
          </a:r>
          <a:r>
            <a:rPr lang="en-US" sz="900" baseline="0">
              <a:latin typeface="Karbon Regular" panose="00000500000000000000" pitchFamily="50" charset="0"/>
            </a:rPr>
            <a:t> to pass</a:t>
          </a:r>
          <a:endParaRPr lang="en-US" sz="900">
            <a:latin typeface="Karbon Regular" panose="00000500000000000000" pitchFamily="50" charset="0"/>
          </a:endParaRPr>
        </a:p>
      </cdr:txBody>
    </cdr:sp>
  </cdr:relSizeAnchor>
  <cdr:relSizeAnchor xmlns:cdr="http://schemas.openxmlformats.org/drawingml/2006/chartDrawing">
    <cdr:from>
      <cdr:x>0.4466</cdr:x>
      <cdr:y>0.0764</cdr:y>
    </cdr:from>
    <cdr:to>
      <cdr:x>0.57838</cdr:x>
      <cdr:y>0.32645</cdr:y>
    </cdr:to>
    <cdr:sp macro="" textlink="">
      <cdr:nvSpPr>
        <cdr:cNvPr id="6" name="Text Box 1"/>
        <cdr:cNvSpPr txBox="1"/>
      </cdr:nvSpPr>
      <cdr:spPr>
        <a:xfrm xmlns:a="http://schemas.openxmlformats.org/drawingml/2006/main">
          <a:off x="3098800" y="279400"/>
          <a:ext cx="914400" cy="91440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0.29697</cdr:x>
      <cdr:y>0.07119</cdr:y>
    </cdr:from>
    <cdr:to>
      <cdr:x>0.42875</cdr:x>
      <cdr:y>0.32124</cdr:y>
    </cdr:to>
    <cdr:sp macro="" textlink="">
      <cdr:nvSpPr>
        <cdr:cNvPr id="7" name="Text Box 1"/>
        <cdr:cNvSpPr txBox="1"/>
      </cdr:nvSpPr>
      <cdr:spPr>
        <a:xfrm xmlns:a="http://schemas.openxmlformats.org/drawingml/2006/main">
          <a:off x="2060575" y="260350"/>
          <a:ext cx="914400" cy="914400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0.30338</cdr:x>
      <cdr:y>0.06251</cdr:y>
    </cdr:from>
    <cdr:to>
      <cdr:x>0.43516</cdr:x>
      <cdr:y>0.31255</cdr:y>
    </cdr:to>
    <cdr:sp macro="" textlink="">
      <cdr:nvSpPr>
        <cdr:cNvPr id="9" name="Text Box 8"/>
        <cdr:cNvSpPr txBox="1"/>
      </cdr:nvSpPr>
      <cdr:spPr>
        <a:xfrm xmlns:a="http://schemas.openxmlformats.org/drawingml/2006/main">
          <a:off x="2105025" y="228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900">
              <a:latin typeface="Karbon Regular" panose="00000500000000000000" pitchFamily="50" charset="0"/>
            </a:rPr>
            <a:t>Simplemajority </a:t>
          </a:r>
        </a:p>
        <a:p xmlns:a="http://schemas.openxmlformats.org/drawingml/2006/main">
          <a:pPr algn="r"/>
          <a:r>
            <a:rPr lang="en-US" sz="900">
              <a:latin typeface="Karbon Regular" panose="00000500000000000000" pitchFamily="50" charset="0"/>
            </a:rPr>
            <a:t>required</a:t>
          </a:r>
          <a:r>
            <a:rPr lang="en-US" sz="900" baseline="0">
              <a:latin typeface="Karbon Regular" panose="00000500000000000000" pitchFamily="50" charset="0"/>
            </a:rPr>
            <a:t> to pass</a:t>
          </a:r>
          <a:endParaRPr lang="en-US" sz="9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28532-5A49-49DF-BEB0-3991306C9EE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3717-35DC-474C-AC6C-DECAC8424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8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4412" cy="3429000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33" y="4343716"/>
            <a:ext cx="5027734" cy="41154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8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5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7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1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C96A-07ED-4D44-9A36-C3BA831DC3BE}" type="datetimeFigureOut">
              <a:rPr lang="en-US" smtClean="0"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16F0-12D7-45E4-A739-C40B2F3BC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8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Transportation Finance and Direct Democracy in California 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Martin Wachs</a:t>
            </a:r>
          </a:p>
          <a:p>
            <a:r>
              <a:rPr lang="en-US" dirty="0" smtClean="0"/>
              <a:t>Distinguished Professor Emeritus </a:t>
            </a:r>
          </a:p>
          <a:p>
            <a:r>
              <a:rPr lang="en-US" dirty="0" smtClean="0"/>
              <a:t>UCLA </a:t>
            </a:r>
          </a:p>
          <a:p>
            <a:r>
              <a:rPr lang="en-US" dirty="0" smtClean="0"/>
              <a:t>October 24,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49" y="4200525"/>
            <a:ext cx="3880077" cy="257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124" y="4200525"/>
            <a:ext cx="5434012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Rectangle 3"/>
          <p:cNvSpPr>
            <a:spLocks noChangeArrowheads="1"/>
          </p:cNvSpPr>
          <p:nvPr/>
        </p:nvSpPr>
        <p:spPr bwMode="auto">
          <a:xfrm>
            <a:off x="843597" y="274639"/>
            <a:ext cx="1032859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 i="1" dirty="0" smtClean="0">
                <a:solidFill>
                  <a:schemeClr val="tx2"/>
                </a:solidFill>
              </a:rPr>
              <a:t>VMT growth will outpace fuel consumption increase for decades</a:t>
            </a:r>
            <a:endParaRPr lang="en-US" sz="3000" i="1" dirty="0">
              <a:solidFill>
                <a:schemeClr val="tx2"/>
              </a:solidFill>
            </a:endParaRPr>
          </a:p>
        </p:txBody>
      </p:sp>
      <p:sp>
        <p:nvSpPr>
          <p:cNvPr id="604193" name="Line 33"/>
          <p:cNvSpPr>
            <a:spLocks noChangeShapeType="1"/>
          </p:cNvSpPr>
          <p:nvPr/>
        </p:nvSpPr>
        <p:spPr bwMode="auto">
          <a:xfrm>
            <a:off x="2776539" y="6064250"/>
            <a:ext cx="7024687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4" name="Freeform 34"/>
          <p:cNvSpPr>
            <a:spLocks/>
          </p:cNvSpPr>
          <p:nvPr/>
        </p:nvSpPr>
        <p:spPr bwMode="auto">
          <a:xfrm>
            <a:off x="2776539" y="1922464"/>
            <a:ext cx="1587" cy="4141787"/>
          </a:xfrm>
          <a:custGeom>
            <a:avLst/>
            <a:gdLst>
              <a:gd name="T0" fmla="*/ 0 h 2609"/>
              <a:gd name="T1" fmla="*/ 2609 h 2609"/>
              <a:gd name="T2" fmla="*/ 0 h 260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609">
                <a:moveTo>
                  <a:pt x="0" y="0"/>
                </a:moveTo>
                <a:lnTo>
                  <a:pt x="0" y="2609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5" name="Line 35"/>
          <p:cNvSpPr>
            <a:spLocks noChangeShapeType="1"/>
          </p:cNvSpPr>
          <p:nvPr/>
        </p:nvSpPr>
        <p:spPr bwMode="auto">
          <a:xfrm flipH="1">
            <a:off x="2776538" y="6064250"/>
            <a:ext cx="952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6" name="Line 36"/>
          <p:cNvSpPr>
            <a:spLocks noChangeShapeType="1"/>
          </p:cNvSpPr>
          <p:nvPr/>
        </p:nvSpPr>
        <p:spPr bwMode="auto">
          <a:xfrm flipH="1">
            <a:off x="2665413" y="5246689"/>
            <a:ext cx="952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7" name="Line 37"/>
          <p:cNvSpPr>
            <a:spLocks noChangeShapeType="1"/>
          </p:cNvSpPr>
          <p:nvPr/>
        </p:nvSpPr>
        <p:spPr bwMode="auto">
          <a:xfrm flipH="1" flipV="1">
            <a:off x="2654300" y="4402139"/>
            <a:ext cx="95250" cy="95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8" name="Line 38"/>
          <p:cNvSpPr>
            <a:spLocks noChangeShapeType="1"/>
          </p:cNvSpPr>
          <p:nvPr/>
        </p:nvSpPr>
        <p:spPr bwMode="auto">
          <a:xfrm flipH="1">
            <a:off x="2665413" y="3575050"/>
            <a:ext cx="952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9" name="Line 39"/>
          <p:cNvSpPr>
            <a:spLocks noChangeShapeType="1"/>
          </p:cNvSpPr>
          <p:nvPr/>
        </p:nvSpPr>
        <p:spPr bwMode="auto">
          <a:xfrm flipH="1">
            <a:off x="2665413" y="2759075"/>
            <a:ext cx="95250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0" name="Line 40"/>
          <p:cNvSpPr>
            <a:spLocks noChangeShapeType="1"/>
          </p:cNvSpPr>
          <p:nvPr/>
        </p:nvSpPr>
        <p:spPr bwMode="auto">
          <a:xfrm flipH="1">
            <a:off x="2665413" y="1922464"/>
            <a:ext cx="95250" cy="1587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1" name="Line 41"/>
          <p:cNvSpPr>
            <a:spLocks noChangeShapeType="1"/>
          </p:cNvSpPr>
          <p:nvPr/>
        </p:nvSpPr>
        <p:spPr bwMode="auto">
          <a:xfrm flipH="1">
            <a:off x="2776538" y="6064250"/>
            <a:ext cx="7034212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2" name="Line 42"/>
          <p:cNvSpPr>
            <a:spLocks noChangeShapeType="1"/>
          </p:cNvSpPr>
          <p:nvPr/>
        </p:nvSpPr>
        <p:spPr bwMode="auto">
          <a:xfrm>
            <a:off x="2776539" y="5969000"/>
            <a:ext cx="1587" cy="95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3" name="Line 43"/>
          <p:cNvSpPr>
            <a:spLocks noChangeShapeType="1"/>
          </p:cNvSpPr>
          <p:nvPr/>
        </p:nvSpPr>
        <p:spPr bwMode="auto">
          <a:xfrm>
            <a:off x="2928939" y="6057900"/>
            <a:ext cx="1587" cy="95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3" name="Line 53"/>
          <p:cNvSpPr>
            <a:spLocks noChangeShapeType="1"/>
          </p:cNvSpPr>
          <p:nvPr/>
        </p:nvSpPr>
        <p:spPr bwMode="auto">
          <a:xfrm>
            <a:off x="4295775" y="6057900"/>
            <a:ext cx="1588" cy="95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3" name="Line 63"/>
          <p:cNvSpPr>
            <a:spLocks noChangeShapeType="1"/>
          </p:cNvSpPr>
          <p:nvPr/>
        </p:nvSpPr>
        <p:spPr bwMode="auto">
          <a:xfrm flipH="1">
            <a:off x="5672139" y="6057900"/>
            <a:ext cx="9525" cy="95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33" name="Line 73"/>
          <p:cNvSpPr>
            <a:spLocks noChangeShapeType="1"/>
          </p:cNvSpPr>
          <p:nvPr/>
        </p:nvSpPr>
        <p:spPr bwMode="auto">
          <a:xfrm>
            <a:off x="7048500" y="6057900"/>
            <a:ext cx="1588" cy="95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3" name="Line 83"/>
          <p:cNvSpPr>
            <a:spLocks noChangeShapeType="1"/>
          </p:cNvSpPr>
          <p:nvPr/>
        </p:nvSpPr>
        <p:spPr bwMode="auto">
          <a:xfrm>
            <a:off x="8434389" y="6057900"/>
            <a:ext cx="1587" cy="95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3" name="Line 93"/>
          <p:cNvSpPr>
            <a:spLocks noChangeShapeType="1"/>
          </p:cNvSpPr>
          <p:nvPr/>
        </p:nvSpPr>
        <p:spPr bwMode="auto">
          <a:xfrm>
            <a:off x="9801225" y="6057900"/>
            <a:ext cx="1588" cy="95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5" name="Line 95"/>
          <p:cNvSpPr>
            <a:spLocks noChangeShapeType="1"/>
          </p:cNvSpPr>
          <p:nvPr/>
        </p:nvSpPr>
        <p:spPr bwMode="auto">
          <a:xfrm flipH="1">
            <a:off x="2852738" y="5208588"/>
            <a:ext cx="131762" cy="381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6" name="Line 96"/>
          <p:cNvSpPr>
            <a:spLocks noChangeShapeType="1"/>
          </p:cNvSpPr>
          <p:nvPr/>
        </p:nvSpPr>
        <p:spPr bwMode="auto">
          <a:xfrm flipH="1">
            <a:off x="2984500" y="5170488"/>
            <a:ext cx="133350" cy="381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7" name="Line 97"/>
          <p:cNvSpPr>
            <a:spLocks noChangeShapeType="1"/>
          </p:cNvSpPr>
          <p:nvPr/>
        </p:nvSpPr>
        <p:spPr bwMode="auto">
          <a:xfrm flipH="1">
            <a:off x="3117850" y="5113338"/>
            <a:ext cx="152400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8" name="Line 98"/>
          <p:cNvSpPr>
            <a:spLocks noChangeShapeType="1"/>
          </p:cNvSpPr>
          <p:nvPr/>
        </p:nvSpPr>
        <p:spPr bwMode="auto">
          <a:xfrm flipH="1">
            <a:off x="3270250" y="5019676"/>
            <a:ext cx="133350" cy="9366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59" name="Line 99"/>
          <p:cNvSpPr>
            <a:spLocks noChangeShapeType="1"/>
          </p:cNvSpPr>
          <p:nvPr/>
        </p:nvSpPr>
        <p:spPr bwMode="auto">
          <a:xfrm flipH="1">
            <a:off x="3403601" y="4981575"/>
            <a:ext cx="131763" cy="381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0" name="Line 100"/>
          <p:cNvSpPr>
            <a:spLocks noChangeShapeType="1"/>
          </p:cNvSpPr>
          <p:nvPr/>
        </p:nvSpPr>
        <p:spPr bwMode="auto">
          <a:xfrm flipH="1">
            <a:off x="3535363" y="4905375"/>
            <a:ext cx="13335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1" name="Line 101"/>
          <p:cNvSpPr>
            <a:spLocks noChangeShapeType="1"/>
          </p:cNvSpPr>
          <p:nvPr/>
        </p:nvSpPr>
        <p:spPr bwMode="auto">
          <a:xfrm flipH="1">
            <a:off x="3668713" y="4810125"/>
            <a:ext cx="152400" cy="952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2" name="Line 102"/>
          <p:cNvSpPr>
            <a:spLocks noChangeShapeType="1"/>
          </p:cNvSpPr>
          <p:nvPr/>
        </p:nvSpPr>
        <p:spPr bwMode="auto">
          <a:xfrm flipH="1">
            <a:off x="3821113" y="4695825"/>
            <a:ext cx="131762" cy="1143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3" name="Line 103"/>
          <p:cNvSpPr>
            <a:spLocks noChangeShapeType="1"/>
          </p:cNvSpPr>
          <p:nvPr/>
        </p:nvSpPr>
        <p:spPr bwMode="auto">
          <a:xfrm flipH="1">
            <a:off x="3952875" y="4619625"/>
            <a:ext cx="13335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4" name="Line 104"/>
          <p:cNvSpPr>
            <a:spLocks noChangeShapeType="1"/>
          </p:cNvSpPr>
          <p:nvPr/>
        </p:nvSpPr>
        <p:spPr bwMode="auto">
          <a:xfrm flipH="1">
            <a:off x="4086225" y="4581525"/>
            <a:ext cx="133350" cy="381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5" name="Line 105"/>
          <p:cNvSpPr>
            <a:spLocks noChangeShapeType="1"/>
          </p:cNvSpPr>
          <p:nvPr/>
        </p:nvSpPr>
        <p:spPr bwMode="auto">
          <a:xfrm flipH="1">
            <a:off x="4219576" y="4543425"/>
            <a:ext cx="150813" cy="381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6" name="Line 106"/>
          <p:cNvSpPr>
            <a:spLocks noChangeShapeType="1"/>
          </p:cNvSpPr>
          <p:nvPr/>
        </p:nvSpPr>
        <p:spPr bwMode="auto">
          <a:xfrm flipH="1">
            <a:off x="4370388" y="4468813"/>
            <a:ext cx="133350" cy="7461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7" name="Line 107"/>
          <p:cNvSpPr>
            <a:spLocks noChangeShapeType="1"/>
          </p:cNvSpPr>
          <p:nvPr/>
        </p:nvSpPr>
        <p:spPr bwMode="auto">
          <a:xfrm flipH="1">
            <a:off x="4503738" y="4411663"/>
            <a:ext cx="133350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8" name="Line 108"/>
          <p:cNvSpPr>
            <a:spLocks noChangeShapeType="1"/>
          </p:cNvSpPr>
          <p:nvPr/>
        </p:nvSpPr>
        <p:spPr bwMode="auto">
          <a:xfrm flipH="1">
            <a:off x="4637088" y="4354513"/>
            <a:ext cx="133350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69" name="Line 109"/>
          <p:cNvSpPr>
            <a:spLocks noChangeShapeType="1"/>
          </p:cNvSpPr>
          <p:nvPr/>
        </p:nvSpPr>
        <p:spPr bwMode="auto">
          <a:xfrm flipH="1">
            <a:off x="4770438" y="4259263"/>
            <a:ext cx="150812" cy="952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0" name="Line 110"/>
          <p:cNvSpPr>
            <a:spLocks noChangeShapeType="1"/>
          </p:cNvSpPr>
          <p:nvPr/>
        </p:nvSpPr>
        <p:spPr bwMode="auto">
          <a:xfrm flipH="1">
            <a:off x="4921250" y="4202113"/>
            <a:ext cx="133350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1" name="Line 111"/>
          <p:cNvSpPr>
            <a:spLocks noChangeShapeType="1"/>
          </p:cNvSpPr>
          <p:nvPr/>
        </p:nvSpPr>
        <p:spPr bwMode="auto">
          <a:xfrm flipH="1">
            <a:off x="5054600" y="4125913"/>
            <a:ext cx="13335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2" name="Line 112"/>
          <p:cNvSpPr>
            <a:spLocks noChangeShapeType="1"/>
          </p:cNvSpPr>
          <p:nvPr/>
        </p:nvSpPr>
        <p:spPr bwMode="auto">
          <a:xfrm flipH="1">
            <a:off x="5187951" y="4049713"/>
            <a:ext cx="131763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3" name="Line 113"/>
          <p:cNvSpPr>
            <a:spLocks noChangeShapeType="1"/>
          </p:cNvSpPr>
          <p:nvPr/>
        </p:nvSpPr>
        <p:spPr bwMode="auto">
          <a:xfrm flipH="1">
            <a:off x="5319713" y="3973513"/>
            <a:ext cx="15240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4" name="Line 114"/>
          <p:cNvSpPr>
            <a:spLocks noChangeShapeType="1"/>
          </p:cNvSpPr>
          <p:nvPr/>
        </p:nvSpPr>
        <p:spPr bwMode="auto">
          <a:xfrm flipH="1">
            <a:off x="5472113" y="3917951"/>
            <a:ext cx="133350" cy="5556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5" name="Line 115"/>
          <p:cNvSpPr>
            <a:spLocks noChangeShapeType="1"/>
          </p:cNvSpPr>
          <p:nvPr/>
        </p:nvSpPr>
        <p:spPr bwMode="auto">
          <a:xfrm flipH="1">
            <a:off x="5605463" y="3860800"/>
            <a:ext cx="131762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6" name="Line 116"/>
          <p:cNvSpPr>
            <a:spLocks noChangeShapeType="1"/>
          </p:cNvSpPr>
          <p:nvPr/>
        </p:nvSpPr>
        <p:spPr bwMode="auto">
          <a:xfrm flipH="1">
            <a:off x="5737225" y="3803650"/>
            <a:ext cx="133350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7" name="Line 117"/>
          <p:cNvSpPr>
            <a:spLocks noChangeShapeType="1"/>
          </p:cNvSpPr>
          <p:nvPr/>
        </p:nvSpPr>
        <p:spPr bwMode="auto">
          <a:xfrm flipH="1">
            <a:off x="5870575" y="3765550"/>
            <a:ext cx="152400" cy="381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8" name="Line 118"/>
          <p:cNvSpPr>
            <a:spLocks noChangeShapeType="1"/>
          </p:cNvSpPr>
          <p:nvPr/>
        </p:nvSpPr>
        <p:spPr bwMode="auto">
          <a:xfrm flipH="1">
            <a:off x="6022975" y="3689350"/>
            <a:ext cx="13335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9" name="Line 119"/>
          <p:cNvSpPr>
            <a:spLocks noChangeShapeType="1"/>
          </p:cNvSpPr>
          <p:nvPr/>
        </p:nvSpPr>
        <p:spPr bwMode="auto">
          <a:xfrm flipH="1">
            <a:off x="6156326" y="3651250"/>
            <a:ext cx="131763" cy="381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0" name="Line 120"/>
          <p:cNvSpPr>
            <a:spLocks noChangeShapeType="1"/>
          </p:cNvSpPr>
          <p:nvPr/>
        </p:nvSpPr>
        <p:spPr bwMode="auto">
          <a:xfrm flipH="1">
            <a:off x="6288088" y="3632200"/>
            <a:ext cx="133350" cy="190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1" name="Line 121"/>
          <p:cNvSpPr>
            <a:spLocks noChangeShapeType="1"/>
          </p:cNvSpPr>
          <p:nvPr/>
        </p:nvSpPr>
        <p:spPr bwMode="auto">
          <a:xfrm flipH="1">
            <a:off x="6421438" y="3613150"/>
            <a:ext cx="152400" cy="190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2" name="Line 122"/>
          <p:cNvSpPr>
            <a:spLocks noChangeShapeType="1"/>
          </p:cNvSpPr>
          <p:nvPr/>
        </p:nvSpPr>
        <p:spPr bwMode="auto">
          <a:xfrm flipH="1">
            <a:off x="6573838" y="3367088"/>
            <a:ext cx="131762" cy="24606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3" name="Line 123"/>
          <p:cNvSpPr>
            <a:spLocks noChangeShapeType="1"/>
          </p:cNvSpPr>
          <p:nvPr/>
        </p:nvSpPr>
        <p:spPr bwMode="auto">
          <a:xfrm flipH="1">
            <a:off x="6705600" y="3290888"/>
            <a:ext cx="13335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4" name="Line 124"/>
          <p:cNvSpPr>
            <a:spLocks noChangeShapeType="1"/>
          </p:cNvSpPr>
          <p:nvPr/>
        </p:nvSpPr>
        <p:spPr bwMode="auto">
          <a:xfrm flipH="1">
            <a:off x="6838950" y="3214688"/>
            <a:ext cx="13335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5" name="Line 125"/>
          <p:cNvSpPr>
            <a:spLocks noChangeShapeType="1"/>
          </p:cNvSpPr>
          <p:nvPr/>
        </p:nvSpPr>
        <p:spPr bwMode="auto">
          <a:xfrm flipH="1">
            <a:off x="6972301" y="3138488"/>
            <a:ext cx="150813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6" name="Line 126"/>
          <p:cNvSpPr>
            <a:spLocks noChangeShapeType="1"/>
          </p:cNvSpPr>
          <p:nvPr/>
        </p:nvSpPr>
        <p:spPr bwMode="auto">
          <a:xfrm flipH="1">
            <a:off x="7123113" y="3062288"/>
            <a:ext cx="13335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7" name="Line 127"/>
          <p:cNvSpPr>
            <a:spLocks noChangeShapeType="1"/>
          </p:cNvSpPr>
          <p:nvPr/>
        </p:nvSpPr>
        <p:spPr bwMode="auto">
          <a:xfrm flipH="1">
            <a:off x="7256463" y="2986088"/>
            <a:ext cx="13335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8" name="Line 128"/>
          <p:cNvSpPr>
            <a:spLocks noChangeShapeType="1"/>
          </p:cNvSpPr>
          <p:nvPr/>
        </p:nvSpPr>
        <p:spPr bwMode="auto">
          <a:xfrm flipH="1">
            <a:off x="7389813" y="2928938"/>
            <a:ext cx="133350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9" name="Line 129"/>
          <p:cNvSpPr>
            <a:spLocks noChangeShapeType="1"/>
          </p:cNvSpPr>
          <p:nvPr/>
        </p:nvSpPr>
        <p:spPr bwMode="auto">
          <a:xfrm flipH="1">
            <a:off x="7523163" y="2835276"/>
            <a:ext cx="150812" cy="93663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0" name="Line 130"/>
          <p:cNvSpPr>
            <a:spLocks noChangeShapeType="1"/>
          </p:cNvSpPr>
          <p:nvPr/>
        </p:nvSpPr>
        <p:spPr bwMode="auto">
          <a:xfrm flipH="1">
            <a:off x="7673975" y="2778125"/>
            <a:ext cx="133350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1" name="Line 131"/>
          <p:cNvSpPr>
            <a:spLocks noChangeShapeType="1"/>
          </p:cNvSpPr>
          <p:nvPr/>
        </p:nvSpPr>
        <p:spPr bwMode="auto">
          <a:xfrm flipH="1">
            <a:off x="7807325" y="2682875"/>
            <a:ext cx="133350" cy="952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2" name="Line 132"/>
          <p:cNvSpPr>
            <a:spLocks noChangeShapeType="1"/>
          </p:cNvSpPr>
          <p:nvPr/>
        </p:nvSpPr>
        <p:spPr bwMode="auto">
          <a:xfrm flipH="1">
            <a:off x="7940676" y="2625725"/>
            <a:ext cx="131763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3" name="Line 133"/>
          <p:cNvSpPr>
            <a:spLocks noChangeShapeType="1"/>
          </p:cNvSpPr>
          <p:nvPr/>
        </p:nvSpPr>
        <p:spPr bwMode="auto">
          <a:xfrm flipH="1">
            <a:off x="8072438" y="2549525"/>
            <a:ext cx="152400" cy="76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4" name="Line 134"/>
          <p:cNvSpPr>
            <a:spLocks noChangeShapeType="1"/>
          </p:cNvSpPr>
          <p:nvPr/>
        </p:nvSpPr>
        <p:spPr bwMode="auto">
          <a:xfrm flipH="1">
            <a:off x="8224838" y="2454275"/>
            <a:ext cx="133350" cy="952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5" name="Line 135"/>
          <p:cNvSpPr>
            <a:spLocks noChangeShapeType="1"/>
          </p:cNvSpPr>
          <p:nvPr/>
        </p:nvSpPr>
        <p:spPr bwMode="auto">
          <a:xfrm flipH="1">
            <a:off x="8358188" y="2397125"/>
            <a:ext cx="133350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6" name="Line 136"/>
          <p:cNvSpPr>
            <a:spLocks noChangeShapeType="1"/>
          </p:cNvSpPr>
          <p:nvPr/>
        </p:nvSpPr>
        <p:spPr bwMode="auto">
          <a:xfrm flipH="1">
            <a:off x="8491538" y="2303463"/>
            <a:ext cx="131762" cy="93662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7" name="Line 137"/>
          <p:cNvSpPr>
            <a:spLocks noChangeShapeType="1"/>
          </p:cNvSpPr>
          <p:nvPr/>
        </p:nvSpPr>
        <p:spPr bwMode="auto">
          <a:xfrm flipH="1">
            <a:off x="8623300" y="2246313"/>
            <a:ext cx="152400" cy="5715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8" name="Line 138"/>
          <p:cNvSpPr>
            <a:spLocks noChangeShapeType="1"/>
          </p:cNvSpPr>
          <p:nvPr/>
        </p:nvSpPr>
        <p:spPr bwMode="auto">
          <a:xfrm flipH="1">
            <a:off x="6705600" y="3613150"/>
            <a:ext cx="133350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9" name="Line 139"/>
          <p:cNvSpPr>
            <a:spLocks noChangeShapeType="1"/>
          </p:cNvSpPr>
          <p:nvPr/>
        </p:nvSpPr>
        <p:spPr bwMode="auto">
          <a:xfrm flipH="1">
            <a:off x="6838950" y="3575050"/>
            <a:ext cx="133350" cy="381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0" name="Line 140"/>
          <p:cNvSpPr>
            <a:spLocks noChangeShapeType="1"/>
          </p:cNvSpPr>
          <p:nvPr/>
        </p:nvSpPr>
        <p:spPr bwMode="auto">
          <a:xfrm flipH="1">
            <a:off x="6972301" y="3556000"/>
            <a:ext cx="150813" cy="190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1" name="Line 141"/>
          <p:cNvSpPr>
            <a:spLocks noChangeShapeType="1"/>
          </p:cNvSpPr>
          <p:nvPr/>
        </p:nvSpPr>
        <p:spPr bwMode="auto">
          <a:xfrm flipH="1">
            <a:off x="7123113" y="3498850"/>
            <a:ext cx="133350" cy="571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2" name="Line 142"/>
          <p:cNvSpPr>
            <a:spLocks noChangeShapeType="1"/>
          </p:cNvSpPr>
          <p:nvPr/>
        </p:nvSpPr>
        <p:spPr bwMode="auto">
          <a:xfrm flipH="1">
            <a:off x="7256463" y="3460750"/>
            <a:ext cx="133350" cy="381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3" name="Line 143"/>
          <p:cNvSpPr>
            <a:spLocks noChangeShapeType="1"/>
          </p:cNvSpPr>
          <p:nvPr/>
        </p:nvSpPr>
        <p:spPr bwMode="auto">
          <a:xfrm flipH="1">
            <a:off x="7389813" y="3441700"/>
            <a:ext cx="133350" cy="190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4" name="Line 144"/>
          <p:cNvSpPr>
            <a:spLocks noChangeShapeType="1"/>
          </p:cNvSpPr>
          <p:nvPr/>
        </p:nvSpPr>
        <p:spPr bwMode="auto">
          <a:xfrm flipH="1">
            <a:off x="7523163" y="3386138"/>
            <a:ext cx="150812" cy="555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5" name="Line 145"/>
          <p:cNvSpPr>
            <a:spLocks noChangeShapeType="1"/>
          </p:cNvSpPr>
          <p:nvPr/>
        </p:nvSpPr>
        <p:spPr bwMode="auto">
          <a:xfrm flipH="1">
            <a:off x="7673975" y="3309938"/>
            <a:ext cx="133350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6" name="Line 146"/>
          <p:cNvSpPr>
            <a:spLocks noChangeShapeType="1"/>
          </p:cNvSpPr>
          <p:nvPr/>
        </p:nvSpPr>
        <p:spPr bwMode="auto">
          <a:xfrm flipH="1">
            <a:off x="7807325" y="3252788"/>
            <a:ext cx="133350" cy="571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7" name="Line 147"/>
          <p:cNvSpPr>
            <a:spLocks noChangeShapeType="1"/>
          </p:cNvSpPr>
          <p:nvPr/>
        </p:nvSpPr>
        <p:spPr bwMode="auto">
          <a:xfrm flipH="1">
            <a:off x="7940676" y="3195638"/>
            <a:ext cx="131763" cy="571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8" name="Line 148"/>
          <p:cNvSpPr>
            <a:spLocks noChangeShapeType="1"/>
          </p:cNvSpPr>
          <p:nvPr/>
        </p:nvSpPr>
        <p:spPr bwMode="auto">
          <a:xfrm flipH="1">
            <a:off x="8072438" y="3119438"/>
            <a:ext cx="152400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9" name="Line 149"/>
          <p:cNvSpPr>
            <a:spLocks noChangeShapeType="1"/>
          </p:cNvSpPr>
          <p:nvPr/>
        </p:nvSpPr>
        <p:spPr bwMode="auto">
          <a:xfrm flipH="1">
            <a:off x="8224838" y="3043238"/>
            <a:ext cx="133350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0" name="Line 150"/>
          <p:cNvSpPr>
            <a:spLocks noChangeShapeType="1"/>
          </p:cNvSpPr>
          <p:nvPr/>
        </p:nvSpPr>
        <p:spPr bwMode="auto">
          <a:xfrm flipH="1">
            <a:off x="8358188" y="2967038"/>
            <a:ext cx="133350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1" name="Line 151"/>
          <p:cNvSpPr>
            <a:spLocks noChangeShapeType="1"/>
          </p:cNvSpPr>
          <p:nvPr/>
        </p:nvSpPr>
        <p:spPr bwMode="auto">
          <a:xfrm flipH="1">
            <a:off x="8491538" y="2890838"/>
            <a:ext cx="131762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2" name="Line 152"/>
          <p:cNvSpPr>
            <a:spLocks noChangeShapeType="1"/>
          </p:cNvSpPr>
          <p:nvPr/>
        </p:nvSpPr>
        <p:spPr bwMode="auto">
          <a:xfrm flipH="1">
            <a:off x="8623300" y="2816226"/>
            <a:ext cx="152400" cy="74613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3" name="Line 153"/>
          <p:cNvSpPr>
            <a:spLocks noChangeShapeType="1"/>
          </p:cNvSpPr>
          <p:nvPr/>
        </p:nvSpPr>
        <p:spPr bwMode="auto">
          <a:xfrm flipH="1">
            <a:off x="8775700" y="2740025"/>
            <a:ext cx="133350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4" name="Line 154"/>
          <p:cNvSpPr>
            <a:spLocks noChangeShapeType="1"/>
          </p:cNvSpPr>
          <p:nvPr/>
        </p:nvSpPr>
        <p:spPr bwMode="auto">
          <a:xfrm flipH="1">
            <a:off x="8909051" y="2663825"/>
            <a:ext cx="131763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5" name="Line 155"/>
          <p:cNvSpPr>
            <a:spLocks noChangeShapeType="1"/>
          </p:cNvSpPr>
          <p:nvPr/>
        </p:nvSpPr>
        <p:spPr bwMode="auto">
          <a:xfrm flipH="1">
            <a:off x="9040813" y="2568575"/>
            <a:ext cx="133350" cy="952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6" name="Line 156"/>
          <p:cNvSpPr>
            <a:spLocks noChangeShapeType="1"/>
          </p:cNvSpPr>
          <p:nvPr/>
        </p:nvSpPr>
        <p:spPr bwMode="auto">
          <a:xfrm flipH="1">
            <a:off x="9174163" y="2473325"/>
            <a:ext cx="152400" cy="9525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7" name="Line 157"/>
          <p:cNvSpPr>
            <a:spLocks noChangeShapeType="1"/>
          </p:cNvSpPr>
          <p:nvPr/>
        </p:nvSpPr>
        <p:spPr bwMode="auto">
          <a:xfrm flipH="1">
            <a:off x="9326563" y="2397125"/>
            <a:ext cx="131762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8" name="Line 158"/>
          <p:cNvSpPr>
            <a:spLocks noChangeShapeType="1"/>
          </p:cNvSpPr>
          <p:nvPr/>
        </p:nvSpPr>
        <p:spPr bwMode="auto">
          <a:xfrm flipH="1">
            <a:off x="9458325" y="2322513"/>
            <a:ext cx="133350" cy="7461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9" name="Line 159"/>
          <p:cNvSpPr>
            <a:spLocks noChangeShapeType="1"/>
          </p:cNvSpPr>
          <p:nvPr/>
        </p:nvSpPr>
        <p:spPr bwMode="auto">
          <a:xfrm flipH="1">
            <a:off x="9591675" y="2246313"/>
            <a:ext cx="133350" cy="762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0" name="Line 160"/>
          <p:cNvSpPr>
            <a:spLocks noChangeShapeType="1"/>
          </p:cNvSpPr>
          <p:nvPr/>
        </p:nvSpPr>
        <p:spPr bwMode="auto">
          <a:xfrm flipH="1" flipV="1">
            <a:off x="2852738" y="5246688"/>
            <a:ext cx="131762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1" name="Line 161"/>
          <p:cNvSpPr>
            <a:spLocks noChangeShapeType="1"/>
          </p:cNvSpPr>
          <p:nvPr/>
        </p:nvSpPr>
        <p:spPr bwMode="auto">
          <a:xfrm flipH="1">
            <a:off x="2984500" y="5265739"/>
            <a:ext cx="13335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2" name="Line 162"/>
          <p:cNvSpPr>
            <a:spLocks noChangeShapeType="1"/>
          </p:cNvSpPr>
          <p:nvPr/>
        </p:nvSpPr>
        <p:spPr bwMode="auto">
          <a:xfrm flipH="1">
            <a:off x="3117850" y="5227638"/>
            <a:ext cx="152400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3" name="Line 163"/>
          <p:cNvSpPr>
            <a:spLocks noChangeShapeType="1"/>
          </p:cNvSpPr>
          <p:nvPr/>
        </p:nvSpPr>
        <p:spPr bwMode="auto">
          <a:xfrm flipH="1">
            <a:off x="3270250" y="5189538"/>
            <a:ext cx="133350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4" name="Line 164"/>
          <p:cNvSpPr>
            <a:spLocks noChangeShapeType="1"/>
          </p:cNvSpPr>
          <p:nvPr/>
        </p:nvSpPr>
        <p:spPr bwMode="auto">
          <a:xfrm flipH="1">
            <a:off x="3403601" y="5151438"/>
            <a:ext cx="131763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5" name="Line 165"/>
          <p:cNvSpPr>
            <a:spLocks noChangeShapeType="1"/>
          </p:cNvSpPr>
          <p:nvPr/>
        </p:nvSpPr>
        <p:spPr bwMode="auto">
          <a:xfrm flipH="1">
            <a:off x="3535363" y="5094288"/>
            <a:ext cx="133350" cy="571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6" name="Line 166"/>
          <p:cNvSpPr>
            <a:spLocks noChangeShapeType="1"/>
          </p:cNvSpPr>
          <p:nvPr/>
        </p:nvSpPr>
        <p:spPr bwMode="auto">
          <a:xfrm flipH="1">
            <a:off x="3668713" y="5056188"/>
            <a:ext cx="152400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7" name="Line 167"/>
          <p:cNvSpPr>
            <a:spLocks noChangeShapeType="1"/>
          </p:cNvSpPr>
          <p:nvPr/>
        </p:nvSpPr>
        <p:spPr bwMode="auto">
          <a:xfrm flipH="1">
            <a:off x="3821113" y="5019676"/>
            <a:ext cx="131762" cy="365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8" name="Line 168"/>
          <p:cNvSpPr>
            <a:spLocks noChangeShapeType="1"/>
          </p:cNvSpPr>
          <p:nvPr/>
        </p:nvSpPr>
        <p:spPr bwMode="auto">
          <a:xfrm flipH="1">
            <a:off x="3952875" y="5000625"/>
            <a:ext cx="13335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29" name="Line 169"/>
          <p:cNvSpPr>
            <a:spLocks noChangeShapeType="1"/>
          </p:cNvSpPr>
          <p:nvPr/>
        </p:nvSpPr>
        <p:spPr bwMode="auto">
          <a:xfrm flipH="1">
            <a:off x="4086225" y="5000625"/>
            <a:ext cx="133350" cy="15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0" name="Line 170"/>
          <p:cNvSpPr>
            <a:spLocks noChangeShapeType="1"/>
          </p:cNvSpPr>
          <p:nvPr/>
        </p:nvSpPr>
        <p:spPr bwMode="auto">
          <a:xfrm flipH="1" flipV="1">
            <a:off x="4219576" y="5000626"/>
            <a:ext cx="150813" cy="365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1" name="Line 171"/>
          <p:cNvSpPr>
            <a:spLocks noChangeShapeType="1"/>
          </p:cNvSpPr>
          <p:nvPr/>
        </p:nvSpPr>
        <p:spPr bwMode="auto">
          <a:xfrm flipH="1">
            <a:off x="4370388" y="4981576"/>
            <a:ext cx="133350" cy="555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2" name="Line 172"/>
          <p:cNvSpPr>
            <a:spLocks noChangeShapeType="1"/>
          </p:cNvSpPr>
          <p:nvPr/>
        </p:nvSpPr>
        <p:spPr bwMode="auto">
          <a:xfrm flipH="1">
            <a:off x="4503738" y="4905375"/>
            <a:ext cx="133350" cy="762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3" name="Line 173"/>
          <p:cNvSpPr>
            <a:spLocks noChangeShapeType="1"/>
          </p:cNvSpPr>
          <p:nvPr/>
        </p:nvSpPr>
        <p:spPr bwMode="auto">
          <a:xfrm flipH="1">
            <a:off x="4637088" y="4867275"/>
            <a:ext cx="133350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4" name="Line 174"/>
          <p:cNvSpPr>
            <a:spLocks noChangeShapeType="1"/>
          </p:cNvSpPr>
          <p:nvPr/>
        </p:nvSpPr>
        <p:spPr bwMode="auto">
          <a:xfrm flipH="1">
            <a:off x="4770438" y="4829175"/>
            <a:ext cx="150812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5" name="Line 175"/>
          <p:cNvSpPr>
            <a:spLocks noChangeShapeType="1"/>
          </p:cNvSpPr>
          <p:nvPr/>
        </p:nvSpPr>
        <p:spPr bwMode="auto">
          <a:xfrm flipH="1">
            <a:off x="4921250" y="4752975"/>
            <a:ext cx="133350" cy="762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6" name="Line 176"/>
          <p:cNvSpPr>
            <a:spLocks noChangeShapeType="1"/>
          </p:cNvSpPr>
          <p:nvPr/>
        </p:nvSpPr>
        <p:spPr bwMode="auto">
          <a:xfrm flipH="1">
            <a:off x="5054600" y="4733925"/>
            <a:ext cx="13335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7" name="Line 177"/>
          <p:cNvSpPr>
            <a:spLocks noChangeShapeType="1"/>
          </p:cNvSpPr>
          <p:nvPr/>
        </p:nvSpPr>
        <p:spPr bwMode="auto">
          <a:xfrm flipH="1">
            <a:off x="5187951" y="4657725"/>
            <a:ext cx="131763" cy="762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8" name="Line 178"/>
          <p:cNvSpPr>
            <a:spLocks noChangeShapeType="1"/>
          </p:cNvSpPr>
          <p:nvPr/>
        </p:nvSpPr>
        <p:spPr bwMode="auto">
          <a:xfrm flipH="1">
            <a:off x="5319713" y="4562475"/>
            <a:ext cx="152400" cy="952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39" name="Line 179"/>
          <p:cNvSpPr>
            <a:spLocks noChangeShapeType="1"/>
          </p:cNvSpPr>
          <p:nvPr/>
        </p:nvSpPr>
        <p:spPr bwMode="auto">
          <a:xfrm flipH="1">
            <a:off x="5472113" y="4543425"/>
            <a:ext cx="13335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0" name="Line 180"/>
          <p:cNvSpPr>
            <a:spLocks noChangeShapeType="1"/>
          </p:cNvSpPr>
          <p:nvPr/>
        </p:nvSpPr>
        <p:spPr bwMode="auto">
          <a:xfrm flipH="1">
            <a:off x="5605463" y="4524375"/>
            <a:ext cx="131762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1" name="Line 181"/>
          <p:cNvSpPr>
            <a:spLocks noChangeShapeType="1"/>
          </p:cNvSpPr>
          <p:nvPr/>
        </p:nvSpPr>
        <p:spPr bwMode="auto">
          <a:xfrm flipH="1">
            <a:off x="5737225" y="4468813"/>
            <a:ext cx="133350" cy="55562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2" name="Line 182"/>
          <p:cNvSpPr>
            <a:spLocks noChangeShapeType="1"/>
          </p:cNvSpPr>
          <p:nvPr/>
        </p:nvSpPr>
        <p:spPr bwMode="auto">
          <a:xfrm flipH="1">
            <a:off x="5870575" y="4411663"/>
            <a:ext cx="152400" cy="571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3" name="Line 183"/>
          <p:cNvSpPr>
            <a:spLocks noChangeShapeType="1"/>
          </p:cNvSpPr>
          <p:nvPr/>
        </p:nvSpPr>
        <p:spPr bwMode="auto">
          <a:xfrm flipH="1">
            <a:off x="6022975" y="4411664"/>
            <a:ext cx="13335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4" name="Line 184"/>
          <p:cNvSpPr>
            <a:spLocks noChangeShapeType="1"/>
          </p:cNvSpPr>
          <p:nvPr/>
        </p:nvSpPr>
        <p:spPr bwMode="auto">
          <a:xfrm flipH="1">
            <a:off x="6156326" y="4373563"/>
            <a:ext cx="131763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5" name="Line 185"/>
          <p:cNvSpPr>
            <a:spLocks noChangeShapeType="1"/>
          </p:cNvSpPr>
          <p:nvPr/>
        </p:nvSpPr>
        <p:spPr bwMode="auto">
          <a:xfrm flipH="1" flipV="1">
            <a:off x="6288088" y="4373563"/>
            <a:ext cx="13335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6" name="Line 186"/>
          <p:cNvSpPr>
            <a:spLocks noChangeShapeType="1"/>
          </p:cNvSpPr>
          <p:nvPr/>
        </p:nvSpPr>
        <p:spPr bwMode="auto">
          <a:xfrm flipH="1">
            <a:off x="6421438" y="4373563"/>
            <a:ext cx="15240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7" name="Line 187"/>
          <p:cNvSpPr>
            <a:spLocks noChangeShapeType="1"/>
          </p:cNvSpPr>
          <p:nvPr/>
        </p:nvSpPr>
        <p:spPr bwMode="auto">
          <a:xfrm flipH="1" flipV="1">
            <a:off x="6573838" y="4373563"/>
            <a:ext cx="131762" cy="1143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8" name="Line 188"/>
          <p:cNvSpPr>
            <a:spLocks noChangeShapeType="1"/>
          </p:cNvSpPr>
          <p:nvPr/>
        </p:nvSpPr>
        <p:spPr bwMode="auto">
          <a:xfrm flipH="1">
            <a:off x="6705600" y="4487864"/>
            <a:ext cx="13335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49" name="Line 189"/>
          <p:cNvSpPr>
            <a:spLocks noChangeShapeType="1"/>
          </p:cNvSpPr>
          <p:nvPr/>
        </p:nvSpPr>
        <p:spPr bwMode="auto">
          <a:xfrm flipH="1">
            <a:off x="6838950" y="4449763"/>
            <a:ext cx="133350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0" name="Line 190"/>
          <p:cNvSpPr>
            <a:spLocks noChangeShapeType="1"/>
          </p:cNvSpPr>
          <p:nvPr/>
        </p:nvSpPr>
        <p:spPr bwMode="auto">
          <a:xfrm flipH="1">
            <a:off x="6972301" y="4392613"/>
            <a:ext cx="150813" cy="571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1" name="Line 191"/>
          <p:cNvSpPr>
            <a:spLocks noChangeShapeType="1"/>
          </p:cNvSpPr>
          <p:nvPr/>
        </p:nvSpPr>
        <p:spPr bwMode="auto">
          <a:xfrm flipH="1">
            <a:off x="7123113" y="4373563"/>
            <a:ext cx="13335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2" name="Line 192"/>
          <p:cNvSpPr>
            <a:spLocks noChangeShapeType="1"/>
          </p:cNvSpPr>
          <p:nvPr/>
        </p:nvSpPr>
        <p:spPr bwMode="auto">
          <a:xfrm flipH="1">
            <a:off x="7256463" y="4373564"/>
            <a:ext cx="13335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3" name="Line 193"/>
          <p:cNvSpPr>
            <a:spLocks noChangeShapeType="1"/>
          </p:cNvSpPr>
          <p:nvPr/>
        </p:nvSpPr>
        <p:spPr bwMode="auto">
          <a:xfrm flipH="1" flipV="1">
            <a:off x="7389813" y="4373563"/>
            <a:ext cx="13335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4" name="Line 194"/>
          <p:cNvSpPr>
            <a:spLocks noChangeShapeType="1"/>
          </p:cNvSpPr>
          <p:nvPr/>
        </p:nvSpPr>
        <p:spPr bwMode="auto">
          <a:xfrm flipH="1">
            <a:off x="7523163" y="4392614"/>
            <a:ext cx="150812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5" name="Line 195"/>
          <p:cNvSpPr>
            <a:spLocks noChangeShapeType="1"/>
          </p:cNvSpPr>
          <p:nvPr/>
        </p:nvSpPr>
        <p:spPr bwMode="auto">
          <a:xfrm flipH="1">
            <a:off x="7673975" y="4392614"/>
            <a:ext cx="13335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6" name="Line 196"/>
          <p:cNvSpPr>
            <a:spLocks noChangeShapeType="1"/>
          </p:cNvSpPr>
          <p:nvPr/>
        </p:nvSpPr>
        <p:spPr bwMode="auto">
          <a:xfrm flipH="1">
            <a:off x="7807325" y="4392614"/>
            <a:ext cx="13335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7" name="Line 197"/>
          <p:cNvSpPr>
            <a:spLocks noChangeShapeType="1"/>
          </p:cNvSpPr>
          <p:nvPr/>
        </p:nvSpPr>
        <p:spPr bwMode="auto">
          <a:xfrm flipH="1">
            <a:off x="7940676" y="4373563"/>
            <a:ext cx="131763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8" name="Line 198"/>
          <p:cNvSpPr>
            <a:spLocks noChangeShapeType="1"/>
          </p:cNvSpPr>
          <p:nvPr/>
        </p:nvSpPr>
        <p:spPr bwMode="auto">
          <a:xfrm flipH="1">
            <a:off x="8072438" y="4373564"/>
            <a:ext cx="15240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9" name="Line 199"/>
          <p:cNvSpPr>
            <a:spLocks noChangeShapeType="1"/>
          </p:cNvSpPr>
          <p:nvPr/>
        </p:nvSpPr>
        <p:spPr bwMode="auto">
          <a:xfrm flipH="1">
            <a:off x="8224838" y="4373564"/>
            <a:ext cx="13335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0" name="Line 200"/>
          <p:cNvSpPr>
            <a:spLocks noChangeShapeType="1"/>
          </p:cNvSpPr>
          <p:nvPr/>
        </p:nvSpPr>
        <p:spPr bwMode="auto">
          <a:xfrm flipH="1">
            <a:off x="8358188" y="4373564"/>
            <a:ext cx="13335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1" name="Line 201"/>
          <p:cNvSpPr>
            <a:spLocks noChangeShapeType="1"/>
          </p:cNvSpPr>
          <p:nvPr/>
        </p:nvSpPr>
        <p:spPr bwMode="auto">
          <a:xfrm flipH="1">
            <a:off x="8491538" y="4354513"/>
            <a:ext cx="131762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2" name="Line 202"/>
          <p:cNvSpPr>
            <a:spLocks noChangeShapeType="1"/>
          </p:cNvSpPr>
          <p:nvPr/>
        </p:nvSpPr>
        <p:spPr bwMode="auto">
          <a:xfrm flipH="1">
            <a:off x="8623300" y="4354514"/>
            <a:ext cx="152400" cy="1587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3" name="Line 203"/>
          <p:cNvSpPr>
            <a:spLocks noChangeShapeType="1"/>
          </p:cNvSpPr>
          <p:nvPr/>
        </p:nvSpPr>
        <p:spPr bwMode="auto">
          <a:xfrm flipH="1">
            <a:off x="8775700" y="4335463"/>
            <a:ext cx="13335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4" name="Line 204"/>
          <p:cNvSpPr>
            <a:spLocks noChangeShapeType="1"/>
          </p:cNvSpPr>
          <p:nvPr/>
        </p:nvSpPr>
        <p:spPr bwMode="auto">
          <a:xfrm flipH="1">
            <a:off x="8909051" y="4316413"/>
            <a:ext cx="131763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5" name="Line 205"/>
          <p:cNvSpPr>
            <a:spLocks noChangeShapeType="1"/>
          </p:cNvSpPr>
          <p:nvPr/>
        </p:nvSpPr>
        <p:spPr bwMode="auto">
          <a:xfrm flipH="1">
            <a:off x="9040813" y="4297363"/>
            <a:ext cx="13335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6" name="Line 206"/>
          <p:cNvSpPr>
            <a:spLocks noChangeShapeType="1"/>
          </p:cNvSpPr>
          <p:nvPr/>
        </p:nvSpPr>
        <p:spPr bwMode="auto">
          <a:xfrm flipH="1">
            <a:off x="9174163" y="4259263"/>
            <a:ext cx="152400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7" name="Line 207"/>
          <p:cNvSpPr>
            <a:spLocks noChangeShapeType="1"/>
          </p:cNvSpPr>
          <p:nvPr/>
        </p:nvSpPr>
        <p:spPr bwMode="auto">
          <a:xfrm flipH="1">
            <a:off x="9326563" y="4240213"/>
            <a:ext cx="131762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8" name="Line 208"/>
          <p:cNvSpPr>
            <a:spLocks noChangeShapeType="1"/>
          </p:cNvSpPr>
          <p:nvPr/>
        </p:nvSpPr>
        <p:spPr bwMode="auto">
          <a:xfrm flipH="1">
            <a:off x="9458325" y="4221163"/>
            <a:ext cx="133350" cy="1905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69" name="Line 209"/>
          <p:cNvSpPr>
            <a:spLocks noChangeShapeType="1"/>
          </p:cNvSpPr>
          <p:nvPr/>
        </p:nvSpPr>
        <p:spPr bwMode="auto">
          <a:xfrm flipH="1">
            <a:off x="9591675" y="4183063"/>
            <a:ext cx="133350" cy="381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70" name="Rectangle 210"/>
          <p:cNvSpPr>
            <a:spLocks noChangeArrowheads="1"/>
          </p:cNvSpPr>
          <p:nvPr/>
        </p:nvSpPr>
        <p:spPr bwMode="auto">
          <a:xfrm>
            <a:off x="2025650" y="5900739"/>
            <a:ext cx="705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-</a:t>
            </a:r>
            <a:endParaRPr lang="en-US"/>
          </a:p>
        </p:txBody>
      </p:sp>
      <p:sp>
        <p:nvSpPr>
          <p:cNvPr id="604371" name="Rectangle 211"/>
          <p:cNvSpPr>
            <a:spLocks noChangeArrowheads="1"/>
          </p:cNvSpPr>
          <p:nvPr/>
        </p:nvSpPr>
        <p:spPr bwMode="auto">
          <a:xfrm>
            <a:off x="2120900" y="5900739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  <a:endParaRPr lang="en-US"/>
          </a:p>
        </p:txBody>
      </p:sp>
      <p:sp>
        <p:nvSpPr>
          <p:cNvPr id="604372" name="Rectangle 212"/>
          <p:cNvSpPr>
            <a:spLocks noChangeArrowheads="1"/>
          </p:cNvSpPr>
          <p:nvPr/>
        </p:nvSpPr>
        <p:spPr bwMode="auto">
          <a:xfrm>
            <a:off x="2290763" y="5900739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.</a:t>
            </a:r>
            <a:endParaRPr lang="en-US"/>
          </a:p>
        </p:txBody>
      </p:sp>
      <p:sp>
        <p:nvSpPr>
          <p:cNvPr id="604373" name="Rectangle 213"/>
          <p:cNvSpPr>
            <a:spLocks noChangeArrowheads="1"/>
          </p:cNvSpPr>
          <p:nvPr/>
        </p:nvSpPr>
        <p:spPr bwMode="auto">
          <a:xfrm>
            <a:off x="2366963" y="5900739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5</a:t>
            </a:r>
            <a:endParaRPr lang="en-US"/>
          </a:p>
        </p:txBody>
      </p:sp>
      <p:sp>
        <p:nvSpPr>
          <p:cNvPr id="604374" name="Rectangle 214"/>
          <p:cNvSpPr>
            <a:spLocks noChangeArrowheads="1"/>
          </p:cNvSpPr>
          <p:nvPr/>
        </p:nvSpPr>
        <p:spPr bwMode="auto">
          <a:xfrm>
            <a:off x="2120900" y="50831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  <a:endParaRPr lang="en-US"/>
          </a:p>
        </p:txBody>
      </p:sp>
      <p:sp>
        <p:nvSpPr>
          <p:cNvPr id="604375" name="Rectangle 215"/>
          <p:cNvSpPr>
            <a:spLocks noChangeArrowheads="1"/>
          </p:cNvSpPr>
          <p:nvPr/>
        </p:nvSpPr>
        <p:spPr bwMode="auto">
          <a:xfrm>
            <a:off x="2290763" y="5083176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.</a:t>
            </a:r>
            <a:endParaRPr lang="en-US"/>
          </a:p>
        </p:txBody>
      </p:sp>
      <p:sp>
        <p:nvSpPr>
          <p:cNvPr id="604376" name="Rectangle 216"/>
          <p:cNvSpPr>
            <a:spLocks noChangeArrowheads="1"/>
          </p:cNvSpPr>
          <p:nvPr/>
        </p:nvSpPr>
        <p:spPr bwMode="auto">
          <a:xfrm>
            <a:off x="2366963" y="508317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  <a:endParaRPr lang="en-US"/>
          </a:p>
        </p:txBody>
      </p:sp>
      <p:sp>
        <p:nvSpPr>
          <p:cNvPr id="604377" name="Rectangle 217"/>
          <p:cNvSpPr>
            <a:spLocks noChangeArrowheads="1"/>
          </p:cNvSpPr>
          <p:nvPr/>
        </p:nvSpPr>
        <p:spPr bwMode="auto">
          <a:xfrm>
            <a:off x="2120900" y="4248151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  <a:endParaRPr lang="en-US"/>
          </a:p>
        </p:txBody>
      </p:sp>
      <p:sp>
        <p:nvSpPr>
          <p:cNvPr id="604378" name="Rectangle 218"/>
          <p:cNvSpPr>
            <a:spLocks noChangeArrowheads="1"/>
          </p:cNvSpPr>
          <p:nvPr/>
        </p:nvSpPr>
        <p:spPr bwMode="auto">
          <a:xfrm>
            <a:off x="2290763" y="4248151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.</a:t>
            </a:r>
            <a:endParaRPr lang="en-US"/>
          </a:p>
        </p:txBody>
      </p:sp>
      <p:sp>
        <p:nvSpPr>
          <p:cNvPr id="604379" name="Rectangle 219"/>
          <p:cNvSpPr>
            <a:spLocks noChangeArrowheads="1"/>
          </p:cNvSpPr>
          <p:nvPr/>
        </p:nvSpPr>
        <p:spPr bwMode="auto">
          <a:xfrm>
            <a:off x="2366963" y="4248151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5</a:t>
            </a:r>
            <a:endParaRPr lang="en-US"/>
          </a:p>
        </p:txBody>
      </p:sp>
      <p:sp>
        <p:nvSpPr>
          <p:cNvPr id="604380" name="Rectangle 220"/>
          <p:cNvSpPr>
            <a:spLocks noChangeArrowheads="1"/>
          </p:cNvSpPr>
          <p:nvPr/>
        </p:nvSpPr>
        <p:spPr bwMode="auto">
          <a:xfrm>
            <a:off x="2120900" y="341312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  <a:endParaRPr lang="en-US"/>
          </a:p>
        </p:txBody>
      </p:sp>
      <p:sp>
        <p:nvSpPr>
          <p:cNvPr id="604381" name="Rectangle 221"/>
          <p:cNvSpPr>
            <a:spLocks noChangeArrowheads="1"/>
          </p:cNvSpPr>
          <p:nvPr/>
        </p:nvSpPr>
        <p:spPr bwMode="auto">
          <a:xfrm>
            <a:off x="2290763" y="3413126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.</a:t>
            </a:r>
            <a:endParaRPr lang="en-US"/>
          </a:p>
        </p:txBody>
      </p:sp>
      <p:sp>
        <p:nvSpPr>
          <p:cNvPr id="604382" name="Rectangle 222"/>
          <p:cNvSpPr>
            <a:spLocks noChangeArrowheads="1"/>
          </p:cNvSpPr>
          <p:nvPr/>
        </p:nvSpPr>
        <p:spPr bwMode="auto">
          <a:xfrm>
            <a:off x="2366963" y="341312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0</a:t>
            </a:r>
            <a:endParaRPr lang="en-US"/>
          </a:p>
        </p:txBody>
      </p:sp>
      <p:sp>
        <p:nvSpPr>
          <p:cNvPr id="604383" name="Rectangle 223"/>
          <p:cNvSpPr>
            <a:spLocks noChangeArrowheads="1"/>
          </p:cNvSpPr>
          <p:nvPr/>
        </p:nvSpPr>
        <p:spPr bwMode="auto">
          <a:xfrm>
            <a:off x="2120900" y="2595564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1</a:t>
            </a:r>
            <a:endParaRPr lang="en-US"/>
          </a:p>
        </p:txBody>
      </p:sp>
      <p:sp>
        <p:nvSpPr>
          <p:cNvPr id="604384" name="Rectangle 224"/>
          <p:cNvSpPr>
            <a:spLocks noChangeArrowheads="1"/>
          </p:cNvSpPr>
          <p:nvPr/>
        </p:nvSpPr>
        <p:spPr bwMode="auto">
          <a:xfrm>
            <a:off x="2290763" y="2595564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.</a:t>
            </a:r>
            <a:endParaRPr lang="en-US"/>
          </a:p>
        </p:txBody>
      </p:sp>
      <p:sp>
        <p:nvSpPr>
          <p:cNvPr id="604385" name="Rectangle 225"/>
          <p:cNvSpPr>
            <a:spLocks noChangeArrowheads="1"/>
          </p:cNvSpPr>
          <p:nvPr/>
        </p:nvSpPr>
        <p:spPr bwMode="auto">
          <a:xfrm>
            <a:off x="2366963" y="2595564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5</a:t>
            </a:r>
            <a:endParaRPr lang="en-US"/>
          </a:p>
        </p:txBody>
      </p:sp>
      <p:sp>
        <p:nvSpPr>
          <p:cNvPr id="604387" name="Rectangle 227"/>
          <p:cNvSpPr>
            <a:spLocks noChangeArrowheads="1"/>
          </p:cNvSpPr>
          <p:nvPr/>
        </p:nvSpPr>
        <p:spPr bwMode="auto">
          <a:xfrm>
            <a:off x="2120900" y="1727201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2</a:t>
            </a:r>
            <a:endParaRPr lang="en-US"/>
          </a:p>
        </p:txBody>
      </p:sp>
      <p:sp>
        <p:nvSpPr>
          <p:cNvPr id="604388" name="Rectangle 228"/>
          <p:cNvSpPr>
            <a:spLocks noChangeArrowheads="1"/>
          </p:cNvSpPr>
          <p:nvPr/>
        </p:nvSpPr>
        <p:spPr bwMode="auto">
          <a:xfrm>
            <a:off x="2290763" y="1727201"/>
            <a:ext cx="577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.</a:t>
            </a:r>
            <a:endParaRPr lang="en-US"/>
          </a:p>
        </p:txBody>
      </p:sp>
      <p:sp>
        <p:nvSpPr>
          <p:cNvPr id="604165" name="Rectangle 5"/>
          <p:cNvSpPr>
            <a:spLocks noChangeArrowheads="1"/>
          </p:cNvSpPr>
          <p:nvPr/>
        </p:nvSpPr>
        <p:spPr bwMode="auto">
          <a:xfrm>
            <a:off x="1911350" y="1708150"/>
            <a:ext cx="71755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66" name="Text Box 6"/>
          <p:cNvSpPr txBox="1">
            <a:spLocks noChangeArrowheads="1"/>
          </p:cNvSpPr>
          <p:nvPr/>
        </p:nvSpPr>
        <p:spPr bwMode="auto">
          <a:xfrm>
            <a:off x="2228850" y="58721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604167" name="Text Box 7"/>
          <p:cNvSpPr txBox="1">
            <a:spLocks noChangeArrowheads="1"/>
          </p:cNvSpPr>
          <p:nvPr/>
        </p:nvSpPr>
        <p:spPr bwMode="auto">
          <a:xfrm>
            <a:off x="2058988" y="5078413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604168" name="Text Box 8"/>
          <p:cNvSpPr txBox="1">
            <a:spLocks noChangeArrowheads="1"/>
          </p:cNvSpPr>
          <p:nvPr/>
        </p:nvSpPr>
        <p:spPr bwMode="auto">
          <a:xfrm>
            <a:off x="2058988" y="4229100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150</a:t>
            </a:r>
          </a:p>
        </p:txBody>
      </p:sp>
      <p:sp>
        <p:nvSpPr>
          <p:cNvPr id="604169" name="Text Box 9"/>
          <p:cNvSpPr txBox="1">
            <a:spLocks noChangeArrowheads="1"/>
          </p:cNvSpPr>
          <p:nvPr/>
        </p:nvSpPr>
        <p:spPr bwMode="auto">
          <a:xfrm>
            <a:off x="2058988" y="3402013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200</a:t>
            </a:r>
          </a:p>
        </p:txBody>
      </p: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2058988" y="2574925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250</a:t>
            </a:r>
          </a:p>
        </p:txBody>
      </p:sp>
      <p:sp>
        <p:nvSpPr>
          <p:cNvPr id="604171" name="Text Box 11"/>
          <p:cNvSpPr txBox="1">
            <a:spLocks noChangeArrowheads="1"/>
          </p:cNvSpPr>
          <p:nvPr/>
        </p:nvSpPr>
        <p:spPr bwMode="auto">
          <a:xfrm>
            <a:off x="2070100" y="1770063"/>
            <a:ext cx="5357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300</a:t>
            </a:r>
          </a:p>
        </p:txBody>
      </p:sp>
      <p:sp>
        <p:nvSpPr>
          <p:cNvPr id="604174" name="Text Box 14"/>
          <p:cNvSpPr txBox="1">
            <a:spLocks noChangeArrowheads="1"/>
          </p:cNvSpPr>
          <p:nvPr/>
        </p:nvSpPr>
        <p:spPr bwMode="auto">
          <a:xfrm>
            <a:off x="6516688" y="2109788"/>
            <a:ext cx="15339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00"/>
                </a:solidFill>
              </a:rPr>
              <a:t>VMT (FHWA)</a:t>
            </a:r>
          </a:p>
        </p:txBody>
      </p:sp>
      <p:sp>
        <p:nvSpPr>
          <p:cNvPr id="604175" name="Text Box 15"/>
          <p:cNvSpPr txBox="1">
            <a:spLocks noChangeArrowheads="1"/>
          </p:cNvSpPr>
          <p:nvPr/>
        </p:nvSpPr>
        <p:spPr bwMode="auto">
          <a:xfrm>
            <a:off x="8348664" y="3041650"/>
            <a:ext cx="1228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9900"/>
                </a:solidFill>
              </a:rPr>
              <a:t>VMT (EIA)</a:t>
            </a:r>
          </a:p>
        </p:txBody>
      </p:sp>
      <p:sp>
        <p:nvSpPr>
          <p:cNvPr id="604176" name="Text Box 16"/>
          <p:cNvSpPr txBox="1">
            <a:spLocks noChangeArrowheads="1"/>
          </p:cNvSpPr>
          <p:nvPr/>
        </p:nvSpPr>
        <p:spPr bwMode="auto">
          <a:xfrm>
            <a:off x="7078663" y="4527550"/>
            <a:ext cx="20488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FF"/>
                </a:solidFill>
              </a:rPr>
              <a:t>Fuel consumption</a:t>
            </a:r>
          </a:p>
        </p:txBody>
      </p:sp>
      <p:sp>
        <p:nvSpPr>
          <p:cNvPr id="604183" name="Freeform 23"/>
          <p:cNvSpPr>
            <a:spLocks/>
          </p:cNvSpPr>
          <p:nvPr/>
        </p:nvSpPr>
        <p:spPr bwMode="auto">
          <a:xfrm>
            <a:off x="2867026" y="2251075"/>
            <a:ext cx="5934075" cy="2990850"/>
          </a:xfrm>
          <a:custGeom>
            <a:avLst/>
            <a:gdLst>
              <a:gd name="T0" fmla="*/ 0 w 3738"/>
              <a:gd name="T1" fmla="*/ 1884 h 1884"/>
              <a:gd name="T2" fmla="*/ 96 w 3738"/>
              <a:gd name="T3" fmla="*/ 1866 h 1884"/>
              <a:gd name="T4" fmla="*/ 168 w 3738"/>
              <a:gd name="T5" fmla="*/ 1848 h 1884"/>
              <a:gd name="T6" fmla="*/ 294 w 3738"/>
              <a:gd name="T7" fmla="*/ 1794 h 1884"/>
              <a:gd name="T8" fmla="*/ 342 w 3738"/>
              <a:gd name="T9" fmla="*/ 1746 h 1884"/>
              <a:gd name="T10" fmla="*/ 492 w 3738"/>
              <a:gd name="T11" fmla="*/ 1698 h 1884"/>
              <a:gd name="T12" fmla="*/ 618 w 3738"/>
              <a:gd name="T13" fmla="*/ 1602 h 1884"/>
              <a:gd name="T14" fmla="*/ 690 w 3738"/>
              <a:gd name="T15" fmla="*/ 1536 h 1884"/>
              <a:gd name="T16" fmla="*/ 774 w 3738"/>
              <a:gd name="T17" fmla="*/ 1500 h 1884"/>
              <a:gd name="T18" fmla="*/ 906 w 3738"/>
              <a:gd name="T19" fmla="*/ 1458 h 1884"/>
              <a:gd name="T20" fmla="*/ 960 w 3738"/>
              <a:gd name="T21" fmla="*/ 1458 h 1884"/>
              <a:gd name="T22" fmla="*/ 1044 w 3738"/>
              <a:gd name="T23" fmla="*/ 1392 h 1884"/>
              <a:gd name="T24" fmla="*/ 1158 w 3738"/>
              <a:gd name="T25" fmla="*/ 1362 h 1884"/>
              <a:gd name="T26" fmla="*/ 1374 w 3738"/>
              <a:gd name="T27" fmla="*/ 1230 h 1884"/>
              <a:gd name="T28" fmla="*/ 1506 w 3738"/>
              <a:gd name="T29" fmla="*/ 1170 h 1884"/>
              <a:gd name="T30" fmla="*/ 1548 w 3738"/>
              <a:gd name="T31" fmla="*/ 1128 h 1884"/>
              <a:gd name="T32" fmla="*/ 1740 w 3738"/>
              <a:gd name="T33" fmla="*/ 1062 h 1884"/>
              <a:gd name="T34" fmla="*/ 1872 w 3738"/>
              <a:gd name="T35" fmla="*/ 1002 h 1884"/>
              <a:gd name="T36" fmla="*/ 1974 w 3738"/>
              <a:gd name="T37" fmla="*/ 972 h 1884"/>
              <a:gd name="T38" fmla="*/ 2094 w 3738"/>
              <a:gd name="T39" fmla="*/ 900 h 1884"/>
              <a:gd name="T40" fmla="*/ 2244 w 3738"/>
              <a:gd name="T41" fmla="*/ 876 h 1884"/>
              <a:gd name="T42" fmla="*/ 2346 w 3738"/>
              <a:gd name="T43" fmla="*/ 870 h 1884"/>
              <a:gd name="T44" fmla="*/ 2442 w 3738"/>
              <a:gd name="T45" fmla="*/ 696 h 1884"/>
              <a:gd name="T46" fmla="*/ 2982 w 3738"/>
              <a:gd name="T47" fmla="*/ 408 h 1884"/>
              <a:gd name="T48" fmla="*/ 3372 w 3738"/>
              <a:gd name="T49" fmla="*/ 192 h 1884"/>
              <a:gd name="T50" fmla="*/ 3528 w 3738"/>
              <a:gd name="T51" fmla="*/ 102 h 1884"/>
              <a:gd name="T52" fmla="*/ 3588 w 3738"/>
              <a:gd name="T53" fmla="*/ 84 h 1884"/>
              <a:gd name="T54" fmla="*/ 3738 w 3738"/>
              <a:gd name="T55" fmla="*/ 0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38" h="1884">
                <a:moveTo>
                  <a:pt x="0" y="1884"/>
                </a:moveTo>
                <a:lnTo>
                  <a:pt x="96" y="1866"/>
                </a:lnTo>
                <a:lnTo>
                  <a:pt x="168" y="1848"/>
                </a:lnTo>
                <a:lnTo>
                  <a:pt x="294" y="1794"/>
                </a:lnTo>
                <a:lnTo>
                  <a:pt x="342" y="1746"/>
                </a:lnTo>
                <a:lnTo>
                  <a:pt x="492" y="1698"/>
                </a:lnTo>
                <a:lnTo>
                  <a:pt x="618" y="1602"/>
                </a:lnTo>
                <a:lnTo>
                  <a:pt x="690" y="1536"/>
                </a:lnTo>
                <a:lnTo>
                  <a:pt x="774" y="1500"/>
                </a:lnTo>
                <a:lnTo>
                  <a:pt x="906" y="1458"/>
                </a:lnTo>
                <a:lnTo>
                  <a:pt x="960" y="1458"/>
                </a:lnTo>
                <a:lnTo>
                  <a:pt x="1044" y="1392"/>
                </a:lnTo>
                <a:lnTo>
                  <a:pt x="1158" y="1362"/>
                </a:lnTo>
                <a:lnTo>
                  <a:pt x="1374" y="1230"/>
                </a:lnTo>
                <a:lnTo>
                  <a:pt x="1506" y="1170"/>
                </a:lnTo>
                <a:lnTo>
                  <a:pt x="1548" y="1128"/>
                </a:lnTo>
                <a:lnTo>
                  <a:pt x="1740" y="1062"/>
                </a:lnTo>
                <a:lnTo>
                  <a:pt x="1872" y="1002"/>
                </a:lnTo>
                <a:lnTo>
                  <a:pt x="1974" y="972"/>
                </a:lnTo>
                <a:lnTo>
                  <a:pt x="2094" y="900"/>
                </a:lnTo>
                <a:lnTo>
                  <a:pt x="2244" y="876"/>
                </a:lnTo>
                <a:lnTo>
                  <a:pt x="2346" y="870"/>
                </a:lnTo>
                <a:lnTo>
                  <a:pt x="2442" y="696"/>
                </a:lnTo>
                <a:lnTo>
                  <a:pt x="2982" y="408"/>
                </a:lnTo>
                <a:lnTo>
                  <a:pt x="3372" y="192"/>
                </a:lnTo>
                <a:lnTo>
                  <a:pt x="3528" y="102"/>
                </a:lnTo>
                <a:lnTo>
                  <a:pt x="3588" y="84"/>
                </a:lnTo>
                <a:lnTo>
                  <a:pt x="3738" y="0"/>
                </a:lnTo>
              </a:path>
            </a:pathLst>
          </a:custGeom>
          <a:noFill/>
          <a:ln w="50800" cap="flat" cmpd="sng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4" name="Freeform 24"/>
          <p:cNvSpPr>
            <a:spLocks/>
          </p:cNvSpPr>
          <p:nvPr/>
        </p:nvSpPr>
        <p:spPr bwMode="auto">
          <a:xfrm>
            <a:off x="6715126" y="2251076"/>
            <a:ext cx="3019425" cy="1438275"/>
          </a:xfrm>
          <a:custGeom>
            <a:avLst/>
            <a:gdLst>
              <a:gd name="T0" fmla="*/ 0 w 1902"/>
              <a:gd name="T1" fmla="*/ 906 h 906"/>
              <a:gd name="T2" fmla="*/ 108 w 1902"/>
              <a:gd name="T3" fmla="*/ 858 h 906"/>
              <a:gd name="T4" fmla="*/ 216 w 1902"/>
              <a:gd name="T5" fmla="*/ 834 h 906"/>
              <a:gd name="T6" fmla="*/ 354 w 1902"/>
              <a:gd name="T7" fmla="*/ 792 h 906"/>
              <a:gd name="T8" fmla="*/ 456 w 1902"/>
              <a:gd name="T9" fmla="*/ 762 h 906"/>
              <a:gd name="T10" fmla="*/ 564 w 1902"/>
              <a:gd name="T11" fmla="*/ 744 h 906"/>
              <a:gd name="T12" fmla="*/ 792 w 1902"/>
              <a:gd name="T13" fmla="*/ 636 h 906"/>
              <a:gd name="T14" fmla="*/ 1068 w 1902"/>
              <a:gd name="T15" fmla="*/ 486 h 906"/>
              <a:gd name="T16" fmla="*/ 1266 w 1902"/>
              <a:gd name="T17" fmla="*/ 372 h 906"/>
              <a:gd name="T18" fmla="*/ 1434 w 1902"/>
              <a:gd name="T19" fmla="*/ 288 h 906"/>
              <a:gd name="T20" fmla="*/ 1626 w 1902"/>
              <a:gd name="T21" fmla="*/ 168 h 906"/>
              <a:gd name="T22" fmla="*/ 1740 w 1902"/>
              <a:gd name="T23" fmla="*/ 90 h 906"/>
              <a:gd name="T24" fmla="*/ 1854 w 1902"/>
              <a:gd name="T25" fmla="*/ 42 h 906"/>
              <a:gd name="T26" fmla="*/ 1902 w 1902"/>
              <a:gd name="T27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02" h="906">
                <a:moveTo>
                  <a:pt x="0" y="906"/>
                </a:moveTo>
                <a:lnTo>
                  <a:pt x="108" y="858"/>
                </a:lnTo>
                <a:lnTo>
                  <a:pt x="216" y="834"/>
                </a:lnTo>
                <a:lnTo>
                  <a:pt x="354" y="792"/>
                </a:lnTo>
                <a:lnTo>
                  <a:pt x="456" y="762"/>
                </a:lnTo>
                <a:lnTo>
                  <a:pt x="564" y="744"/>
                </a:lnTo>
                <a:lnTo>
                  <a:pt x="792" y="636"/>
                </a:lnTo>
                <a:lnTo>
                  <a:pt x="1068" y="486"/>
                </a:lnTo>
                <a:lnTo>
                  <a:pt x="1266" y="372"/>
                </a:lnTo>
                <a:lnTo>
                  <a:pt x="1434" y="288"/>
                </a:lnTo>
                <a:lnTo>
                  <a:pt x="1626" y="168"/>
                </a:lnTo>
                <a:lnTo>
                  <a:pt x="1740" y="90"/>
                </a:lnTo>
                <a:lnTo>
                  <a:pt x="1854" y="42"/>
                </a:lnTo>
                <a:lnTo>
                  <a:pt x="1902" y="0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85" name="Freeform 25"/>
          <p:cNvSpPr>
            <a:spLocks/>
          </p:cNvSpPr>
          <p:nvPr/>
        </p:nvSpPr>
        <p:spPr bwMode="auto">
          <a:xfrm>
            <a:off x="2847975" y="4184650"/>
            <a:ext cx="6915150" cy="1085850"/>
          </a:xfrm>
          <a:custGeom>
            <a:avLst/>
            <a:gdLst>
              <a:gd name="T0" fmla="*/ 0 w 4356"/>
              <a:gd name="T1" fmla="*/ 678 h 684"/>
              <a:gd name="T2" fmla="*/ 192 w 4356"/>
              <a:gd name="T3" fmla="*/ 684 h 684"/>
              <a:gd name="T4" fmla="*/ 288 w 4356"/>
              <a:gd name="T5" fmla="*/ 648 h 684"/>
              <a:gd name="T6" fmla="*/ 450 w 4356"/>
              <a:gd name="T7" fmla="*/ 618 h 684"/>
              <a:gd name="T8" fmla="*/ 528 w 4356"/>
              <a:gd name="T9" fmla="*/ 564 h 684"/>
              <a:gd name="T10" fmla="*/ 678 w 4356"/>
              <a:gd name="T11" fmla="*/ 546 h 684"/>
              <a:gd name="T12" fmla="*/ 774 w 4356"/>
              <a:gd name="T13" fmla="*/ 510 h 684"/>
              <a:gd name="T14" fmla="*/ 840 w 4356"/>
              <a:gd name="T15" fmla="*/ 522 h 684"/>
              <a:gd name="T16" fmla="*/ 990 w 4356"/>
              <a:gd name="T17" fmla="*/ 546 h 684"/>
              <a:gd name="T18" fmla="*/ 1158 w 4356"/>
              <a:gd name="T19" fmla="*/ 450 h 684"/>
              <a:gd name="T20" fmla="*/ 1308 w 4356"/>
              <a:gd name="T21" fmla="*/ 414 h 684"/>
              <a:gd name="T22" fmla="*/ 1404 w 4356"/>
              <a:gd name="T23" fmla="*/ 360 h 684"/>
              <a:gd name="T24" fmla="*/ 1512 w 4356"/>
              <a:gd name="T25" fmla="*/ 342 h 684"/>
              <a:gd name="T26" fmla="*/ 1662 w 4356"/>
              <a:gd name="T27" fmla="*/ 234 h 684"/>
              <a:gd name="T28" fmla="*/ 1836 w 4356"/>
              <a:gd name="T29" fmla="*/ 234 h 684"/>
              <a:gd name="T30" fmla="*/ 1974 w 4356"/>
              <a:gd name="T31" fmla="*/ 144 h 684"/>
              <a:gd name="T32" fmla="*/ 2124 w 4356"/>
              <a:gd name="T33" fmla="*/ 150 h 684"/>
              <a:gd name="T34" fmla="*/ 2178 w 4356"/>
              <a:gd name="T35" fmla="*/ 114 h 684"/>
              <a:gd name="T36" fmla="*/ 2280 w 4356"/>
              <a:gd name="T37" fmla="*/ 132 h 684"/>
              <a:gd name="T38" fmla="*/ 2358 w 4356"/>
              <a:gd name="T39" fmla="*/ 114 h 684"/>
              <a:gd name="T40" fmla="*/ 2442 w 4356"/>
              <a:gd name="T41" fmla="*/ 198 h 684"/>
              <a:gd name="T42" fmla="*/ 2532 w 4356"/>
              <a:gd name="T43" fmla="*/ 198 h 684"/>
              <a:gd name="T44" fmla="*/ 2748 w 4356"/>
              <a:gd name="T45" fmla="*/ 126 h 684"/>
              <a:gd name="T46" fmla="*/ 2898 w 4356"/>
              <a:gd name="T47" fmla="*/ 132 h 684"/>
              <a:gd name="T48" fmla="*/ 3072 w 4356"/>
              <a:gd name="T49" fmla="*/ 150 h 684"/>
              <a:gd name="T50" fmla="*/ 3294 w 4356"/>
              <a:gd name="T51" fmla="*/ 132 h 684"/>
              <a:gd name="T52" fmla="*/ 3582 w 4356"/>
              <a:gd name="T53" fmla="*/ 126 h 684"/>
              <a:gd name="T54" fmla="*/ 3804 w 4356"/>
              <a:gd name="T55" fmla="*/ 102 h 684"/>
              <a:gd name="T56" fmla="*/ 4122 w 4356"/>
              <a:gd name="T57" fmla="*/ 54 h 684"/>
              <a:gd name="T58" fmla="*/ 4356 w 4356"/>
              <a:gd name="T59" fmla="*/ 0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56" h="684">
                <a:moveTo>
                  <a:pt x="0" y="678"/>
                </a:moveTo>
                <a:lnTo>
                  <a:pt x="192" y="684"/>
                </a:lnTo>
                <a:lnTo>
                  <a:pt x="288" y="648"/>
                </a:lnTo>
                <a:lnTo>
                  <a:pt x="450" y="618"/>
                </a:lnTo>
                <a:lnTo>
                  <a:pt x="528" y="564"/>
                </a:lnTo>
                <a:lnTo>
                  <a:pt x="678" y="546"/>
                </a:lnTo>
                <a:lnTo>
                  <a:pt x="774" y="510"/>
                </a:lnTo>
                <a:lnTo>
                  <a:pt x="840" y="522"/>
                </a:lnTo>
                <a:lnTo>
                  <a:pt x="990" y="546"/>
                </a:lnTo>
                <a:lnTo>
                  <a:pt x="1158" y="450"/>
                </a:lnTo>
                <a:lnTo>
                  <a:pt x="1308" y="414"/>
                </a:lnTo>
                <a:lnTo>
                  <a:pt x="1404" y="360"/>
                </a:lnTo>
                <a:lnTo>
                  <a:pt x="1512" y="342"/>
                </a:lnTo>
                <a:lnTo>
                  <a:pt x="1662" y="234"/>
                </a:lnTo>
                <a:lnTo>
                  <a:pt x="1836" y="234"/>
                </a:lnTo>
                <a:lnTo>
                  <a:pt x="1974" y="144"/>
                </a:lnTo>
                <a:lnTo>
                  <a:pt x="2124" y="150"/>
                </a:lnTo>
                <a:lnTo>
                  <a:pt x="2178" y="114"/>
                </a:lnTo>
                <a:lnTo>
                  <a:pt x="2280" y="132"/>
                </a:lnTo>
                <a:lnTo>
                  <a:pt x="2358" y="114"/>
                </a:lnTo>
                <a:lnTo>
                  <a:pt x="2442" y="198"/>
                </a:lnTo>
                <a:lnTo>
                  <a:pt x="2532" y="198"/>
                </a:lnTo>
                <a:lnTo>
                  <a:pt x="2748" y="126"/>
                </a:lnTo>
                <a:lnTo>
                  <a:pt x="2898" y="132"/>
                </a:lnTo>
                <a:lnTo>
                  <a:pt x="3072" y="150"/>
                </a:lnTo>
                <a:lnTo>
                  <a:pt x="3294" y="132"/>
                </a:lnTo>
                <a:lnTo>
                  <a:pt x="3582" y="126"/>
                </a:lnTo>
                <a:lnTo>
                  <a:pt x="3804" y="102"/>
                </a:lnTo>
                <a:lnTo>
                  <a:pt x="4122" y="54"/>
                </a:lnTo>
                <a:lnTo>
                  <a:pt x="4356" y="0"/>
                </a:lnTo>
              </a:path>
            </a:pathLst>
          </a:custGeom>
          <a:noFill/>
          <a:ln w="508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15" name="Text Box 255"/>
          <p:cNvSpPr txBox="1">
            <a:spLocks noChangeArrowheads="1"/>
          </p:cNvSpPr>
          <p:nvPr/>
        </p:nvSpPr>
        <p:spPr bwMode="auto">
          <a:xfrm>
            <a:off x="2536826" y="6189663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1980</a:t>
            </a:r>
          </a:p>
        </p:txBody>
      </p:sp>
      <p:sp>
        <p:nvSpPr>
          <p:cNvPr id="604417" name="Text Box 257"/>
          <p:cNvSpPr txBox="1">
            <a:spLocks noChangeArrowheads="1"/>
          </p:cNvSpPr>
          <p:nvPr/>
        </p:nvSpPr>
        <p:spPr bwMode="auto">
          <a:xfrm>
            <a:off x="3913189" y="6189663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1990</a:t>
            </a:r>
          </a:p>
        </p:txBody>
      </p:sp>
      <p:sp>
        <p:nvSpPr>
          <p:cNvPr id="604418" name="Text Box 258"/>
          <p:cNvSpPr txBox="1">
            <a:spLocks noChangeArrowheads="1"/>
          </p:cNvSpPr>
          <p:nvPr/>
        </p:nvSpPr>
        <p:spPr bwMode="auto">
          <a:xfrm>
            <a:off x="5335589" y="6189663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2000</a:t>
            </a:r>
          </a:p>
        </p:txBody>
      </p:sp>
      <p:sp>
        <p:nvSpPr>
          <p:cNvPr id="604419" name="Text Box 259"/>
          <p:cNvSpPr txBox="1">
            <a:spLocks noChangeArrowheads="1"/>
          </p:cNvSpPr>
          <p:nvPr/>
        </p:nvSpPr>
        <p:spPr bwMode="auto">
          <a:xfrm>
            <a:off x="6657976" y="6189663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2010</a:t>
            </a:r>
          </a:p>
        </p:txBody>
      </p:sp>
      <p:sp>
        <p:nvSpPr>
          <p:cNvPr id="604420" name="Text Box 260"/>
          <p:cNvSpPr txBox="1">
            <a:spLocks noChangeArrowheads="1"/>
          </p:cNvSpPr>
          <p:nvPr/>
        </p:nvSpPr>
        <p:spPr bwMode="auto">
          <a:xfrm>
            <a:off x="8124826" y="6189663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2020</a:t>
            </a:r>
          </a:p>
        </p:txBody>
      </p:sp>
      <p:sp>
        <p:nvSpPr>
          <p:cNvPr id="604421" name="Text Box 261"/>
          <p:cNvSpPr txBox="1">
            <a:spLocks noChangeArrowheads="1"/>
          </p:cNvSpPr>
          <p:nvPr/>
        </p:nvSpPr>
        <p:spPr bwMode="auto">
          <a:xfrm>
            <a:off x="9448801" y="6189663"/>
            <a:ext cx="652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2030</a:t>
            </a:r>
          </a:p>
        </p:txBody>
      </p:sp>
      <p:sp>
        <p:nvSpPr>
          <p:cNvPr id="604422" name="Text Box 262"/>
          <p:cNvSpPr txBox="1">
            <a:spLocks noChangeArrowheads="1"/>
          </p:cNvSpPr>
          <p:nvPr/>
        </p:nvSpPr>
        <p:spPr bwMode="auto">
          <a:xfrm>
            <a:off x="1792289" y="1412875"/>
            <a:ext cx="23608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Index (1980 = 100%) </a:t>
            </a:r>
          </a:p>
        </p:txBody>
      </p:sp>
    </p:spTree>
    <p:extLst>
      <p:ext uri="{BB962C8B-B14F-4D97-AF65-F5344CB8AC3E}">
        <p14:creationId xmlns:p14="http://schemas.microsoft.com/office/powerpoint/2010/main" val="21159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Many statewide </a:t>
            </a:r>
            <a:r>
              <a:rPr lang="en-US" b="1" i="1" dirty="0"/>
              <a:t>t</a:t>
            </a:r>
            <a:r>
              <a:rPr lang="en-US" b="1" i="1" dirty="0" smtClean="0"/>
              <a:t>ransportation </a:t>
            </a:r>
            <a:r>
              <a:rPr lang="en-US" b="1" i="1" dirty="0"/>
              <a:t>r</a:t>
            </a:r>
            <a:r>
              <a:rPr lang="en-US" b="1" i="1" dirty="0" smtClean="0"/>
              <a:t>evenue </a:t>
            </a:r>
            <a:r>
              <a:rPr lang="en-US" b="1" i="1" dirty="0"/>
              <a:t>m</a:t>
            </a:r>
            <a:r>
              <a:rPr lang="en-US" b="1" i="1" dirty="0" smtClean="0"/>
              <a:t>easures in recent years </a:t>
            </a:r>
            <a:endParaRPr lang="en-US" b="1" i="1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small sampling:</a:t>
            </a:r>
          </a:p>
          <a:p>
            <a:pPr lvl="1"/>
            <a:r>
              <a:rPr lang="en-US" dirty="0" smtClean="0"/>
              <a:t>Transportation Development Act(TDA) in 1971 – Very complex &amp; important, created the transit account </a:t>
            </a:r>
          </a:p>
          <a:p>
            <a:pPr lvl="1"/>
            <a:r>
              <a:rPr lang="en-US" dirty="0" smtClean="0"/>
              <a:t>Proposition 1A - $9.95 Billion in High Speed Rail Bonds in 2009 – added many restrictions on High Speed Rail Program </a:t>
            </a:r>
          </a:p>
          <a:p>
            <a:pPr lvl="1"/>
            <a:r>
              <a:rPr lang="en-US" dirty="0" smtClean="0"/>
              <a:t>Proposition 91 in 2009 tried to create a “locked box” for all transportation revenue and was defeated</a:t>
            </a:r>
          </a:p>
          <a:p>
            <a:pPr lvl="1"/>
            <a:r>
              <a:rPr lang="en-US" dirty="0" smtClean="0"/>
              <a:t>Proposition 69 in June of this year tried again and was approved. 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Do voters understand the issues they are voting on?  Do they understand the complexity of the measures given the simple campaign slogans?  Do they change their minds after voting?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27" y="4524375"/>
            <a:ext cx="2012974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CA invented the Local Option Sales Tax (LOST)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Proposition 13 created the context  - property tax revenue less available</a:t>
            </a:r>
          </a:p>
          <a:p>
            <a:r>
              <a:rPr lang="en-US" dirty="0" smtClean="0"/>
              <a:t>Voter approved sales taxes</a:t>
            </a:r>
          </a:p>
          <a:p>
            <a:r>
              <a:rPr lang="en-US" dirty="0" smtClean="0"/>
              <a:t>Expenditure plans enumerated in measures</a:t>
            </a:r>
          </a:p>
          <a:p>
            <a:r>
              <a:rPr lang="en-US" dirty="0" smtClean="0"/>
              <a:t>Most have fixed sunset dates and need to be “reauthorized”</a:t>
            </a:r>
          </a:p>
          <a:p>
            <a:r>
              <a:rPr lang="en-US" dirty="0" smtClean="0"/>
              <a:t>Many have accountability provisions &amp; limits on amendments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09" y="4867275"/>
            <a:ext cx="7266432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817826"/>
              </p:ext>
            </p:extLst>
          </p:nvPr>
        </p:nvGraphicFramePr>
        <p:xfrm>
          <a:off x="1010195" y="1600517"/>
          <a:ext cx="8229600" cy="3656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0160" y="1854926"/>
            <a:ext cx="247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measures</a:t>
            </a:r>
          </a:p>
          <a:p>
            <a:r>
              <a:rPr lang="en-US" dirty="0"/>
              <a:t>in 2017; three</a:t>
            </a:r>
          </a:p>
          <a:p>
            <a:r>
              <a:rPr lang="en-US" dirty="0"/>
              <a:t>county measures </a:t>
            </a:r>
          </a:p>
          <a:p>
            <a:r>
              <a:rPr lang="en-US" dirty="0"/>
              <a:t>on November</a:t>
            </a:r>
          </a:p>
          <a:p>
            <a:r>
              <a:rPr lang="en-US" dirty="0"/>
              <a:t>2018  ballot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California LOSTS over 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00517"/>
            <a:ext cx="10541512" cy="45764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Research on LOSTs at UCLA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Collected the text of 53 county measures (rural, earliest, failed measures not found)</a:t>
            </a:r>
          </a:p>
          <a:p>
            <a:r>
              <a:rPr lang="en-US" dirty="0" smtClean="0"/>
              <a:t>Collected pro and con campaign material and media coverage </a:t>
            </a:r>
          </a:p>
          <a:p>
            <a:r>
              <a:rPr lang="en-US" dirty="0" smtClean="0"/>
              <a:t>Voting records by precinct correlated with census data</a:t>
            </a:r>
          </a:p>
          <a:p>
            <a:r>
              <a:rPr lang="en-US" dirty="0" smtClean="0"/>
              <a:t>Interviews with 50+ election officials, measure proponents and opponents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30530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4537513"/>
            <a:ext cx="2052638" cy="21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55" y="1417002"/>
            <a:ext cx="9356090" cy="402399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/>
              <a:t>Measure Support Over Time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946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17955" y="5440997"/>
            <a:ext cx="91827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000" dirty="0" smtClean="0"/>
              <a:t>Since the 1995 </a:t>
            </a:r>
            <a:r>
              <a:rPr lang="en-US" sz="2000" dirty="0" err="1" smtClean="0"/>
              <a:t>Guardino</a:t>
            </a:r>
            <a:r>
              <a:rPr lang="en-US" sz="2000" dirty="0" smtClean="0"/>
              <a:t> Decision:</a:t>
            </a:r>
          </a:p>
          <a:p>
            <a:pPr lvl="0" fontAlgn="base"/>
            <a:r>
              <a:rPr lang="en-US" sz="2000" dirty="0" smtClean="0"/>
              <a:t>8 </a:t>
            </a:r>
            <a:r>
              <a:rPr lang="en-US" sz="2000" dirty="0"/>
              <a:t>of </a:t>
            </a:r>
            <a:r>
              <a:rPr lang="en-US" sz="2000" dirty="0" smtClean="0"/>
              <a:t>50 measures (16</a:t>
            </a:r>
            <a:r>
              <a:rPr lang="en-US" sz="2000" dirty="0"/>
              <a:t>%) failed </a:t>
            </a:r>
            <a:r>
              <a:rPr lang="en-US" sz="2000" dirty="0" smtClean="0"/>
              <a:t>to </a:t>
            </a:r>
            <a:r>
              <a:rPr lang="en-US" sz="2000" dirty="0"/>
              <a:t>garner a simple majority </a:t>
            </a:r>
          </a:p>
          <a:p>
            <a:pPr lvl="0" fontAlgn="base"/>
            <a:r>
              <a:rPr lang="en-US" sz="2000" dirty="0"/>
              <a:t>15 of the 50 (30%) received a </a:t>
            </a:r>
            <a:r>
              <a:rPr lang="en-US" sz="2000" dirty="0" smtClean="0"/>
              <a:t>majority </a:t>
            </a:r>
            <a:r>
              <a:rPr lang="en-US" sz="2000" dirty="0"/>
              <a:t>of votes in favor, but not a supermajority</a:t>
            </a:r>
          </a:p>
          <a:p>
            <a:pPr lvl="0" fontAlgn="base"/>
            <a:r>
              <a:rPr lang="en-US" sz="2000" dirty="0"/>
              <a:t>27</a:t>
            </a:r>
            <a:r>
              <a:rPr lang="en-US" sz="2000" dirty="0" smtClean="0">
                <a:effectLst/>
              </a:rPr>
              <a:t> of the 50 (54%) received supermajority support and were enacted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Terms of the Taxes in LOSTs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10021389" cy="4486275"/>
          </a:xfrm>
        </p:spPr>
        <p:txBody>
          <a:bodyPr>
            <a:normAutofit/>
          </a:bodyPr>
          <a:lstStyle/>
          <a:p>
            <a:r>
              <a:rPr lang="en-US" dirty="0" smtClean="0"/>
              <a:t>93% </a:t>
            </a:r>
            <a:r>
              <a:rPr lang="en-US" dirty="0"/>
              <a:t>of California LOSTs </a:t>
            </a:r>
            <a:r>
              <a:rPr lang="en-US" dirty="0" smtClean="0"/>
              <a:t>have specified</a:t>
            </a:r>
          </a:p>
          <a:p>
            <a:pPr marL="0" indent="0">
              <a:buNone/>
            </a:pPr>
            <a:r>
              <a:rPr lang="en-US" dirty="0" smtClean="0"/>
              <a:t>	lives; only </a:t>
            </a:r>
            <a:r>
              <a:rPr lang="en-US" dirty="0"/>
              <a:t>five </a:t>
            </a:r>
            <a:r>
              <a:rPr lang="en-US" dirty="0" smtClean="0"/>
              <a:t>were </a:t>
            </a:r>
            <a:r>
              <a:rPr lang="en-US" dirty="0"/>
              <a:t>permanent, </a:t>
            </a: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 	four </a:t>
            </a:r>
            <a:r>
              <a:rPr lang="en-US" dirty="0"/>
              <a:t>of these passed</a:t>
            </a:r>
            <a:r>
              <a:rPr lang="en-US" dirty="0" smtClean="0"/>
              <a:t>:</a:t>
            </a:r>
            <a:endParaRPr lang="en-US" dirty="0"/>
          </a:p>
          <a:p>
            <a:pPr lvl="0" fontAlgn="base"/>
            <a:r>
              <a:rPr lang="en-US" dirty="0"/>
              <a:t>Los Angeles, Proposition A, 1980</a:t>
            </a:r>
          </a:p>
          <a:p>
            <a:pPr lvl="0" fontAlgn="base"/>
            <a:r>
              <a:rPr lang="en-US" dirty="0"/>
              <a:t>Los Angeles, Proposition C, 1990</a:t>
            </a:r>
          </a:p>
          <a:p>
            <a:pPr lvl="0" fontAlgn="base"/>
            <a:r>
              <a:rPr lang="en-US" dirty="0"/>
              <a:t>Los Angeles, Measure M, </a:t>
            </a:r>
            <a:r>
              <a:rPr lang="en-US" dirty="0" smtClean="0"/>
              <a:t>2016</a:t>
            </a:r>
          </a:p>
          <a:p>
            <a:pPr marL="0" lvl="0" indent="0" fontAlgn="base">
              <a:buNone/>
            </a:pPr>
            <a:r>
              <a:rPr lang="en-US" dirty="0" smtClean="0"/>
              <a:t>(also made earlier measure permanent)</a:t>
            </a:r>
            <a:endParaRPr lang="en-US" dirty="0"/>
          </a:p>
          <a:p>
            <a:pPr lvl="0" fontAlgn="base"/>
            <a:r>
              <a:rPr lang="en-US" dirty="0"/>
              <a:t>San</a:t>
            </a:r>
            <a:r>
              <a:rPr lang="en-US" dirty="0" smtClean="0">
                <a:effectLst/>
              </a:rPr>
              <a:t>ta Clara, Measure A1, 1976 (failed)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7535420"/>
              </p:ext>
            </p:extLst>
          </p:nvPr>
        </p:nvGraphicFramePr>
        <p:xfrm>
          <a:off x="7200900" y="1576388"/>
          <a:ext cx="48768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431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e Brown\Box Sync\Research\2017\LOST Equity\Anne Tables &amp; Charts\Burden-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517" y="1825625"/>
            <a:ext cx="5784215" cy="32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LOST tax burden as % of household income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51516" y="3810000"/>
            <a:ext cx="5784216" cy="3047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1" y="5224463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LOSTs are regressive but so are fuel taxes.  LOSTs may be “doubly regressive.”  </a:t>
            </a:r>
          </a:p>
          <a:p>
            <a:r>
              <a:rPr lang="en-US" sz="2400" dirty="0" smtClean="0"/>
              <a:t>Despite this, the are popular because they are borne in many small transactions </a:t>
            </a:r>
          </a:p>
          <a:p>
            <a:r>
              <a:rPr lang="en-US" sz="2400" dirty="0" smtClean="0"/>
              <a:t>rather than fewer larger ones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0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LOSTs have created a new transportation politics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LOSTs do not pass just because they are inherently popular</a:t>
            </a:r>
          </a:p>
          <a:p>
            <a:r>
              <a:rPr lang="en-US" dirty="0" smtClean="0"/>
              <a:t>An industry of campaign consultants and public officials have learned by trial and error how to get votes and measures are shaped according to a complex set of principles based on precedent.</a:t>
            </a:r>
          </a:p>
          <a:p>
            <a:r>
              <a:rPr lang="en-US" dirty="0" smtClean="0"/>
              <a:t>Does what is done to achieve a supermajority of votes match what would be the best transportation plan for a county if voting was not required?</a:t>
            </a:r>
          </a:p>
          <a:p>
            <a:r>
              <a:rPr lang="en-US" dirty="0" smtClean="0"/>
              <a:t>The question is in a sense “academic” because the revenue is needed and elections are held;  and, of course we differ from one another in our beliefs as to how much should be spent on what but it is not an unimportant question either – voting is not benefit cost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Example of the new politics of transportation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In three counties (Riverside, Orange, San Diego) early measures were vehemently opposed by environmental groups (e.g. Sierra Club, NRDC) - roads destroy the environment!</a:t>
            </a:r>
          </a:p>
          <a:p>
            <a:r>
              <a:rPr lang="en-US" dirty="0" smtClean="0"/>
              <a:t>In later measures those counties committed to spending money on acquiring land to mitigate transportation impacts on the environment – advance mitigation - under the Endangered Species Act.</a:t>
            </a:r>
          </a:p>
          <a:p>
            <a:r>
              <a:rPr lang="en-US" dirty="0" smtClean="0"/>
              <a:t>Environmental groups encouraged their members to vote FOR those measures and they were approved.  </a:t>
            </a:r>
          </a:p>
          <a:p>
            <a:r>
              <a:rPr lang="en-US" dirty="0" smtClean="0"/>
              <a:t>Transportation advocates did not want to spend “transportation” money to protect the kangaroo rat but wanted the measures to 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/>
              <a:t>November</a:t>
            </a:r>
            <a:r>
              <a:rPr lang="en-US" b="1" dirty="0" smtClean="0"/>
              <a:t> 6th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28106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Proposition 6 has our attention but</a:t>
            </a:r>
          </a:p>
          <a:p>
            <a:r>
              <a:rPr lang="en-US" dirty="0" smtClean="0"/>
              <a:t>Voters </a:t>
            </a:r>
            <a:r>
              <a:rPr lang="en-US" dirty="0"/>
              <a:t>across the country will decide whether they want their </a:t>
            </a:r>
            <a:r>
              <a:rPr lang="en-US" dirty="0" smtClean="0"/>
              <a:t>city, county, </a:t>
            </a:r>
            <a:r>
              <a:rPr lang="en-US" dirty="0"/>
              <a:t>or state to invest more </a:t>
            </a:r>
            <a:r>
              <a:rPr lang="en-US" dirty="0" smtClean="0"/>
              <a:t>(or less)in </a:t>
            </a:r>
            <a:r>
              <a:rPr lang="en-US" dirty="0"/>
              <a:t>transportation. </a:t>
            </a:r>
            <a:endParaRPr lang="en-US" dirty="0" smtClean="0"/>
          </a:p>
          <a:p>
            <a:r>
              <a:rPr lang="en-US" dirty="0" smtClean="0"/>
              <a:t>Voters </a:t>
            </a:r>
            <a:r>
              <a:rPr lang="en-US" dirty="0"/>
              <a:t>in 25 states will decide on over 250 transportation ballot </a:t>
            </a:r>
            <a:r>
              <a:rPr lang="en-US" dirty="0" smtClean="0"/>
              <a:t>measures on Nov 6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Totaling </a:t>
            </a:r>
            <a:r>
              <a:rPr lang="en-US" dirty="0"/>
              <a:t>over $55 billion in potential investment. </a:t>
            </a:r>
            <a:endParaRPr lang="en-US" dirty="0" smtClean="0"/>
          </a:p>
          <a:p>
            <a:r>
              <a:rPr lang="en-US" dirty="0" smtClean="0"/>
              <a:t>196 </a:t>
            </a:r>
            <a:r>
              <a:rPr lang="en-US" dirty="0"/>
              <a:t>measures </a:t>
            </a:r>
            <a:r>
              <a:rPr lang="en-US" dirty="0" smtClean="0"/>
              <a:t>have </a:t>
            </a:r>
            <a:r>
              <a:rPr lang="en-US" dirty="0"/>
              <a:t>already appeared before voters earlier this year.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68" y="2250678"/>
            <a:ext cx="3501232" cy="3501232"/>
          </a:xfrm>
        </p:spPr>
      </p:pic>
    </p:spTree>
    <p:extLst>
      <p:ext uri="{BB962C8B-B14F-4D97-AF65-F5344CB8AC3E}">
        <p14:creationId xmlns:p14="http://schemas.microsoft.com/office/powerpoint/2010/main" val="22199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/>
              <a:t>If you try and don’t succeed…..try &amp; try again</a:t>
            </a:r>
            <a:br>
              <a:rPr lang="en-US" b="1" i="1" dirty="0" smtClean="0"/>
            </a:br>
            <a:r>
              <a:rPr lang="en-US" b="1" i="1" dirty="0" smtClean="0"/>
              <a:t>Sonoma County ½% LOSTs</a:t>
            </a:r>
            <a:endParaRPr lang="en-US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lain" startAt="1990"/>
            </a:pPr>
            <a:r>
              <a:rPr lang="en-US" dirty="0" smtClean="0"/>
              <a:t>    Transit &amp; Road Improvements        Failed     46.0%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1998   Highway, Road, Transit, Bike &amp;        Failed     47.6% </a:t>
            </a:r>
          </a:p>
          <a:p>
            <a:pPr marL="0" indent="0">
              <a:buNone/>
            </a:pPr>
            <a:r>
              <a:rPr lang="en-US" dirty="0" smtClean="0"/>
              <a:t>            Pedestrian Projects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2000   Highway Improvements                   Failed      58.5%</a:t>
            </a:r>
          </a:p>
          <a:p>
            <a:pPr marL="0" indent="0">
              <a:buNone/>
            </a:pPr>
            <a:r>
              <a:rPr lang="en-US" dirty="0" smtClean="0"/>
              <a:t>2000   Rail/Bus Road Maintenance,           Failed      60.3%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Pedestrian &amp; Bicycle Projects    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>
              <a:buNone/>
            </a:pPr>
            <a:r>
              <a:rPr lang="en-US" dirty="0" smtClean="0"/>
              <a:t>2004   Highway, Road, Transit, Bike,          Passed     67.2%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Pedestrian Projects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24" y="3986213"/>
            <a:ext cx="3904676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Designing LOSTs to win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Spread the money geographically, especially to highly populated areas </a:t>
            </a:r>
          </a:p>
          <a:p>
            <a:r>
              <a:rPr lang="en-US" dirty="0" smtClean="0"/>
              <a:t>Spread the money across modal interests….highways, rail, bikes, pedestrians, ferries.</a:t>
            </a:r>
          </a:p>
          <a:p>
            <a:r>
              <a:rPr lang="en-US" dirty="0" smtClean="0"/>
              <a:t>Spread the money over time but make sure each constituency gets some early benefits.</a:t>
            </a:r>
          </a:p>
          <a:p>
            <a:r>
              <a:rPr lang="en-US" dirty="0" smtClean="0"/>
              <a:t>Balance among capital projects and operating projects.  </a:t>
            </a:r>
          </a:p>
          <a:p>
            <a:r>
              <a:rPr lang="en-US" dirty="0" smtClean="0"/>
              <a:t>Promise relief on many fronts for many interests.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But, all politics are local and there are a few exceptions reflecting that ….e.g. fund only one program or project or mode, particularly where there is an earlier measure in place 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LOSTS fund many programs to attract many constituencies </a:t>
            </a:r>
            <a:endParaRPr lang="en-US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 of all LOST money by “mode”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879765"/>
              </p:ext>
            </p:extLst>
          </p:nvPr>
        </p:nvGraphicFramePr>
        <p:xfrm>
          <a:off x="839788" y="2505075"/>
          <a:ext cx="5157789" cy="4352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3912">
                  <a:extLst>
                    <a:ext uri="{9D8B030D-6E8A-4147-A177-3AD203B41FA5}">
                      <a16:colId xmlns:a16="http://schemas.microsoft.com/office/drawing/2014/main" val="1503749526"/>
                    </a:ext>
                  </a:extLst>
                </a:gridCol>
                <a:gridCol w="951292">
                  <a:extLst>
                    <a:ext uri="{9D8B030D-6E8A-4147-A177-3AD203B41FA5}">
                      <a16:colId xmlns:a16="http://schemas.microsoft.com/office/drawing/2014/main" val="2527452201"/>
                    </a:ext>
                  </a:extLst>
                </a:gridCol>
                <a:gridCol w="995884">
                  <a:extLst>
                    <a:ext uri="{9D8B030D-6E8A-4147-A177-3AD203B41FA5}">
                      <a16:colId xmlns:a16="http://schemas.microsoft.com/office/drawing/2014/main" val="2875337731"/>
                    </a:ext>
                  </a:extLst>
                </a:gridCol>
                <a:gridCol w="906701">
                  <a:extLst>
                    <a:ext uri="{9D8B030D-6E8A-4147-A177-3AD203B41FA5}">
                      <a16:colId xmlns:a16="http://schemas.microsoft.com/office/drawing/2014/main" val="3703106870"/>
                    </a:ext>
                  </a:extLst>
                </a:gridCol>
              </a:tblGrid>
              <a:tr h="5767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Mode </a:t>
                      </a:r>
                      <a:endParaRPr lang="en-US" sz="1200" dirty="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Mean</a:t>
                      </a:r>
                      <a:endParaRPr lang="en-US" sz="1200" dirty="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Median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Range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extLst>
                  <a:ext uri="{0D108BD9-81ED-4DB2-BD59-A6C34878D82A}">
                    <a16:rowId xmlns:a16="http://schemas.microsoft.com/office/drawing/2014/main" val="3613213446"/>
                  </a:ext>
                </a:extLst>
              </a:tr>
              <a:tr h="569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Highways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27%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0-66%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extLst>
                  <a:ext uri="{0D108BD9-81ED-4DB2-BD59-A6C34878D82A}">
                    <a16:rowId xmlns:a16="http://schemas.microsoft.com/office/drawing/2014/main" val="3146934934"/>
                  </a:ext>
                </a:extLst>
              </a:tr>
              <a:tr h="7455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Public Transit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31%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0-100%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extLst>
                  <a:ext uri="{0D108BD9-81ED-4DB2-BD59-A6C34878D82A}">
                    <a16:rowId xmlns:a16="http://schemas.microsoft.com/office/drawing/2014/main" val="3122003048"/>
                  </a:ext>
                </a:extLst>
              </a:tr>
              <a:tr h="569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Local Roads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0-100%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extLst>
                  <a:ext uri="{0D108BD9-81ED-4DB2-BD59-A6C34878D82A}">
                    <a16:rowId xmlns:a16="http://schemas.microsoft.com/office/drawing/2014/main" val="2834990948"/>
                  </a:ext>
                </a:extLst>
              </a:tr>
              <a:tr h="569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Bike/Pedestrian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2.4%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0-17%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extLst>
                  <a:ext uri="{0D108BD9-81ED-4DB2-BD59-A6C34878D82A}">
                    <a16:rowId xmlns:a16="http://schemas.microsoft.com/office/drawing/2014/main" val="1636706455"/>
                  </a:ext>
                </a:extLst>
              </a:tr>
              <a:tr h="5694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Safe Routes to School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1.8%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0-11%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extLst>
                  <a:ext uri="{0D108BD9-81ED-4DB2-BD59-A6C34878D82A}">
                    <a16:rowId xmlns:a16="http://schemas.microsoft.com/office/drawing/2014/main" val="1262411231"/>
                  </a:ext>
                </a:extLst>
              </a:tr>
              <a:tr h="752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Seniors/Disabled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4.4%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1%</a:t>
                      </a:r>
                      <a:endParaRPr lang="en-US" sz="1200" dirty="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0-100%</a:t>
                      </a:r>
                      <a:endParaRPr lang="en-US" sz="1200" dirty="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83459" marR="83459" marT="63500" marB="63500" anchor="b"/>
                </a:tc>
                <a:extLst>
                  <a:ext uri="{0D108BD9-81ED-4DB2-BD59-A6C34878D82A}">
                    <a16:rowId xmlns:a16="http://schemas.microsoft.com/office/drawing/2014/main" val="3875174049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Urban counties allocate a larger share of funds raised by LOSTs to transit than transit’s share of trips in those counties</a:t>
            </a:r>
          </a:p>
          <a:p>
            <a:r>
              <a:rPr lang="en-US" dirty="0" smtClean="0"/>
              <a:t>Rural counties spend mostly on local roads </a:t>
            </a:r>
          </a:p>
          <a:p>
            <a:r>
              <a:rPr lang="en-US" dirty="0" smtClean="0"/>
              <a:t>For each “mode” shown counties also differ in terms of capital versus operating expenditures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1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annebrown:Dropbox:Research:2017:LOST Equity (Journal Articles):04 Maps &amp; Voting:Maps:2018 Paper Maps:SantaClara2000_V2018-0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5628" r="3696" b="5548"/>
          <a:stretch/>
        </p:blipFill>
        <p:spPr bwMode="auto">
          <a:xfrm>
            <a:off x="-123190" y="2095500"/>
            <a:ext cx="6371590" cy="4848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3" name="Picture 2" descr="Macintosh HD:Users:annebrown:Dropbox:Research:2017:LOST Equity (Journal Articles):04 Maps &amp; Voting:Maps:2018 Paper Maps:SantaClara2008_V2018-0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5633" r="2925" b="5825"/>
          <a:stretch/>
        </p:blipFill>
        <p:spPr bwMode="auto">
          <a:xfrm>
            <a:off x="6248400" y="2095500"/>
            <a:ext cx="6048057" cy="4762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8180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Spatial Distribution of Voter Support, Santa Clara County </a:t>
            </a:r>
            <a:r>
              <a:rPr lang="en-US" b="1" i="1" dirty="0" smtClean="0"/>
              <a:t>Measure </a:t>
            </a:r>
            <a:r>
              <a:rPr lang="en-US" b="1" i="1" dirty="0"/>
              <a:t>A (2000) </a:t>
            </a:r>
            <a:r>
              <a:rPr lang="en-US" b="1" i="1" dirty="0" smtClean="0"/>
              <a:t>&amp; Measure </a:t>
            </a:r>
            <a:r>
              <a:rPr lang="en-US" b="1" i="1" dirty="0"/>
              <a:t>B (2008)</a:t>
            </a:r>
            <a:br>
              <a:rPr lang="en-US" b="1" i="1" dirty="0"/>
            </a:b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Ballot arguments refer to equity rather loosely; far more frequently in opposition </a:t>
            </a:r>
            <a:endParaRPr lang="en-US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581680"/>
              </p:ext>
            </p:extLst>
          </p:nvPr>
        </p:nvGraphicFramePr>
        <p:xfrm>
          <a:off x="2009775" y="1825621"/>
          <a:ext cx="3810000" cy="4351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807">
                  <a:extLst>
                    <a:ext uri="{9D8B030D-6E8A-4147-A177-3AD203B41FA5}">
                      <a16:colId xmlns:a16="http://schemas.microsoft.com/office/drawing/2014/main" val="101850314"/>
                    </a:ext>
                  </a:extLst>
                </a:gridCol>
                <a:gridCol w="1987193">
                  <a:extLst>
                    <a:ext uri="{9D8B030D-6E8A-4147-A177-3AD203B41FA5}">
                      <a16:colId xmlns:a16="http://schemas.microsoft.com/office/drawing/2014/main" val="2507590183"/>
                    </a:ext>
                  </a:extLst>
                </a:gridCol>
              </a:tblGrid>
              <a:tr h="10973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Type of Equity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Measures in which Equity is Debated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 anchor="b"/>
                </a:tc>
                <a:extLst>
                  <a:ext uri="{0D108BD9-81ED-4DB2-BD59-A6C34878D82A}">
                    <a16:rowId xmlns:a16="http://schemas.microsoft.com/office/drawing/2014/main" val="740334574"/>
                  </a:ext>
                </a:extLst>
              </a:tr>
              <a:tr h="518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General Equity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718915209"/>
                  </a:ext>
                </a:extLst>
              </a:tr>
              <a:tr h="518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Income Equity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172951521"/>
                  </a:ext>
                </a:extLst>
              </a:tr>
              <a:tr h="848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Geographic Equity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514889067"/>
                  </a:ext>
                </a:extLst>
              </a:tr>
              <a:tr h="518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Modal Equity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48442681"/>
                  </a:ext>
                </a:extLst>
              </a:tr>
              <a:tr h="848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Temporal Equity</a:t>
                      </a:r>
                      <a:endParaRPr lang="en-US" sz="120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Karbon Regular" panose="00000500000000000000"/>
                        <a:ea typeface="Cambria" panose="02040503050406030204" pitchFamily="18" charset="0"/>
                        <a:cs typeface="Geneva CY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570719070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“Measure </a:t>
            </a:r>
            <a:r>
              <a:rPr lang="en-US" i="1" dirty="0"/>
              <a:t>M is a SALES TAX INCREASE that will damage our economy, hurting those who can least afford </a:t>
            </a:r>
            <a:r>
              <a:rPr lang="en-US" i="1" dirty="0" smtClean="0"/>
              <a:t>it”</a:t>
            </a:r>
            <a:endParaRPr lang="en-US" dirty="0"/>
          </a:p>
          <a:p>
            <a:r>
              <a:rPr lang="en-US" i="1" dirty="0" smtClean="0"/>
              <a:t>“...</a:t>
            </a:r>
            <a:r>
              <a:rPr lang="en-US" i="1" dirty="0"/>
              <a:t>because this is a sales tax, Measure A will hit seniors and working families especially </a:t>
            </a:r>
            <a:r>
              <a:rPr lang="en-US" i="1" dirty="0" smtClean="0"/>
              <a:t>hard”</a:t>
            </a:r>
            <a:endParaRPr lang="en-US" dirty="0"/>
          </a:p>
          <a:p>
            <a:r>
              <a:rPr lang="en-US" i="1" dirty="0" smtClean="0"/>
              <a:t>“Many </a:t>
            </a:r>
            <a:r>
              <a:rPr lang="en-US" i="1" dirty="0"/>
              <a:t>elderly citizens live in poverty. This tax will hurt seniors; reduces their buying </a:t>
            </a:r>
            <a:r>
              <a:rPr lang="en-US" i="1" dirty="0" smtClean="0"/>
              <a:t>power”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Karbon Bold"/>
                <a:ea typeface="Cambria" panose="02040503050406030204" pitchFamily="18" charset="0"/>
                <a:cs typeface="Geneva CY"/>
              </a:rPr>
              <a:t>Equity Argument Frequency in LOST Measures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/>
              <a:t>Congestion Relief is always promised and most popular, hard to measure, rarely delivered </a:t>
            </a:r>
            <a:endParaRPr lang="en-US" b="1" i="1" dirty="0"/>
          </a:p>
        </p:txBody>
      </p:sp>
      <p:pic>
        <p:nvPicPr>
          <p:cNvPr id="4" name="Content Placeholder 3" descr="https://lh3.googleusercontent.com/HcxcP8dBNnMecx5FJXYfFNkKt2XQTB7ia4Mng5b-iGHX2QDxC7_1SkE8Bl2LN6dNUOEjoPiwiPE07vY0TrXAr_WJDLkgJMXTNOu1C2LNCpHX9CSrU141diSu47A9uBP65BLUJRA0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675" y="1825625"/>
            <a:ext cx="4686299" cy="46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Vote YES on Measure M to relieve congestion, improve traffic safety and fix local roads—without raising taxes!</a:t>
            </a:r>
            <a:endParaRPr lang="en-US" dirty="0"/>
          </a:p>
          <a:p>
            <a:r>
              <a:rPr lang="en-US" i="1" dirty="0"/>
              <a:t> Vote YES to reduce gridlock and improve police, fire and paramedic response times.</a:t>
            </a:r>
            <a:endParaRPr lang="en-US" dirty="0"/>
          </a:p>
          <a:p>
            <a:r>
              <a:rPr lang="en-US" i="1" dirty="0" smtClean="0"/>
              <a:t>Relieve </a:t>
            </a:r>
            <a:r>
              <a:rPr lang="en-US" i="1" dirty="0"/>
              <a:t>traffic congestion on all </a:t>
            </a:r>
            <a:r>
              <a:rPr lang="en-US" i="1" dirty="0" smtClean="0"/>
              <a:t> </a:t>
            </a:r>
            <a:r>
              <a:rPr lang="en-US" i="1" dirty="0"/>
              <a:t>Expressways </a:t>
            </a:r>
            <a:r>
              <a:rPr lang="en-US" i="1" dirty="0" smtClean="0"/>
              <a:t>and </a:t>
            </a:r>
            <a:r>
              <a:rPr lang="en-US" i="1" dirty="0"/>
              <a:t>key highway interchanges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Local return is increasing over time</a:t>
            </a:r>
            <a:endParaRPr lang="en-US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2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My big worry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a supermajority vote, we promise more than we can deliver.  </a:t>
            </a:r>
          </a:p>
          <a:p>
            <a:r>
              <a:rPr lang="en-US" dirty="0" smtClean="0"/>
              <a:t>Once the taxes are in place and the projects are under construction, we find we do not have enough money to complete the projects to which we have committed.</a:t>
            </a:r>
          </a:p>
          <a:p>
            <a:r>
              <a:rPr lang="en-US" dirty="0" smtClean="0"/>
              <a:t>The more we raise taxes, the more we need to raise taxes.  This is a really big problem.  </a:t>
            </a:r>
          </a:p>
          <a:p>
            <a:r>
              <a:rPr lang="en-US" dirty="0" smtClean="0"/>
              <a:t>Los Angeles has FOUR half cent permanent measures and will raise $240 billion in forty years.  It has bonded against future tax revenue and yet is looking for more funding.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Research is Continuing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do not yet completely understand the complex new politics of LOSTs</a:t>
            </a:r>
          </a:p>
          <a:p>
            <a:r>
              <a:rPr lang="en-US" dirty="0" smtClean="0"/>
              <a:t>We are looking in depth into local returns – how much used for what and where?  </a:t>
            </a:r>
          </a:p>
          <a:p>
            <a:r>
              <a:rPr lang="en-US" dirty="0" smtClean="0"/>
              <a:t>We are looking in depth into “accountability.”  Are any counties shifting money away from promised projects?  </a:t>
            </a:r>
          </a:p>
          <a:p>
            <a:r>
              <a:rPr lang="en-US" dirty="0" smtClean="0"/>
              <a:t>We are analyzing lawsuits brought against counties for violating their LOSTs </a:t>
            </a:r>
          </a:p>
          <a:p>
            <a:r>
              <a:rPr lang="en-US" dirty="0" smtClean="0"/>
              <a:t>Research on voter behavior &amp; understanding is still needed.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8652" y="809626"/>
            <a:ext cx="6419461" cy="608013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idx="1"/>
          </p:nvPr>
        </p:nvSpPr>
        <p:spPr>
          <a:xfrm>
            <a:off x="1835150" y="1502229"/>
            <a:ext cx="8229600" cy="115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ITS TIME FOR YOUR </a:t>
            </a:r>
            <a:br>
              <a:rPr lang="en-US" sz="2400" dirty="0"/>
            </a:br>
            <a:r>
              <a:rPr lang="en-US" sz="2400" dirty="0"/>
              <a:t>QUESTIONS AND COMMENTS</a:t>
            </a:r>
          </a:p>
        </p:txBody>
      </p:sp>
      <p:pic>
        <p:nvPicPr>
          <p:cNvPr id="516100" name="Picture 4" descr="bd0495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36" y="2218532"/>
            <a:ext cx="4575175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770" y="5812971"/>
            <a:ext cx="10864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Contact me at: mwachs@ucla.edu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36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Voting for transportation dollars is a big deal &amp; we need to understand it….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 at the history of voting for transportation investments</a:t>
            </a:r>
          </a:p>
          <a:p>
            <a:r>
              <a:rPr lang="en-US" dirty="0" smtClean="0"/>
              <a:t>Consider California specifically</a:t>
            </a:r>
          </a:p>
          <a:p>
            <a:pPr lvl="1"/>
            <a:r>
              <a:rPr lang="en-US" dirty="0" smtClean="0"/>
              <a:t>More measures than any other state</a:t>
            </a:r>
          </a:p>
          <a:p>
            <a:pPr lvl="1"/>
            <a:r>
              <a:rPr lang="en-US" dirty="0" smtClean="0"/>
              <a:t>Longer history than any other state</a:t>
            </a:r>
          </a:p>
          <a:p>
            <a:pPr lvl="1"/>
            <a:r>
              <a:rPr lang="en-US" dirty="0" smtClean="0"/>
              <a:t>More money needed and raised than any other state</a:t>
            </a:r>
          </a:p>
          <a:p>
            <a:r>
              <a:rPr lang="en-US" dirty="0" smtClean="0"/>
              <a:t>Take a deep dive into Local Option Sales Taxes (LOSTs) - A California Invention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smtClean="0"/>
              <a:t>Santa Clara County is central to this history – The first LOST in 1976;  The </a:t>
            </a:r>
            <a:r>
              <a:rPr lang="en-US" sz="2400" dirty="0" err="1" smtClean="0"/>
              <a:t>Guardino</a:t>
            </a:r>
            <a:r>
              <a:rPr lang="en-US" sz="2400" dirty="0" smtClean="0"/>
              <a:t> decision and two recent measures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predict, analyze or take a position on Proposition 6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Wide variety of transportation ballot measures across the county – general revenue &amp; user fees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Property tax increases</a:t>
            </a:r>
          </a:p>
          <a:p>
            <a:r>
              <a:rPr lang="en-US" dirty="0" smtClean="0"/>
              <a:t>Real estate transaction taxes</a:t>
            </a:r>
          </a:p>
          <a:p>
            <a:r>
              <a:rPr lang="en-US" dirty="0" smtClean="0"/>
              <a:t>Vehicle license fees</a:t>
            </a:r>
          </a:p>
          <a:p>
            <a:r>
              <a:rPr lang="en-US" dirty="0" smtClean="0"/>
              <a:t>Fuel tax increases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statewide measures but steady pattern of devolution from federal to state to local responsibility for transportation funding</a:t>
            </a:r>
          </a:p>
          <a:p>
            <a:r>
              <a:rPr lang="en-US" dirty="0" smtClean="0"/>
              <a:t>In California of total </a:t>
            </a:r>
            <a:r>
              <a:rPr lang="en-US" dirty="0"/>
              <a:t>$35 billion per </a:t>
            </a:r>
            <a:r>
              <a:rPr lang="en-US" dirty="0" smtClean="0"/>
              <a:t>year (Before SB1):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16 billion </a:t>
            </a:r>
            <a:r>
              <a:rPr lang="en-US" dirty="0" smtClean="0"/>
              <a:t>from </a:t>
            </a:r>
            <a:r>
              <a:rPr lang="en-US" dirty="0"/>
              <a:t>local </a:t>
            </a:r>
            <a:r>
              <a:rPr lang="en-US" dirty="0" smtClean="0"/>
              <a:t>governments</a:t>
            </a:r>
          </a:p>
          <a:p>
            <a:pPr lvl="1"/>
            <a:r>
              <a:rPr lang="en-US" dirty="0" smtClean="0"/>
              <a:t>$</a:t>
            </a:r>
            <a:r>
              <a:rPr lang="en-US" dirty="0"/>
              <a:t>12 billion from state 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/>
              <a:t>7 billion from federal sources.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4" y="3929397"/>
            <a:ext cx="2562225" cy="22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Some measures in other states on Nov. 6th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Connecticut: </a:t>
            </a:r>
            <a:r>
              <a:rPr lang="en-US" dirty="0" smtClean="0"/>
              <a:t>Voters will </a:t>
            </a:r>
            <a:r>
              <a:rPr lang="en-US" dirty="0"/>
              <a:t>decide on a constitutional amendment to put the state’s Special Transportation Fund </a:t>
            </a:r>
            <a:r>
              <a:rPr lang="en-US" dirty="0" smtClean="0"/>
              <a:t>into a trust fund.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b="1" dirty="0"/>
              <a:t>Colorado: </a:t>
            </a:r>
            <a:r>
              <a:rPr lang="en-US" dirty="0"/>
              <a:t>V</a:t>
            </a:r>
            <a:r>
              <a:rPr lang="en-US" dirty="0" smtClean="0"/>
              <a:t>oters </a:t>
            </a:r>
            <a:r>
              <a:rPr lang="en-US" dirty="0"/>
              <a:t>will </a:t>
            </a:r>
            <a:r>
              <a:rPr lang="en-US" dirty="0" smtClean="0"/>
              <a:t>consider two </a:t>
            </a:r>
            <a:r>
              <a:rPr lang="en-US" dirty="0"/>
              <a:t>competing transportation </a:t>
            </a:r>
            <a:r>
              <a:rPr lang="en-US" dirty="0" smtClean="0"/>
              <a:t>measures: </a:t>
            </a:r>
            <a:r>
              <a:rPr lang="en-US" dirty="0"/>
              <a:t>one that raises new revenue for all transportation modes, and one that </a:t>
            </a:r>
            <a:r>
              <a:rPr lang="en-US" dirty="0" smtClean="0"/>
              <a:t>funds </a:t>
            </a:r>
            <a:r>
              <a:rPr lang="en-US" dirty="0"/>
              <a:t>road improvements using existing revenue. </a:t>
            </a:r>
            <a:endParaRPr lang="en-US" dirty="0" smtClean="0"/>
          </a:p>
          <a:p>
            <a:r>
              <a:rPr lang="en-US" b="1" dirty="0"/>
              <a:t>Missouri: </a:t>
            </a:r>
            <a:r>
              <a:rPr lang="en-US" b="1" dirty="0" smtClean="0"/>
              <a:t>V</a:t>
            </a:r>
            <a:r>
              <a:rPr lang="en-US" dirty="0" smtClean="0"/>
              <a:t>oters </a:t>
            </a:r>
            <a:r>
              <a:rPr lang="en-US" dirty="0"/>
              <a:t>will vote on Proposition D, which </a:t>
            </a:r>
            <a:r>
              <a:rPr lang="en-US" dirty="0" smtClean="0"/>
              <a:t>would raise </a:t>
            </a:r>
            <a:r>
              <a:rPr lang="en-US" dirty="0"/>
              <a:t>the </a:t>
            </a:r>
            <a:r>
              <a:rPr lang="en-US" dirty="0" smtClean="0"/>
              <a:t>gasoline </a:t>
            </a:r>
            <a:r>
              <a:rPr lang="en-US" dirty="0"/>
              <a:t>tax to fund transportation improvements</a:t>
            </a:r>
            <a:r>
              <a:rPr lang="en-US" dirty="0" smtClean="0"/>
              <a:t>.</a:t>
            </a:r>
          </a:p>
          <a:p>
            <a:r>
              <a:rPr lang="en-US" b="1" dirty="0"/>
              <a:t>Hillsborough </a:t>
            </a:r>
            <a:r>
              <a:rPr lang="en-US" b="1" dirty="0" smtClean="0"/>
              <a:t>County (Tampa), </a:t>
            </a:r>
            <a:r>
              <a:rPr lang="en-US" b="1" dirty="0"/>
              <a:t>Florida: </a:t>
            </a:r>
            <a:r>
              <a:rPr lang="en-US" dirty="0" smtClean="0"/>
              <a:t>Voters will </a:t>
            </a:r>
            <a:r>
              <a:rPr lang="en-US" dirty="0"/>
              <a:t>decide whether to raise the sales tax to fund transportation improvements.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Direct Democracy in California has a long history for transportation projects –  e.g. LA County </a:t>
            </a:r>
            <a:endParaRPr lang="en-US" b="1" i="1" dirty="0"/>
          </a:p>
        </p:txBody>
      </p:sp>
      <p:pic>
        <p:nvPicPr>
          <p:cNvPr id="4" name="image24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7819" y="1552761"/>
            <a:ext cx="9415382" cy="530523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82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Between 1930 and 1970 there were few transportation ballot measures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69970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States adopted gasoline and diesel fuel taxes between 1918 and 1940</a:t>
            </a:r>
          </a:p>
          <a:p>
            <a:r>
              <a:rPr lang="en-US" dirty="0" smtClean="0"/>
              <a:t>Federal gasoline tax</a:t>
            </a:r>
          </a:p>
          <a:p>
            <a:r>
              <a:rPr lang="en-US" dirty="0" smtClean="0"/>
              <a:t>Federal highway trust fund adopted in 1956 </a:t>
            </a:r>
          </a:p>
          <a:p>
            <a:r>
              <a:rPr lang="en-US" dirty="0" smtClean="0"/>
              <a:t>“Hypothecation” or “earmarking” through trust funds</a:t>
            </a:r>
          </a:p>
          <a:p>
            <a:r>
              <a:rPr lang="en-US" dirty="0" smtClean="0"/>
              <a:t>Car ownership and miles of driving grew steadily and revenue grew in parallel with expenditures </a:t>
            </a:r>
          </a:p>
          <a:p>
            <a:endParaRPr lang="en-US" dirty="0"/>
          </a:p>
        </p:txBody>
      </p:sp>
      <p:pic>
        <p:nvPicPr>
          <p:cNvPr id="5" name="Content Placeholder 4" descr="Old gas pri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9700" r="1308"/>
          <a:stretch>
            <a:fillRect/>
          </a:stretch>
        </p:blipFill>
        <p:spPr bwMode="auto">
          <a:xfrm>
            <a:off x="8537902" y="1690688"/>
            <a:ext cx="2815898" cy="35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Declining Federal funding led to recent increase in propositions &amp; initiatives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Congress increased Federal gas tax 8 times between 1956 &amp; 1993 –  every 4 to 5 years </a:t>
            </a:r>
          </a:p>
          <a:p>
            <a:r>
              <a:rPr lang="en-US" sz="2400" dirty="0" smtClean="0"/>
              <a:t>No Federal fuel tax Increase since 1993 –  $0.184/gal </a:t>
            </a:r>
          </a:p>
          <a:p>
            <a:r>
              <a:rPr lang="en-US" sz="2400" dirty="0" smtClean="0"/>
              <a:t>Federal gas tax was 17% of price at the pump in 1993;  in 2017 it was 8%</a:t>
            </a:r>
          </a:p>
          <a:p>
            <a:r>
              <a:rPr lang="en-US" sz="2400" dirty="0" smtClean="0"/>
              <a:t>Purchasing power of gas tax – fed and state - declined by 35% between 2003 and SB1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825625"/>
            <a:ext cx="5181600" cy="354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99256" y="5183912"/>
            <a:ext cx="4745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Inflation &amp; increases in MPG slowed </a:t>
            </a:r>
          </a:p>
          <a:p>
            <a:r>
              <a:rPr lang="en-US" sz="2400" dirty="0" smtClean="0"/>
              <a:t>revenue in relation to driving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4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chs\AppData\Local\Microsoft\Windows\Temporary Internet Files\Content.Outlook\92R7P07J\54-5-mpg-cafe-standard-for-2025_100357923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90688"/>
            <a:ext cx="7620000" cy="494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4050" y="443131"/>
            <a:ext cx="916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Vehicle fuel efficiency gains reduce revenue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</TotalTime>
  <Words>1724</Words>
  <Application>Microsoft Office PowerPoint</Application>
  <PresentationFormat>Widescreen</PresentationFormat>
  <Paragraphs>238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Geneva CY</vt:lpstr>
      <vt:lpstr>Karbon Bold</vt:lpstr>
      <vt:lpstr>Karbon Regular</vt:lpstr>
      <vt:lpstr>Office Theme</vt:lpstr>
      <vt:lpstr>Transportation Finance and Direct Democracy in California  </vt:lpstr>
      <vt:lpstr>November 6th</vt:lpstr>
      <vt:lpstr>Voting for transportation dollars is a big deal &amp; we need to understand it…. </vt:lpstr>
      <vt:lpstr>Wide variety of transportation ballot measures across the county – general revenue &amp; user fees</vt:lpstr>
      <vt:lpstr>Some measures in other states on Nov. 6th</vt:lpstr>
      <vt:lpstr>Direct Democracy in California has a long history for transportation projects –  e.g. LA County </vt:lpstr>
      <vt:lpstr>Between 1930 and 1970 there were few transportation ballot measures </vt:lpstr>
      <vt:lpstr>Declining Federal funding led to recent increase in propositions &amp; initiatives</vt:lpstr>
      <vt:lpstr>Vehicle fuel efficiency gains reduce revenue</vt:lpstr>
      <vt:lpstr>PowerPoint Presentation</vt:lpstr>
      <vt:lpstr>Many statewide transportation revenue measures in recent years </vt:lpstr>
      <vt:lpstr>CA invented the Local Option Sales Tax (LOST) </vt:lpstr>
      <vt:lpstr>California LOSTS over time</vt:lpstr>
      <vt:lpstr>Research on LOSTs at UCLA </vt:lpstr>
      <vt:lpstr>Measure Support Over Time </vt:lpstr>
      <vt:lpstr>Terms of the Taxes in LOSTs</vt:lpstr>
      <vt:lpstr>LOST tax burden as % of household income</vt:lpstr>
      <vt:lpstr>LOSTs have created a new transportation politics </vt:lpstr>
      <vt:lpstr>Example of the new politics of transportation</vt:lpstr>
      <vt:lpstr>If you try and don’t succeed…..try &amp; try again Sonoma County ½% LOSTs</vt:lpstr>
      <vt:lpstr>Designing LOSTs to win </vt:lpstr>
      <vt:lpstr>LOSTS fund many programs to attract many constituencies </vt:lpstr>
      <vt:lpstr>Spatial Distribution of Voter Support, Santa Clara County Measure A (2000) &amp; Measure B (2008) </vt:lpstr>
      <vt:lpstr>Ballot arguments refer to equity rather loosely; far more frequently in opposition </vt:lpstr>
      <vt:lpstr>Congestion Relief is always promised and most popular, hard to measure, rarely delivered </vt:lpstr>
      <vt:lpstr>Local return is increasing over time</vt:lpstr>
      <vt:lpstr>My big worry </vt:lpstr>
      <vt:lpstr>Research is Continuing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Wachs</dc:creator>
  <cp:lastModifiedBy>Martin Wachs</cp:lastModifiedBy>
  <cp:revision>60</cp:revision>
  <dcterms:created xsi:type="dcterms:W3CDTF">2018-10-20T18:35:56Z</dcterms:created>
  <dcterms:modified xsi:type="dcterms:W3CDTF">2018-10-24T16:07:41Z</dcterms:modified>
</cp:coreProperties>
</file>